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656" r:id="rId2"/>
    <p:sldId id="1015" r:id="rId3"/>
    <p:sldId id="1007" r:id="rId4"/>
    <p:sldId id="1036" r:id="rId5"/>
    <p:sldId id="1035" r:id="rId6"/>
    <p:sldId id="1037" r:id="rId7"/>
    <p:sldId id="1038" r:id="rId8"/>
    <p:sldId id="1039" r:id="rId9"/>
    <p:sldId id="1040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hidden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00"/>
    <a:srgbClr val="C00000"/>
    <a:srgbClr val="006600"/>
    <a:srgbClr val="FF3300"/>
    <a:srgbClr val="009900"/>
    <a:srgbClr val="3333FF"/>
    <a:srgbClr val="006633"/>
    <a:srgbClr val="003366"/>
    <a:srgbClr val="6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3" autoAdjust="0"/>
    <p:restoredTop sz="94660"/>
  </p:normalViewPr>
  <p:slideViewPr>
    <p:cSldViewPr showGuides="1">
      <p:cViewPr>
        <p:scale>
          <a:sx n="140" d="100"/>
          <a:sy n="140" d="100"/>
        </p:scale>
        <p:origin x="-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03" d="100"/>
          <a:sy n="103" d="100"/>
        </p:scale>
        <p:origin x="-244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Futura Md BT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02BAC6E-9C58-4004-BFB5-FB41FF19C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21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latin typeface="Futura Md BT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9F149799-E20A-4AB6-94CC-CC092FC88CCD}" type="datetime1">
              <a:rPr lang="en-US"/>
              <a:pPr>
                <a:defRPr/>
              </a:pPr>
              <a:t>1/12/15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latin typeface="Futura Md BT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2D6F97F-E62D-49BF-B291-16A5DA99A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36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fld id="{060EF7D6-C966-854A-A247-B238B2BC0B54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fld id="{060EF7D6-C966-854A-A247-B238B2BC0B54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" name="Action Button: Return 16">
            <a:hlinkClick r:id="" action="ppaction://hlinkshowjump?jump=lastslideviewed" highlightClick="1"/>
          </p:cNvPr>
          <p:cNvSpPr/>
          <p:nvPr userDrawn="1"/>
        </p:nvSpPr>
        <p:spPr bwMode="auto">
          <a:xfrm>
            <a:off x="4464778" y="6643943"/>
            <a:ext cx="251622" cy="196676"/>
          </a:xfrm>
          <a:prstGeom prst="actionButtonReturn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utura Md BT" pitchFamily="34" charset="0"/>
            </a:endParaRPr>
          </a:p>
        </p:txBody>
      </p:sp>
      <p:sp>
        <p:nvSpPr>
          <p:cNvPr id="22" name="Action Button: Custom 21">
            <a:hlinkClick r:id="" action="ppaction://hlinkshowjump?jump=lastslideviewed" highlightClick="1"/>
          </p:cNvPr>
          <p:cNvSpPr/>
          <p:nvPr userDrawn="1"/>
        </p:nvSpPr>
        <p:spPr bwMode="auto">
          <a:xfrm>
            <a:off x="4343400" y="6537325"/>
            <a:ext cx="533400" cy="396875"/>
          </a:xfrm>
          <a:prstGeom prst="actionButtonBlank">
            <a:avLst/>
          </a:prstGeom>
          <a:solidFill>
            <a:schemeClr val="accent3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5" r:id="rId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slide" Target="slide5.xml"/><Relationship Id="rId4" Type="http://schemas.openxmlformats.org/officeDocument/2006/relationships/slide" Target="slide7.xml"/><Relationship Id="rId5" Type="http://schemas.openxmlformats.org/officeDocument/2006/relationships/image" Target="../media/image4.png"/><Relationship Id="rId6" Type="http://schemas.openxmlformats.org/officeDocument/2006/relationships/slide" Target="slide6.xml"/><Relationship Id="rId7" Type="http://schemas.openxmlformats.org/officeDocument/2006/relationships/image" Target="../media/image5.png"/><Relationship Id="rId8" Type="http://schemas.openxmlformats.org/officeDocument/2006/relationships/slide" Target="slide8.xml"/><Relationship Id="rId9" Type="http://schemas.openxmlformats.org/officeDocument/2006/relationships/image" Target="../media/image6.png"/><Relationship Id="rId10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t="3703" r="3473" b="3836"/>
          <a:stretch/>
        </p:blipFill>
        <p:spPr>
          <a:xfrm>
            <a:off x="1600200" y="685800"/>
            <a:ext cx="5799369" cy="433094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321875" y="5410200"/>
            <a:ext cx="436549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Seeing Over The Wall</a:t>
            </a:r>
          </a:p>
          <a:p>
            <a:pPr algn="ctr"/>
            <a:r>
              <a:rPr lang="en-US" sz="1800" dirty="0" smtClean="0">
                <a:latin typeface="Arial"/>
                <a:cs typeface="Arial"/>
              </a:rPr>
              <a:t>(Lesson Plan Template)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T_LOGO.png"/>
          <p:cNvPicPr>
            <a:picLocks noChangeAspect="1"/>
          </p:cNvPicPr>
          <p:nvPr/>
        </p:nvPicPr>
        <p:blipFill rotWithShape="1">
          <a:blip r:embed="rId2" cstate="print"/>
          <a:srcRect b="18658"/>
          <a:stretch/>
        </p:blipFill>
        <p:spPr>
          <a:xfrm>
            <a:off x="152400" y="152400"/>
            <a:ext cx="1117600" cy="710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133600" y="381000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ATTENTION GETTER</a:t>
            </a:r>
            <a:endParaRPr lang="en-US" sz="1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057400" y="5638800"/>
            <a:ext cx="4953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Create your own attention-getter slide to start today’s lesson.  This slide may include music, a story, an object lesson, a "Surrendering the One-up" activity, a group poll, or a brief movie clip.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7926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ide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t="3703" r="3473" b="3836"/>
          <a:stretch/>
        </p:blipFill>
        <p:spPr>
          <a:xfrm>
            <a:off x="3147160" y="1371600"/>
            <a:ext cx="2705449" cy="2020415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56013" y="228600"/>
            <a:ext cx="5410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  <a:effectLst>
                  <a:outerShdw blurRad="127000" dist="63500" dir="2700000" algn="tl" rotWithShape="0">
                    <a:srgbClr val="000000">
                      <a:alpha val="45000"/>
                    </a:srgbClr>
                  </a:outerShdw>
                </a:effectLst>
                <a:latin typeface="Arial"/>
                <a:cs typeface="Arial"/>
              </a:rPr>
              <a:t>Seeing Over The Wall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48000" y="4111823"/>
            <a:ext cx="3000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 smtClean="0">
                <a:latin typeface="Arial"/>
                <a:cs typeface="Arial"/>
                <a:hlinkClick r:id="rId3" action="ppaction://hlinksldjump"/>
              </a:rPr>
              <a:t>Animated Metaphor Walkthrough</a:t>
            </a:r>
            <a:endParaRPr lang="en-US" sz="1400" dirty="0" smtClean="0">
              <a:latin typeface="Arial"/>
              <a:cs typeface="Arial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049825" y="5029200"/>
            <a:ext cx="942786" cy="1268679"/>
            <a:chOff x="3049825" y="5029200"/>
            <a:chExt cx="942786" cy="1268679"/>
          </a:xfrm>
        </p:grpSpPr>
        <p:sp>
          <p:nvSpPr>
            <p:cNvPr id="10" name="TextBox 9"/>
            <p:cNvSpPr txBox="1"/>
            <p:nvPr/>
          </p:nvSpPr>
          <p:spPr>
            <a:xfrm>
              <a:off x="3049825" y="5990102"/>
              <a:ext cx="9427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  <a:hlinkClick r:id="rId4" action="ppaction://hlinksldjump"/>
                </a:rPr>
                <a:t>Learning</a:t>
              </a:r>
              <a:endParaRPr lang="en-US" sz="1400" dirty="0" smtClean="0">
                <a:latin typeface="Arial"/>
                <a:cs typeface="Arial"/>
              </a:endParaRPr>
            </a:p>
          </p:txBody>
        </p:sp>
        <p:pic>
          <p:nvPicPr>
            <p:cNvPr id="18" name="Picture 1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9825" y="5029200"/>
              <a:ext cx="914400" cy="908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48" name="Group 47"/>
          <p:cNvGrpSpPr/>
          <p:nvPr/>
        </p:nvGrpSpPr>
        <p:grpSpPr>
          <a:xfrm>
            <a:off x="914400" y="5029200"/>
            <a:ext cx="914400" cy="1268187"/>
            <a:chOff x="914400" y="5029200"/>
            <a:chExt cx="914400" cy="1268187"/>
          </a:xfrm>
        </p:grpSpPr>
        <p:sp>
          <p:nvSpPr>
            <p:cNvPr id="14" name="TextBox 13"/>
            <p:cNvSpPr txBox="1"/>
            <p:nvPr/>
          </p:nvSpPr>
          <p:spPr>
            <a:xfrm>
              <a:off x="1012374" y="5989610"/>
              <a:ext cx="6934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  <a:hlinkClick r:id="rId6" action="ppaction://hlinksldjump"/>
                </a:rPr>
                <a:t>Music</a:t>
              </a:r>
              <a:endParaRPr lang="en-US" sz="1400" dirty="0" smtClean="0">
                <a:latin typeface="Arial"/>
                <a:cs typeface="Arial"/>
              </a:endParaRPr>
            </a:p>
          </p:txBody>
        </p:sp>
        <p:pic>
          <p:nvPicPr>
            <p:cNvPr id="19" name="Picture 18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4400" y="50292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0" name="Group 49"/>
          <p:cNvGrpSpPr/>
          <p:nvPr/>
        </p:nvGrpSpPr>
        <p:grpSpPr>
          <a:xfrm>
            <a:off x="5181600" y="5029200"/>
            <a:ext cx="914400" cy="1281344"/>
            <a:chOff x="5181600" y="5029200"/>
            <a:chExt cx="914400" cy="1281344"/>
          </a:xfrm>
        </p:grpSpPr>
        <p:sp>
          <p:nvSpPr>
            <p:cNvPr id="9" name="TextBox 8"/>
            <p:cNvSpPr txBox="1"/>
            <p:nvPr/>
          </p:nvSpPr>
          <p:spPr>
            <a:xfrm>
              <a:off x="5226999" y="6002767"/>
              <a:ext cx="8331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  <a:hlinkClick r:id="rId8" action="ppaction://hlinksldjump"/>
                </a:rPr>
                <a:t>Journal</a:t>
              </a:r>
              <a:endParaRPr lang="en-US" sz="1400" dirty="0" smtClean="0">
                <a:latin typeface="Arial"/>
                <a:cs typeface="Arial"/>
              </a:endParaRPr>
            </a:p>
          </p:txBody>
        </p:sp>
        <p:pic>
          <p:nvPicPr>
            <p:cNvPr id="17" name="Picture 16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81600" y="50292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1" name="Group 50"/>
          <p:cNvGrpSpPr/>
          <p:nvPr/>
        </p:nvGrpSpPr>
        <p:grpSpPr>
          <a:xfrm>
            <a:off x="7315200" y="5029200"/>
            <a:ext cx="914400" cy="1268187"/>
            <a:chOff x="7315200" y="5029200"/>
            <a:chExt cx="914400" cy="1268187"/>
          </a:xfrm>
        </p:grpSpPr>
        <p:pic>
          <p:nvPicPr>
            <p:cNvPr id="31" name="Picture 30">
              <a:hlinkClick r:id="rId10" action="ppaction://hlinksldjump"/>
            </p:cNvPr>
            <p:cNvPicPr preferRelativeResize="0"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15200" y="50292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5" name="TextBox 34"/>
            <p:cNvSpPr txBox="1"/>
            <p:nvPr/>
          </p:nvSpPr>
          <p:spPr>
            <a:xfrm>
              <a:off x="7458529" y="5989610"/>
              <a:ext cx="6702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  <a:hlinkClick r:id="rId10" action="ppaction://hlinksldjump"/>
                </a:rPr>
                <a:t>Video</a:t>
              </a:r>
              <a:endParaRPr lang="en-US" sz="1400" dirty="0" smtClean="0">
                <a:latin typeface="Arial"/>
                <a:cs typeface="Arial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630387" y="3663312"/>
            <a:ext cx="1915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  <a:hlinkClick r:id="rId12" action="ppaction://hlinksldjump"/>
              </a:rPr>
              <a:t>Complete Metaphor</a:t>
            </a:r>
            <a:endParaRPr lang="en-US" sz="1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35475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wal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0"/>
          <a:stretch/>
        </p:blipFill>
        <p:spPr>
          <a:xfrm>
            <a:off x="304800" y="228600"/>
            <a:ext cx="8546203" cy="64008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4" name="Picture 63" descr="step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335" y="3026664"/>
            <a:ext cx="4922497" cy="3145536"/>
          </a:xfrm>
          <a:prstGeom prst="rect">
            <a:avLst/>
          </a:prstGeom>
        </p:spPr>
      </p:pic>
      <p:pic>
        <p:nvPicPr>
          <p:cNvPr id="63" name="Picture 62" descr="boy on to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711201"/>
            <a:ext cx="2567243" cy="4882896"/>
          </a:xfrm>
          <a:prstGeom prst="rect">
            <a:avLst/>
          </a:prstGeom>
        </p:spPr>
      </p:pic>
      <p:pic>
        <p:nvPicPr>
          <p:cNvPr id="65" name="Picture 64" descr="boy in fron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53">
            <a:off x="3087641" y="3702579"/>
            <a:ext cx="1512575" cy="2370280"/>
          </a:xfrm>
          <a:prstGeom prst="rect">
            <a:avLst/>
          </a:prstGeom>
        </p:spPr>
      </p:pic>
      <p:sp>
        <p:nvSpPr>
          <p:cNvPr id="72" name="Text Box 72"/>
          <p:cNvSpPr txBox="1">
            <a:spLocks noChangeArrowheads="1"/>
          </p:cNvSpPr>
          <p:nvPr/>
        </p:nvSpPr>
        <p:spPr bwMode="auto">
          <a:xfrm>
            <a:off x="2133601" y="5791200"/>
            <a:ext cx="8900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/>
                <a:cs typeface="Arial"/>
              </a:rPr>
              <a:t>Why Try?</a:t>
            </a:r>
          </a:p>
        </p:txBody>
      </p:sp>
      <p:sp>
        <p:nvSpPr>
          <p:cNvPr id="111630" name="Text Box 14"/>
          <p:cNvSpPr txBox="1">
            <a:spLocks noChangeArrowheads="1"/>
          </p:cNvSpPr>
          <p:nvPr/>
        </p:nvSpPr>
        <p:spPr bwMode="auto">
          <a:xfrm>
            <a:off x="2209800" y="1035050"/>
            <a:ext cx="91563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dirty="0">
                <a:latin typeface="Arial"/>
                <a:cs typeface="Arial"/>
              </a:rPr>
              <a:t>“</a:t>
            </a:r>
            <a:r>
              <a:rPr lang="en-US" altLang="ja-JP" dirty="0">
                <a:latin typeface="Arial"/>
                <a:cs typeface="Arial"/>
              </a:rPr>
              <a:t>Big View</a:t>
            </a:r>
            <a:r>
              <a:rPr lang="ja-JP" altLang="en-US" dirty="0">
                <a:latin typeface="Arial"/>
                <a:cs typeface="Arial"/>
              </a:rPr>
              <a:t>”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060700" y="2256368"/>
            <a:ext cx="2111376" cy="955676"/>
            <a:chOff x="2010" y="1448"/>
            <a:chExt cx="1330" cy="602"/>
          </a:xfrm>
        </p:grpSpPr>
        <p:sp>
          <p:nvSpPr>
            <p:cNvPr id="64584" name="Text Box 25"/>
            <p:cNvSpPr txBox="1">
              <a:spLocks noChangeArrowheads="1"/>
            </p:cNvSpPr>
            <p:nvPr/>
          </p:nvSpPr>
          <p:spPr bwMode="auto">
            <a:xfrm>
              <a:off x="2010" y="1914"/>
              <a:ext cx="48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i="1" dirty="0">
                  <a:solidFill>
                    <a:srgbClr val="FF0000"/>
                  </a:solidFill>
                  <a:latin typeface="Arial"/>
                  <a:cs typeface="Arial"/>
                </a:rPr>
                <a:t>Plugging In</a:t>
              </a:r>
            </a:p>
          </p:txBody>
        </p:sp>
        <p:sp>
          <p:nvSpPr>
            <p:cNvPr id="64585" name="Text Box 26"/>
            <p:cNvSpPr txBox="1">
              <a:spLocks noChangeArrowheads="1"/>
            </p:cNvSpPr>
            <p:nvPr/>
          </p:nvSpPr>
          <p:spPr bwMode="auto">
            <a:xfrm rot="19800000">
              <a:off x="2093" y="1448"/>
              <a:ext cx="124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dirty="0">
                  <a:latin typeface="Arial"/>
                  <a:cs typeface="Arial"/>
                </a:rPr>
                <a:t>Who is helping </a:t>
              </a:r>
              <a:r>
                <a:rPr lang="en-US" sz="800" dirty="0" smtClean="0">
                  <a:latin typeface="Arial"/>
                  <a:cs typeface="Arial"/>
                </a:rPr>
                <a:t>you </a:t>
              </a:r>
              <a:r>
                <a:rPr lang="en-US" sz="800" dirty="0">
                  <a:latin typeface="Arial"/>
                  <a:cs typeface="Arial"/>
                </a:rPr>
                <a:t>deal with </a:t>
              </a:r>
              <a:r>
                <a:rPr lang="en-US" sz="800" dirty="0" smtClean="0">
                  <a:latin typeface="Arial"/>
                  <a:cs typeface="Arial"/>
                </a:rPr>
                <a:t>your</a:t>
              </a:r>
              <a:r>
                <a:rPr lang="en-US" sz="800" dirty="0">
                  <a:latin typeface="Arial"/>
                  <a:cs typeface="Arial"/>
                </a:rPr>
                <a:t/>
              </a:r>
              <a:br>
                <a:rPr lang="en-US" sz="800" dirty="0">
                  <a:latin typeface="Arial"/>
                  <a:cs typeface="Arial"/>
                </a:rPr>
              </a:br>
              <a:r>
                <a:rPr lang="en-US" sz="800" dirty="0">
                  <a:latin typeface="Arial"/>
                  <a:cs typeface="Arial"/>
                </a:rPr>
                <a:t>challenges? Can </a:t>
              </a:r>
              <a:r>
                <a:rPr lang="en-US" sz="800" dirty="0" smtClean="0">
                  <a:latin typeface="Arial"/>
                  <a:cs typeface="Arial"/>
                </a:rPr>
                <a:t>you </a:t>
              </a:r>
              <a:r>
                <a:rPr lang="en-US" sz="800" dirty="0">
                  <a:latin typeface="Arial"/>
                  <a:cs typeface="Arial"/>
                </a:rPr>
                <a:t>get more help?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717926" y="2810407"/>
            <a:ext cx="1450976" cy="763589"/>
            <a:chOff x="2408" y="1797"/>
            <a:chExt cx="914" cy="481"/>
          </a:xfrm>
        </p:grpSpPr>
        <p:sp>
          <p:nvSpPr>
            <p:cNvPr id="64582" name="Text Box 28"/>
            <p:cNvSpPr txBox="1">
              <a:spLocks noChangeArrowheads="1"/>
            </p:cNvSpPr>
            <p:nvPr/>
          </p:nvSpPr>
          <p:spPr bwMode="auto">
            <a:xfrm>
              <a:off x="2408" y="2142"/>
              <a:ext cx="46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i="1" dirty="0">
                  <a:solidFill>
                    <a:srgbClr val="FF0000"/>
                  </a:solidFill>
                  <a:latin typeface="Arial"/>
                  <a:cs typeface="Arial"/>
                </a:rPr>
                <a:t>Lift Weight</a:t>
              </a:r>
            </a:p>
          </p:txBody>
        </p:sp>
        <p:sp>
          <p:nvSpPr>
            <p:cNvPr id="64583" name="Text Box 29"/>
            <p:cNvSpPr txBox="1">
              <a:spLocks noChangeArrowheads="1"/>
            </p:cNvSpPr>
            <p:nvPr/>
          </p:nvSpPr>
          <p:spPr bwMode="auto">
            <a:xfrm rot="19800000">
              <a:off x="2462" y="1797"/>
              <a:ext cx="86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dirty="0">
                  <a:latin typeface="Arial"/>
                  <a:cs typeface="Arial"/>
                </a:rPr>
                <a:t>What laws and rules are</a:t>
              </a:r>
              <a:br>
                <a:rPr lang="en-US" sz="800" dirty="0">
                  <a:latin typeface="Arial"/>
                  <a:cs typeface="Arial"/>
                </a:rPr>
              </a:br>
              <a:r>
                <a:rPr lang="en-US" sz="800" dirty="0">
                  <a:latin typeface="Arial"/>
                  <a:cs typeface="Arial"/>
                </a:rPr>
                <a:t>making </a:t>
              </a:r>
              <a:r>
                <a:rPr lang="en-US" sz="800" dirty="0" smtClean="0">
                  <a:latin typeface="Arial"/>
                  <a:cs typeface="Arial"/>
                </a:rPr>
                <a:t>you </a:t>
              </a:r>
              <a:r>
                <a:rPr lang="en-US" sz="800" dirty="0">
                  <a:latin typeface="Arial"/>
                  <a:cs typeface="Arial"/>
                </a:rPr>
                <a:t>strong?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4395259" y="3126853"/>
            <a:ext cx="1627188" cy="831852"/>
            <a:chOff x="2840" y="1991"/>
            <a:chExt cx="1025" cy="524"/>
          </a:xfrm>
        </p:grpSpPr>
        <p:sp>
          <p:nvSpPr>
            <p:cNvPr id="64580" name="Text Box 31"/>
            <p:cNvSpPr txBox="1">
              <a:spLocks noChangeArrowheads="1"/>
            </p:cNvSpPr>
            <p:nvPr/>
          </p:nvSpPr>
          <p:spPr bwMode="auto">
            <a:xfrm>
              <a:off x="2901" y="2379"/>
              <a:ext cx="29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i="1" dirty="0">
                  <a:solidFill>
                    <a:srgbClr val="FF0000"/>
                  </a:solidFill>
                  <a:latin typeface="Arial"/>
                  <a:cs typeface="Arial"/>
                </a:rPr>
                <a:t>Maze</a:t>
              </a:r>
            </a:p>
          </p:txBody>
        </p:sp>
        <p:sp>
          <p:nvSpPr>
            <p:cNvPr id="64581" name="Text Box 32"/>
            <p:cNvSpPr txBox="1">
              <a:spLocks noChangeArrowheads="1"/>
            </p:cNvSpPr>
            <p:nvPr/>
          </p:nvSpPr>
          <p:spPr bwMode="auto">
            <a:xfrm rot="19800000">
              <a:off x="2840" y="1991"/>
              <a:ext cx="102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dirty="0">
                  <a:latin typeface="Arial"/>
                  <a:cs typeface="Arial"/>
                </a:rPr>
                <a:t>What did </a:t>
              </a:r>
              <a:r>
                <a:rPr lang="en-US" sz="800" dirty="0" smtClean="0">
                  <a:latin typeface="Arial"/>
                  <a:cs typeface="Arial"/>
                </a:rPr>
                <a:t>you </a:t>
              </a:r>
              <a:r>
                <a:rPr lang="en-US" sz="800" dirty="0">
                  <a:latin typeface="Arial"/>
                  <a:cs typeface="Arial"/>
                </a:rPr>
                <a:t>put </a:t>
              </a:r>
              <a:r>
                <a:rPr lang="en-US" sz="800" dirty="0" smtClean="0">
                  <a:latin typeface="Arial"/>
                  <a:cs typeface="Arial"/>
                </a:rPr>
                <a:t>your </a:t>
              </a:r>
              <a:r>
                <a:rPr lang="en-US" sz="800" dirty="0">
                  <a:latin typeface="Arial"/>
                  <a:cs typeface="Arial"/>
                </a:rPr>
                <a:t>desire,</a:t>
              </a:r>
              <a:br>
                <a:rPr lang="en-US" sz="800" dirty="0">
                  <a:latin typeface="Arial"/>
                  <a:cs typeface="Arial"/>
                </a:rPr>
              </a:br>
              <a:r>
                <a:rPr lang="en-US" sz="800" dirty="0">
                  <a:latin typeface="Arial"/>
                  <a:cs typeface="Arial"/>
                </a:rPr>
                <a:t>time, and effort into today?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5036089" y="3467105"/>
            <a:ext cx="1774828" cy="866776"/>
            <a:chOff x="3233" y="2200"/>
            <a:chExt cx="1118" cy="546"/>
          </a:xfrm>
        </p:grpSpPr>
        <p:sp>
          <p:nvSpPr>
            <p:cNvPr id="64578" name="Text Box 34"/>
            <p:cNvSpPr txBox="1">
              <a:spLocks noChangeArrowheads="1"/>
            </p:cNvSpPr>
            <p:nvPr/>
          </p:nvSpPr>
          <p:spPr bwMode="auto">
            <a:xfrm>
              <a:off x="3233" y="2610"/>
              <a:ext cx="37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i="1" dirty="0">
                  <a:solidFill>
                    <a:srgbClr val="FF0000"/>
                  </a:solidFill>
                  <a:latin typeface="Arial"/>
                  <a:cs typeface="Arial"/>
                </a:rPr>
                <a:t>Hurdles</a:t>
              </a:r>
            </a:p>
          </p:txBody>
        </p:sp>
        <p:sp>
          <p:nvSpPr>
            <p:cNvPr id="64579" name="Text Box 35"/>
            <p:cNvSpPr txBox="1">
              <a:spLocks noChangeArrowheads="1"/>
            </p:cNvSpPr>
            <p:nvPr/>
          </p:nvSpPr>
          <p:spPr bwMode="auto">
            <a:xfrm rot="19800000">
              <a:off x="3273" y="2200"/>
              <a:ext cx="107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dirty="0">
                  <a:latin typeface="Arial"/>
                  <a:cs typeface="Arial"/>
                </a:rPr>
                <a:t>What will motivate </a:t>
              </a:r>
              <a:r>
                <a:rPr lang="en-US" sz="800" dirty="0" smtClean="0">
                  <a:latin typeface="Arial"/>
                  <a:cs typeface="Arial"/>
                </a:rPr>
                <a:t>you </a:t>
              </a:r>
              <a:r>
                <a:rPr lang="en-US" sz="800" dirty="0">
                  <a:latin typeface="Arial"/>
                  <a:cs typeface="Arial"/>
                </a:rPr>
                <a:t>to </a:t>
              </a:r>
              <a:br>
                <a:rPr lang="en-US" sz="800" dirty="0">
                  <a:latin typeface="Arial"/>
                  <a:cs typeface="Arial"/>
                </a:rPr>
              </a:br>
              <a:r>
                <a:rPr lang="en-US" altLang="ja-JP" sz="800" dirty="0" smtClean="0">
                  <a:latin typeface="Arial"/>
                  <a:cs typeface="Arial"/>
                </a:rPr>
                <a:t>jump back up when  you </a:t>
              </a:r>
              <a:r>
                <a:rPr lang="en-US" altLang="ja-JP" sz="800" dirty="0">
                  <a:latin typeface="Arial"/>
                  <a:cs typeface="Arial"/>
                </a:rPr>
                <a:t>trip?</a:t>
              </a:r>
              <a:endParaRPr lang="en-US" sz="800" dirty="0">
                <a:latin typeface="Arial"/>
                <a:cs typeface="Arial"/>
              </a:endParaRPr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5466295" y="3828524"/>
            <a:ext cx="1939926" cy="893763"/>
            <a:chOff x="3504" y="2417"/>
            <a:chExt cx="1222" cy="563"/>
          </a:xfrm>
        </p:grpSpPr>
        <p:sp>
          <p:nvSpPr>
            <p:cNvPr id="64576" name="Text Box 37"/>
            <p:cNvSpPr txBox="1">
              <a:spLocks noChangeArrowheads="1"/>
            </p:cNvSpPr>
            <p:nvPr/>
          </p:nvSpPr>
          <p:spPr bwMode="auto">
            <a:xfrm>
              <a:off x="3504" y="2844"/>
              <a:ext cx="54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i="1" dirty="0" smtClean="0">
                  <a:solidFill>
                    <a:srgbClr val="FF0000"/>
                  </a:solidFill>
                  <a:latin typeface="Arial"/>
                  <a:cs typeface="Arial"/>
                </a:rPr>
                <a:t>Climbing Out</a:t>
              </a:r>
              <a:endParaRPr lang="en-US" sz="800" i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64577" name="Text Box 38"/>
            <p:cNvSpPr txBox="1">
              <a:spLocks noChangeArrowheads="1"/>
            </p:cNvSpPr>
            <p:nvPr/>
          </p:nvSpPr>
          <p:spPr bwMode="auto">
            <a:xfrm rot="19800000">
              <a:off x="3568" y="2417"/>
              <a:ext cx="11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dirty="0">
                  <a:latin typeface="Arial"/>
                  <a:cs typeface="Arial"/>
                </a:rPr>
                <a:t>How did </a:t>
              </a:r>
              <a:r>
                <a:rPr lang="en-US" sz="800" dirty="0" smtClean="0">
                  <a:latin typeface="Arial"/>
                  <a:cs typeface="Arial"/>
                </a:rPr>
                <a:t>you </a:t>
              </a:r>
              <a:r>
                <a:rPr lang="en-US" sz="800" dirty="0">
                  <a:latin typeface="Arial"/>
                  <a:cs typeface="Arial"/>
                </a:rPr>
                <a:t>react when someone</a:t>
              </a:r>
            </a:p>
            <a:p>
              <a:pPr eaLnBrk="1" hangingPunct="1"/>
              <a:r>
                <a:rPr lang="en-US" sz="800" dirty="0" smtClean="0">
                  <a:latin typeface="Arial"/>
                  <a:cs typeface="Arial"/>
                </a:rPr>
                <a:t>tried </a:t>
              </a:r>
              <a:r>
                <a:rPr lang="en-US" sz="800" dirty="0">
                  <a:latin typeface="Arial"/>
                  <a:cs typeface="Arial"/>
                </a:rPr>
                <a:t>to pull </a:t>
              </a:r>
              <a:r>
                <a:rPr lang="en-US" sz="800" dirty="0" smtClean="0">
                  <a:latin typeface="Arial"/>
                  <a:cs typeface="Arial"/>
                </a:rPr>
                <a:t>you </a:t>
              </a:r>
              <a:r>
                <a:rPr lang="en-US" sz="800" dirty="0">
                  <a:latin typeface="Arial"/>
                  <a:cs typeface="Arial"/>
                </a:rPr>
                <a:t>down?</a:t>
              </a:r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6034619" y="4124332"/>
            <a:ext cx="1984376" cy="982664"/>
            <a:chOff x="3862" y="2598"/>
            <a:chExt cx="1250" cy="619"/>
          </a:xfrm>
        </p:grpSpPr>
        <p:sp>
          <p:nvSpPr>
            <p:cNvPr id="64574" name="Text Box 40"/>
            <p:cNvSpPr txBox="1">
              <a:spLocks noChangeArrowheads="1"/>
            </p:cNvSpPr>
            <p:nvPr/>
          </p:nvSpPr>
          <p:spPr bwMode="auto">
            <a:xfrm>
              <a:off x="3862" y="3081"/>
              <a:ext cx="56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i="1" dirty="0">
                  <a:solidFill>
                    <a:srgbClr val="FF0000"/>
                  </a:solidFill>
                  <a:latin typeface="Arial"/>
                  <a:cs typeface="Arial"/>
                </a:rPr>
                <a:t>Defense </a:t>
              </a:r>
              <a:r>
                <a:rPr lang="en-US" sz="800" i="1" dirty="0" err="1">
                  <a:solidFill>
                    <a:srgbClr val="FF0000"/>
                  </a:solidFill>
                  <a:latin typeface="Arial"/>
                  <a:cs typeface="Arial"/>
                </a:rPr>
                <a:t>Mech</a:t>
              </a:r>
              <a:endParaRPr lang="en-US" sz="800" i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64575" name="Text Box 41"/>
            <p:cNvSpPr txBox="1">
              <a:spLocks noChangeArrowheads="1"/>
            </p:cNvSpPr>
            <p:nvPr/>
          </p:nvSpPr>
          <p:spPr bwMode="auto">
            <a:xfrm rot="19800000">
              <a:off x="3970" y="2598"/>
              <a:ext cx="114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dirty="0">
                  <a:latin typeface="Arial"/>
                  <a:cs typeface="Arial"/>
                </a:rPr>
                <a:t>How did </a:t>
              </a:r>
              <a:r>
                <a:rPr lang="en-US" sz="800" dirty="0" smtClean="0">
                  <a:latin typeface="Arial"/>
                  <a:cs typeface="Arial"/>
                </a:rPr>
                <a:t>you </a:t>
              </a:r>
              <a:r>
                <a:rPr lang="en-US" sz="800" dirty="0">
                  <a:latin typeface="Arial"/>
                  <a:cs typeface="Arial"/>
                </a:rPr>
                <a:t>protect </a:t>
              </a:r>
              <a:r>
                <a:rPr lang="en-US" sz="800" dirty="0" smtClean="0">
                  <a:latin typeface="Arial"/>
                  <a:cs typeface="Arial"/>
                </a:rPr>
                <a:t>yourself </a:t>
              </a:r>
              <a:r>
                <a:rPr lang="en-US" sz="800" dirty="0">
                  <a:latin typeface="Arial"/>
                  <a:cs typeface="Arial"/>
                </a:rPr>
                <a:t>in a </a:t>
              </a:r>
              <a:br>
                <a:rPr lang="en-US" sz="800" dirty="0">
                  <a:latin typeface="Arial"/>
                  <a:cs typeface="Arial"/>
                </a:rPr>
              </a:br>
              <a:r>
                <a:rPr lang="en-US" altLang="ja-JP" sz="800" dirty="0" smtClean="0">
                  <a:latin typeface="Arial"/>
                  <a:cs typeface="Arial"/>
                </a:rPr>
                <a:t>pressure situation?  </a:t>
              </a:r>
              <a:r>
                <a:rPr lang="en-US" altLang="ja-JP" sz="800" dirty="0">
                  <a:latin typeface="Arial"/>
                  <a:cs typeface="Arial"/>
                </a:rPr>
                <a:t>Did it</a:t>
              </a:r>
              <a:br>
                <a:rPr lang="en-US" altLang="ja-JP" sz="800" dirty="0">
                  <a:latin typeface="Arial"/>
                  <a:cs typeface="Arial"/>
                </a:rPr>
              </a:br>
              <a:r>
                <a:rPr lang="en-US" altLang="ja-JP" sz="800" dirty="0">
                  <a:latin typeface="Arial"/>
                  <a:cs typeface="Arial"/>
                </a:rPr>
                <a:t>help or hurt </a:t>
              </a:r>
              <a:r>
                <a:rPr lang="en-US" altLang="ja-JP" sz="800" dirty="0" smtClean="0">
                  <a:latin typeface="Arial"/>
                  <a:cs typeface="Arial"/>
                </a:rPr>
                <a:t>you?</a:t>
              </a:r>
              <a:endParaRPr lang="en-US" sz="800" dirty="0">
                <a:latin typeface="Arial"/>
                <a:cs typeface="Arial"/>
              </a:endParaRPr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6787091" y="4632333"/>
            <a:ext cx="1608138" cy="855664"/>
            <a:chOff x="4233" y="2717"/>
            <a:chExt cx="1013" cy="539"/>
          </a:xfrm>
        </p:grpSpPr>
        <p:sp>
          <p:nvSpPr>
            <p:cNvPr id="64572" name="Text Box 43"/>
            <p:cNvSpPr txBox="1">
              <a:spLocks noChangeArrowheads="1"/>
            </p:cNvSpPr>
            <p:nvPr/>
          </p:nvSpPr>
          <p:spPr bwMode="auto">
            <a:xfrm>
              <a:off x="4233" y="3120"/>
              <a:ext cx="33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i="1" dirty="0">
                  <a:solidFill>
                    <a:srgbClr val="FF0000"/>
                  </a:solidFill>
                  <a:latin typeface="Arial"/>
                  <a:cs typeface="Arial"/>
                </a:rPr>
                <a:t>Labels</a:t>
              </a:r>
            </a:p>
          </p:txBody>
        </p:sp>
        <p:sp>
          <p:nvSpPr>
            <p:cNvPr id="64573" name="Text Box 44"/>
            <p:cNvSpPr txBox="1">
              <a:spLocks noChangeArrowheads="1"/>
            </p:cNvSpPr>
            <p:nvPr/>
          </p:nvSpPr>
          <p:spPr bwMode="auto">
            <a:xfrm rot="19800000">
              <a:off x="4257" y="2717"/>
              <a:ext cx="9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dirty="0">
                  <a:latin typeface="Arial"/>
                  <a:cs typeface="Arial"/>
                </a:rPr>
                <a:t>How did </a:t>
              </a:r>
              <a:r>
                <a:rPr lang="en-US" sz="800" dirty="0" smtClean="0">
                  <a:latin typeface="Arial"/>
                  <a:cs typeface="Arial"/>
                </a:rPr>
                <a:t>you </a:t>
              </a:r>
              <a:r>
                <a:rPr lang="en-US" sz="800" dirty="0">
                  <a:latin typeface="Arial"/>
                  <a:cs typeface="Arial"/>
                </a:rPr>
                <a:t>show others</a:t>
              </a:r>
              <a:br>
                <a:rPr lang="en-US" sz="800" dirty="0">
                  <a:latin typeface="Arial"/>
                  <a:cs typeface="Arial"/>
                </a:rPr>
              </a:br>
              <a:r>
                <a:rPr lang="ja-JP" altLang="en-US" sz="800" dirty="0">
                  <a:latin typeface="Arial"/>
                  <a:cs typeface="Arial"/>
                </a:rPr>
                <a:t>“</a:t>
              </a:r>
              <a:r>
                <a:rPr lang="en-US" altLang="ja-JP" sz="800" dirty="0">
                  <a:latin typeface="Arial"/>
                  <a:cs typeface="Arial"/>
                </a:rPr>
                <a:t>the Real Me</a:t>
              </a:r>
              <a:r>
                <a:rPr lang="ja-JP" altLang="en-US" sz="800" dirty="0">
                  <a:latin typeface="Arial"/>
                  <a:cs typeface="Arial"/>
                </a:rPr>
                <a:t>”</a:t>
              </a:r>
              <a:r>
                <a:rPr lang="en-US" altLang="ja-JP" sz="800" dirty="0">
                  <a:latin typeface="Arial"/>
                  <a:cs typeface="Arial"/>
                </a:rPr>
                <a:t> not the label?</a:t>
              </a:r>
              <a:endParaRPr lang="en-US" sz="800" dirty="0">
                <a:latin typeface="Arial"/>
                <a:cs typeface="Arial"/>
              </a:endParaRPr>
            </a:p>
          </p:txBody>
        </p:sp>
      </p:grpSp>
      <p:sp>
        <p:nvSpPr>
          <p:cNvPr id="111666" name="Text Box 50"/>
          <p:cNvSpPr txBox="1">
            <a:spLocks noChangeArrowheads="1"/>
          </p:cNvSpPr>
          <p:nvPr/>
        </p:nvSpPr>
        <p:spPr bwMode="auto">
          <a:xfrm>
            <a:off x="3505200" y="6107839"/>
            <a:ext cx="21336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>
                <a:latin typeface="Arial"/>
                <a:cs typeface="Arial"/>
              </a:rPr>
              <a:t>If you</a:t>
            </a:r>
            <a:r>
              <a:rPr lang="ja-JP" altLang="en-US" sz="900" dirty="0">
                <a:latin typeface="Arial"/>
                <a:cs typeface="Arial"/>
              </a:rPr>
              <a:t>’</a:t>
            </a:r>
            <a:r>
              <a:rPr lang="en-US" altLang="ja-JP" sz="900" dirty="0">
                <a:latin typeface="Arial"/>
                <a:cs typeface="Arial"/>
              </a:rPr>
              <a:t>re standing here why is</a:t>
            </a:r>
            <a:br>
              <a:rPr lang="en-US" altLang="ja-JP" sz="900" dirty="0">
                <a:latin typeface="Arial"/>
                <a:cs typeface="Arial"/>
              </a:rPr>
            </a:br>
            <a:r>
              <a:rPr lang="en-US" altLang="ja-JP" sz="900" dirty="0">
                <a:latin typeface="Arial"/>
                <a:cs typeface="Arial"/>
              </a:rPr>
              <a:t>Opportunity, Freedom, and </a:t>
            </a:r>
            <a:br>
              <a:rPr lang="en-US" altLang="ja-JP" sz="900" dirty="0">
                <a:latin typeface="Arial"/>
                <a:cs typeface="Arial"/>
              </a:rPr>
            </a:br>
            <a:r>
              <a:rPr lang="en-US" altLang="ja-JP" sz="900" dirty="0">
                <a:latin typeface="Arial"/>
                <a:cs typeface="Arial"/>
              </a:rPr>
              <a:t>Self-Respect hard to get?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111687" name="Line 71"/>
          <p:cNvSpPr>
            <a:spLocks noChangeShapeType="1"/>
          </p:cNvSpPr>
          <p:nvPr/>
        </p:nvSpPr>
        <p:spPr bwMode="auto">
          <a:xfrm flipH="1">
            <a:off x="6400800" y="2057400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8" name="Text Box 17"/>
          <p:cNvSpPr txBox="1">
            <a:spLocks noChangeArrowheads="1"/>
          </p:cNvSpPr>
          <p:nvPr/>
        </p:nvSpPr>
        <p:spPr bwMode="auto">
          <a:xfrm>
            <a:off x="304800" y="1046163"/>
            <a:ext cx="14382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F0000"/>
                </a:solidFill>
                <a:latin typeface="Arial"/>
                <a:ea typeface="MS PGothic" charset="0"/>
                <a:cs typeface="Arial"/>
              </a:rPr>
              <a:t>Opportunity</a:t>
            </a:r>
            <a:br>
              <a:rPr lang="en-US" sz="1600" dirty="0">
                <a:solidFill>
                  <a:srgbClr val="FF0000"/>
                </a:solidFill>
                <a:latin typeface="Arial"/>
                <a:ea typeface="MS PGothic" charset="0"/>
                <a:cs typeface="Arial"/>
              </a:rPr>
            </a:br>
            <a:r>
              <a:rPr lang="en-US" sz="1600" dirty="0">
                <a:solidFill>
                  <a:srgbClr val="FF0000"/>
                </a:solidFill>
                <a:latin typeface="Arial"/>
                <a:ea typeface="MS PGothic" charset="0"/>
                <a:cs typeface="Arial"/>
              </a:rPr>
              <a:t>Freedom</a:t>
            </a:r>
            <a:br>
              <a:rPr lang="en-US" sz="1600" dirty="0">
                <a:solidFill>
                  <a:srgbClr val="FF0000"/>
                </a:solidFill>
                <a:latin typeface="Arial"/>
                <a:ea typeface="MS PGothic" charset="0"/>
                <a:cs typeface="Arial"/>
              </a:rPr>
            </a:br>
            <a:r>
              <a:rPr lang="en-US" sz="1600" dirty="0">
                <a:solidFill>
                  <a:srgbClr val="FF0000"/>
                </a:solidFill>
                <a:latin typeface="Arial"/>
                <a:ea typeface="MS PGothic" charset="0"/>
                <a:cs typeface="Arial"/>
              </a:rPr>
              <a:t>Self-Respect</a:t>
            </a:r>
          </a:p>
        </p:txBody>
      </p:sp>
      <p:sp>
        <p:nvSpPr>
          <p:cNvPr id="108" name="Text Box 23"/>
          <p:cNvSpPr txBox="1">
            <a:spLocks noChangeArrowheads="1"/>
          </p:cNvSpPr>
          <p:nvPr/>
        </p:nvSpPr>
        <p:spPr bwMode="auto">
          <a:xfrm>
            <a:off x="6553200" y="1447800"/>
            <a:ext cx="1758214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>
                <a:latin typeface="Arial"/>
                <a:cs typeface="Arial"/>
              </a:rPr>
              <a:t>If you cant see over the wall</a:t>
            </a:r>
            <a:br>
              <a:rPr lang="en-US" sz="800" dirty="0">
                <a:latin typeface="Arial"/>
                <a:cs typeface="Arial"/>
              </a:rPr>
            </a:br>
            <a:r>
              <a:rPr lang="en-US" sz="800" dirty="0">
                <a:latin typeface="Arial"/>
                <a:cs typeface="Arial"/>
              </a:rPr>
              <a:t>ask yourself . . . </a:t>
            </a:r>
            <a:r>
              <a:rPr lang="ja-JP" altLang="en-US" sz="800" dirty="0">
                <a:latin typeface="Arial"/>
                <a:cs typeface="Arial"/>
              </a:rPr>
              <a:t>“</a:t>
            </a:r>
            <a:r>
              <a:rPr lang="en-US" altLang="ja-JP" sz="800" dirty="0">
                <a:latin typeface="Arial"/>
                <a:cs typeface="Arial"/>
              </a:rPr>
              <a:t>What step am I </a:t>
            </a:r>
            <a:br>
              <a:rPr lang="en-US" altLang="ja-JP" sz="800" dirty="0">
                <a:latin typeface="Arial"/>
                <a:cs typeface="Arial"/>
              </a:rPr>
            </a:br>
            <a:r>
              <a:rPr lang="en-US" altLang="ja-JP" sz="800" dirty="0">
                <a:latin typeface="Arial"/>
                <a:cs typeface="Arial"/>
              </a:rPr>
              <a:t>tripping on?</a:t>
            </a:r>
            <a:r>
              <a:rPr lang="ja-JP" altLang="en-US" sz="800" dirty="0">
                <a:latin typeface="Arial"/>
                <a:cs typeface="Arial"/>
              </a:rPr>
              <a:t>”</a:t>
            </a:r>
            <a:r>
              <a:rPr lang="en-US" altLang="ja-JP" sz="800" dirty="0">
                <a:latin typeface="Arial"/>
                <a:cs typeface="Arial"/>
              </a:rPr>
              <a:t> (Then put </a:t>
            </a:r>
            <a:r>
              <a:rPr lang="en-US" altLang="ja-JP" sz="800" dirty="0">
                <a:solidFill>
                  <a:srgbClr val="FF0000"/>
                </a:solidFill>
                <a:latin typeface="Arial"/>
                <a:cs typeface="Arial"/>
              </a:rPr>
              <a:t>Desire,</a:t>
            </a:r>
            <a:r>
              <a:rPr lang="en-US" altLang="ja-JP" sz="800" dirty="0">
                <a:latin typeface="Arial"/>
                <a:cs typeface="Arial"/>
              </a:rPr>
              <a:t> </a:t>
            </a:r>
            <a:br>
              <a:rPr lang="en-US" altLang="ja-JP" sz="800" dirty="0">
                <a:latin typeface="Arial"/>
                <a:cs typeface="Arial"/>
              </a:rPr>
            </a:br>
            <a:r>
              <a:rPr lang="en-US" altLang="ja-JP" sz="800" dirty="0">
                <a:solidFill>
                  <a:srgbClr val="FF0000"/>
                </a:solidFill>
                <a:latin typeface="Arial"/>
                <a:cs typeface="Arial"/>
              </a:rPr>
              <a:t>Time</a:t>
            </a:r>
            <a:r>
              <a:rPr lang="en-US" altLang="ja-JP" sz="800" dirty="0">
                <a:latin typeface="Arial"/>
                <a:cs typeface="Arial"/>
              </a:rPr>
              <a:t> and </a:t>
            </a:r>
            <a:r>
              <a:rPr lang="en-US" altLang="ja-JP" sz="800" dirty="0">
                <a:solidFill>
                  <a:srgbClr val="FF0000"/>
                </a:solidFill>
                <a:latin typeface="Arial"/>
                <a:cs typeface="Arial"/>
              </a:rPr>
              <a:t>Effort</a:t>
            </a:r>
            <a:r>
              <a:rPr lang="en-US" altLang="ja-JP" sz="800" dirty="0">
                <a:latin typeface="Arial"/>
                <a:cs typeface="Arial"/>
              </a:rPr>
              <a:t> into that step)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110" name="AutoShape 18"/>
          <p:cNvSpPr>
            <a:spLocks noChangeArrowheads="1"/>
          </p:cNvSpPr>
          <p:nvPr/>
        </p:nvSpPr>
        <p:spPr bwMode="auto">
          <a:xfrm>
            <a:off x="3276600" y="6019800"/>
            <a:ext cx="228600" cy="152400"/>
          </a:xfrm>
          <a:prstGeom prst="flowChartPunchedTape">
            <a:avLst/>
          </a:prstGeom>
          <a:solidFill>
            <a:srgbClr val="FF0000"/>
          </a:solidFill>
          <a:ln>
            <a:noFill/>
          </a:ln>
          <a:effectLst>
            <a:outerShdw blurRad="38100" dist="38100" dir="2400000" algn="ctr" rotWithShape="0">
              <a:schemeClr val="bg1">
                <a:alpha val="85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00" dirty="0" smtClean="0">
                <a:solidFill>
                  <a:schemeClr val="accent3"/>
                </a:solidFill>
                <a:latin typeface="Arial"/>
                <a:cs typeface="Arial"/>
              </a:rPr>
              <a:t>1</a:t>
            </a:r>
            <a:endParaRPr lang="en-US" sz="900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7288746" y="4905377"/>
            <a:ext cx="1543051" cy="963613"/>
            <a:chOff x="4652" y="3090"/>
            <a:chExt cx="972" cy="607"/>
          </a:xfrm>
        </p:grpSpPr>
        <p:sp>
          <p:nvSpPr>
            <p:cNvPr id="64570" name="Text Box 46"/>
            <p:cNvSpPr txBox="1">
              <a:spLocks noChangeArrowheads="1"/>
            </p:cNvSpPr>
            <p:nvPr/>
          </p:nvSpPr>
          <p:spPr bwMode="auto">
            <a:xfrm>
              <a:off x="4652" y="3561"/>
              <a:ext cx="50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i="1" dirty="0">
                  <a:solidFill>
                    <a:srgbClr val="FF0000"/>
                  </a:solidFill>
                  <a:latin typeface="Arial"/>
                  <a:cs typeface="Arial"/>
                </a:rPr>
                <a:t>Reality Ride</a:t>
              </a:r>
            </a:p>
          </p:txBody>
        </p:sp>
        <p:sp>
          <p:nvSpPr>
            <p:cNvPr id="64571" name="Text Box 47"/>
            <p:cNvSpPr txBox="1">
              <a:spLocks noChangeArrowheads="1"/>
            </p:cNvSpPr>
            <p:nvPr/>
          </p:nvSpPr>
          <p:spPr bwMode="auto">
            <a:xfrm rot="19800000">
              <a:off x="4732" y="3090"/>
              <a:ext cx="89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dirty="0">
                  <a:latin typeface="Arial"/>
                  <a:cs typeface="Arial"/>
                </a:rPr>
                <a:t>What did </a:t>
              </a:r>
              <a:r>
                <a:rPr lang="en-US" sz="800" dirty="0" smtClean="0">
                  <a:latin typeface="Arial"/>
                  <a:cs typeface="Arial"/>
                </a:rPr>
                <a:t>you </a:t>
              </a:r>
              <a:r>
                <a:rPr lang="en-US" sz="800" dirty="0">
                  <a:latin typeface="Arial"/>
                  <a:cs typeface="Arial"/>
                </a:rPr>
                <a:t>do today to </a:t>
              </a:r>
              <a:endParaRPr lang="en-US" sz="800" dirty="0" smtClean="0">
                <a:latin typeface="Arial"/>
                <a:cs typeface="Arial"/>
              </a:endParaRPr>
            </a:p>
            <a:p>
              <a:pPr eaLnBrk="1" hangingPunct="1"/>
              <a:r>
                <a:rPr lang="en-US" sz="800" dirty="0" smtClean="0">
                  <a:latin typeface="Arial"/>
                  <a:cs typeface="Arial"/>
                </a:rPr>
                <a:t>stop the </a:t>
              </a:r>
              <a:r>
                <a:rPr lang="en-US" sz="800" dirty="0">
                  <a:latin typeface="Arial"/>
                  <a:cs typeface="Arial"/>
                </a:rPr>
                <a:t>crash &amp; how </a:t>
              </a:r>
              <a:endParaRPr lang="en-US" sz="800" dirty="0" smtClean="0">
                <a:latin typeface="Arial"/>
                <a:cs typeface="Arial"/>
              </a:endParaRPr>
            </a:p>
            <a:p>
              <a:pPr eaLnBrk="1" hangingPunct="1"/>
              <a:r>
                <a:rPr lang="en-US" sz="800" dirty="0" smtClean="0">
                  <a:latin typeface="Arial"/>
                  <a:cs typeface="Arial"/>
                </a:rPr>
                <a:t>can you repeat it?</a:t>
              </a:r>
              <a:endParaRPr lang="en-US" sz="800" dirty="0">
                <a:latin typeface="Arial"/>
                <a:cs typeface="Arial"/>
              </a:endParaRPr>
            </a:p>
          </p:txBody>
        </p:sp>
      </p:grpSp>
      <p:sp>
        <p:nvSpPr>
          <p:cNvPr id="111" name="AutoShape 18"/>
          <p:cNvSpPr>
            <a:spLocks noChangeArrowheads="1"/>
          </p:cNvSpPr>
          <p:nvPr/>
        </p:nvSpPr>
        <p:spPr bwMode="auto">
          <a:xfrm>
            <a:off x="8077200" y="5486400"/>
            <a:ext cx="228600" cy="152400"/>
          </a:xfrm>
          <a:prstGeom prst="flowChartPunchedTape">
            <a:avLst/>
          </a:prstGeom>
          <a:solidFill>
            <a:srgbClr val="FF0000"/>
          </a:solidFill>
          <a:ln>
            <a:noFill/>
          </a:ln>
          <a:effectLst>
            <a:outerShdw blurRad="38100" dist="38100" dir="2400000" algn="ctr" rotWithShape="0">
              <a:schemeClr val="bg1">
                <a:alpha val="85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00" dirty="0" smtClean="0">
                <a:solidFill>
                  <a:schemeClr val="accent3"/>
                </a:solidFill>
                <a:latin typeface="Arial"/>
                <a:cs typeface="Arial"/>
              </a:rPr>
              <a:t>2</a:t>
            </a:r>
            <a:endParaRPr lang="en-US" sz="900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sp>
        <p:nvSpPr>
          <p:cNvPr id="112" name="Text Box 23"/>
          <p:cNvSpPr txBox="1">
            <a:spLocks noChangeArrowheads="1"/>
          </p:cNvSpPr>
          <p:nvPr/>
        </p:nvSpPr>
        <p:spPr bwMode="auto">
          <a:xfrm>
            <a:off x="3048000" y="1219200"/>
            <a:ext cx="1600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 smtClean="0">
                <a:latin typeface="Arial"/>
                <a:cs typeface="Arial"/>
              </a:rPr>
              <a:t>Why will this view give you more self-respect?</a:t>
            </a:r>
            <a:endParaRPr lang="en-US" sz="800" dirty="0">
              <a:latin typeface="Arial"/>
              <a:cs typeface="Arial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1000" y="1905000"/>
            <a:ext cx="1828800" cy="1143000"/>
            <a:chOff x="381000" y="1905000"/>
            <a:chExt cx="1828800" cy="1143000"/>
          </a:xfrm>
        </p:grpSpPr>
        <p:sp>
          <p:nvSpPr>
            <p:cNvPr id="113" name="Text Box 18"/>
            <p:cNvSpPr txBox="1">
              <a:spLocks noChangeArrowheads="1"/>
            </p:cNvSpPr>
            <p:nvPr/>
          </p:nvSpPr>
          <p:spPr bwMode="auto">
            <a:xfrm>
              <a:off x="381000" y="2057400"/>
              <a:ext cx="1828800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900" dirty="0">
                  <a:latin typeface="Arial"/>
                  <a:ea typeface="MS PGothic" charset="0"/>
                  <a:cs typeface="Arial"/>
                </a:rPr>
                <a:t>Why does climbing the steps and achieving this view give you endless options?</a:t>
              </a:r>
            </a:p>
          </p:txBody>
        </p:sp>
        <p:sp>
          <p:nvSpPr>
            <p:cNvPr id="114" name="Text Box 21"/>
            <p:cNvSpPr txBox="1">
              <a:spLocks noChangeArrowheads="1"/>
            </p:cNvSpPr>
            <p:nvPr/>
          </p:nvSpPr>
          <p:spPr bwMode="auto">
            <a:xfrm>
              <a:off x="381000" y="2577102"/>
              <a:ext cx="1752600" cy="470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en-US" sz="900" b="0" dirty="0">
                  <a:latin typeface="Arial"/>
                  <a:ea typeface="MS PGothic" charset="0"/>
                  <a:cs typeface="Arial"/>
                </a:rPr>
                <a:t>I will become . . .</a:t>
              </a:r>
              <a:br>
                <a:rPr lang="en-US" sz="900" b="0" dirty="0">
                  <a:latin typeface="Arial"/>
                  <a:ea typeface="MS PGothic" charset="0"/>
                  <a:cs typeface="Arial"/>
                </a:rPr>
              </a:br>
              <a:r>
                <a:rPr lang="en-US" sz="900" b="0" dirty="0" smtClean="0">
                  <a:latin typeface="Arial"/>
                  <a:ea typeface="MS PGothic" charset="0"/>
                  <a:cs typeface="Arial"/>
                </a:rPr>
                <a:t>   </a:t>
              </a:r>
              <a:r>
                <a:rPr lang="en-US" sz="900" b="0" dirty="0">
                  <a:latin typeface="Arial"/>
                  <a:ea typeface="MS PGothic" charset="0"/>
                  <a:cs typeface="Arial"/>
                </a:rPr>
                <a:t>My </a:t>
              </a:r>
              <a:r>
                <a:rPr lang="en-US" sz="900" b="0" dirty="0" smtClean="0">
                  <a:latin typeface="Arial"/>
                  <a:ea typeface="MS PGothic" charset="0"/>
                  <a:cs typeface="Arial"/>
                </a:rPr>
                <a:t>dreams and </a:t>
              </a:r>
              <a:r>
                <a:rPr lang="en-US" sz="900" b="0" dirty="0">
                  <a:latin typeface="Arial"/>
                  <a:ea typeface="MS PGothic" charset="0"/>
                  <a:cs typeface="Arial"/>
                </a:rPr>
                <a:t>goals</a:t>
              </a:r>
            </a:p>
          </p:txBody>
        </p:sp>
        <p:sp>
          <p:nvSpPr>
            <p:cNvPr id="115" name="AutoShape 18"/>
            <p:cNvSpPr>
              <a:spLocks noChangeArrowheads="1"/>
            </p:cNvSpPr>
            <p:nvPr/>
          </p:nvSpPr>
          <p:spPr bwMode="auto">
            <a:xfrm>
              <a:off x="381000" y="1905000"/>
              <a:ext cx="228600" cy="1524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38100" dist="38100" dir="2400000" algn="ctr" rotWithShape="0">
                <a:schemeClr val="bg1">
                  <a:alpha val="8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900" dirty="0">
                  <a:solidFill>
                    <a:schemeClr val="accent3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sp>
        <p:nvSpPr>
          <p:cNvPr id="77" name="Text Box 15"/>
          <p:cNvSpPr txBox="1">
            <a:spLocks noChangeArrowheads="1"/>
          </p:cNvSpPr>
          <p:nvPr/>
        </p:nvSpPr>
        <p:spPr bwMode="auto">
          <a:xfrm>
            <a:off x="4457186" y="4688705"/>
            <a:ext cx="11747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dirty="0"/>
              <a:t>“</a:t>
            </a:r>
            <a:r>
              <a:rPr lang="en-US" altLang="ja-JP" dirty="0"/>
              <a:t>Limited View</a:t>
            </a:r>
            <a:r>
              <a:rPr lang="ja-JP" altLang="en-US" dirty="0"/>
              <a:t>”</a:t>
            </a:r>
            <a:endParaRPr lang="en-US" dirty="0"/>
          </a:p>
        </p:txBody>
      </p:sp>
      <p:sp>
        <p:nvSpPr>
          <p:cNvPr id="78" name="Text Box 16"/>
          <p:cNvSpPr txBox="1">
            <a:spLocks noChangeArrowheads="1"/>
          </p:cNvSpPr>
          <p:nvPr/>
        </p:nvSpPr>
        <p:spPr bwMode="auto">
          <a:xfrm>
            <a:off x="3124201" y="4238625"/>
            <a:ext cx="8572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900" dirty="0"/>
              <a:t>“</a:t>
            </a:r>
            <a:r>
              <a:rPr lang="en-US" altLang="ja-JP" sz="900" dirty="0"/>
              <a:t>What is </a:t>
            </a:r>
            <a:br>
              <a:rPr lang="en-US" altLang="ja-JP" sz="900" dirty="0"/>
            </a:br>
            <a:r>
              <a:rPr lang="en-US" altLang="ja-JP" sz="900" dirty="0"/>
              <a:t>your current</a:t>
            </a:r>
            <a:br>
              <a:rPr lang="en-US" altLang="ja-JP" sz="900" dirty="0"/>
            </a:br>
            <a:r>
              <a:rPr lang="en-US" altLang="ja-JP" sz="900" dirty="0"/>
              <a:t>view giving</a:t>
            </a:r>
            <a:br>
              <a:rPr lang="en-US" altLang="ja-JP" sz="900" dirty="0"/>
            </a:br>
            <a:r>
              <a:rPr lang="en-US" altLang="ja-JP" sz="900" dirty="0"/>
              <a:t>you?</a:t>
            </a:r>
            <a:r>
              <a:rPr lang="ja-JP" altLang="en-US" sz="900" dirty="0"/>
              <a:t>”</a:t>
            </a:r>
            <a:endParaRPr lang="en-US" sz="900" dirty="0"/>
          </a:p>
        </p:txBody>
      </p:sp>
      <p:sp>
        <p:nvSpPr>
          <p:cNvPr id="80" name="Text Box 51"/>
          <p:cNvSpPr txBox="1">
            <a:spLocks noChangeArrowheads="1"/>
          </p:cNvSpPr>
          <p:nvPr/>
        </p:nvSpPr>
        <p:spPr bwMode="auto">
          <a:xfrm rot="20700000">
            <a:off x="1928087" y="3364602"/>
            <a:ext cx="748923" cy="2769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accent3"/>
                </a:solidFill>
                <a:cs typeface="Arial" charset="0"/>
              </a:rPr>
              <a:t>Failure</a:t>
            </a:r>
          </a:p>
        </p:txBody>
      </p:sp>
      <p:sp>
        <p:nvSpPr>
          <p:cNvPr id="81" name="Text Box 52"/>
          <p:cNvSpPr txBox="1">
            <a:spLocks noChangeArrowheads="1"/>
          </p:cNvSpPr>
          <p:nvPr/>
        </p:nvSpPr>
        <p:spPr bwMode="auto">
          <a:xfrm rot="900000">
            <a:off x="2364229" y="3579909"/>
            <a:ext cx="659155" cy="2769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accent3"/>
                </a:solidFill>
                <a:cs typeface="Arial" charset="0"/>
              </a:rPr>
              <a:t>Drugs</a:t>
            </a:r>
          </a:p>
        </p:txBody>
      </p:sp>
      <p:sp>
        <p:nvSpPr>
          <p:cNvPr id="82" name="Text Box 53"/>
          <p:cNvSpPr txBox="1">
            <a:spLocks noChangeArrowheads="1"/>
          </p:cNvSpPr>
          <p:nvPr/>
        </p:nvSpPr>
        <p:spPr bwMode="auto">
          <a:xfrm rot="20700000">
            <a:off x="1929180" y="3897409"/>
            <a:ext cx="684803" cy="2769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accent3"/>
                </a:solidFill>
                <a:cs typeface="Arial" charset="0"/>
              </a:rPr>
              <a:t>Anger</a:t>
            </a:r>
          </a:p>
        </p:txBody>
      </p:sp>
      <p:sp>
        <p:nvSpPr>
          <p:cNvPr id="83" name="Text Box 54"/>
          <p:cNvSpPr txBox="1">
            <a:spLocks noChangeArrowheads="1"/>
          </p:cNvSpPr>
          <p:nvPr/>
        </p:nvSpPr>
        <p:spPr bwMode="auto">
          <a:xfrm>
            <a:off x="2286000" y="4218801"/>
            <a:ext cx="838691" cy="2769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accent3"/>
                </a:solidFill>
                <a:cs typeface="Arial" charset="0"/>
              </a:rPr>
              <a:t>Fighting</a:t>
            </a:r>
          </a:p>
        </p:txBody>
      </p:sp>
      <p:sp>
        <p:nvSpPr>
          <p:cNvPr id="84" name="Text Box 57"/>
          <p:cNvSpPr txBox="1">
            <a:spLocks noChangeArrowheads="1"/>
          </p:cNvSpPr>
          <p:nvPr/>
        </p:nvSpPr>
        <p:spPr bwMode="auto">
          <a:xfrm rot="900000">
            <a:off x="1948926" y="5141487"/>
            <a:ext cx="928459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chemeClr val="accent3"/>
                </a:solidFill>
                <a:cs typeface="Arial" charset="0"/>
              </a:rPr>
              <a:t>Family</a:t>
            </a:r>
            <a:br>
              <a:rPr lang="en-US" sz="1200" dirty="0">
                <a:solidFill>
                  <a:schemeClr val="accent3"/>
                </a:solidFill>
                <a:cs typeface="Arial" charset="0"/>
              </a:rPr>
            </a:br>
            <a:r>
              <a:rPr lang="en-US" sz="1200" dirty="0">
                <a:solidFill>
                  <a:schemeClr val="accent3"/>
                </a:solidFill>
                <a:cs typeface="Arial" charset="0"/>
              </a:rPr>
              <a:t>Problems</a:t>
            </a:r>
          </a:p>
        </p:txBody>
      </p:sp>
      <p:sp>
        <p:nvSpPr>
          <p:cNvPr id="86" name="Text Box 51"/>
          <p:cNvSpPr txBox="1">
            <a:spLocks noChangeArrowheads="1"/>
          </p:cNvSpPr>
          <p:nvPr/>
        </p:nvSpPr>
        <p:spPr bwMode="auto">
          <a:xfrm rot="1148667">
            <a:off x="1921910" y="4549150"/>
            <a:ext cx="1031051" cy="2769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accent3"/>
                </a:solidFill>
                <a:cs typeface="Arial" charset="0"/>
              </a:rPr>
              <a:t>Who Cares</a:t>
            </a:r>
          </a:p>
        </p:txBody>
      </p:sp>
      <p:sp>
        <p:nvSpPr>
          <p:cNvPr id="87" name="Text Box 51"/>
          <p:cNvSpPr txBox="1">
            <a:spLocks noChangeArrowheads="1"/>
          </p:cNvSpPr>
          <p:nvPr/>
        </p:nvSpPr>
        <p:spPr bwMode="auto">
          <a:xfrm rot="20757576">
            <a:off x="2403394" y="4900314"/>
            <a:ext cx="697627" cy="2769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accent3"/>
                </a:solidFill>
                <a:cs typeface="Arial" charset="0"/>
              </a:rPr>
              <a:t>I Can’t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800600" y="4943475"/>
            <a:ext cx="1460700" cy="623332"/>
            <a:chOff x="4800600" y="4943475"/>
            <a:chExt cx="1460700" cy="623332"/>
          </a:xfrm>
        </p:grpSpPr>
        <p:sp>
          <p:nvSpPr>
            <p:cNvPr id="76" name="Text Box 48"/>
            <p:cNvSpPr txBox="1">
              <a:spLocks noChangeArrowheads="1"/>
            </p:cNvSpPr>
            <p:nvPr/>
          </p:nvSpPr>
          <p:spPr bwMode="auto">
            <a:xfrm>
              <a:off x="4800600" y="5197475"/>
              <a:ext cx="1460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900" dirty="0">
                  <a:latin typeface="Arial"/>
                  <a:cs typeface="Arial"/>
                </a:rPr>
                <a:t>Why do </a:t>
              </a:r>
              <a:r>
                <a:rPr lang="en-US" sz="900" dirty="0" smtClean="0">
                  <a:latin typeface="Arial"/>
                  <a:cs typeface="Arial"/>
                </a:rPr>
                <a:t>you </a:t>
              </a:r>
              <a:r>
                <a:rPr lang="en-US" sz="900" dirty="0">
                  <a:latin typeface="Arial"/>
                  <a:cs typeface="Arial"/>
                </a:rPr>
                <a:t>often miss</a:t>
              </a:r>
              <a:br>
                <a:rPr lang="en-US" sz="900" dirty="0">
                  <a:latin typeface="Arial"/>
                  <a:cs typeface="Arial"/>
                </a:rPr>
              </a:br>
              <a:r>
                <a:rPr lang="en-US" sz="900" dirty="0">
                  <a:latin typeface="Arial"/>
                  <a:cs typeface="Arial"/>
                </a:rPr>
                <a:t>the simple solution?</a:t>
              </a:r>
            </a:p>
          </p:txBody>
        </p:sp>
        <p:sp>
          <p:nvSpPr>
            <p:cNvPr id="79" name="Line 58"/>
            <p:cNvSpPr>
              <a:spLocks noChangeShapeType="1"/>
            </p:cNvSpPr>
            <p:nvPr/>
          </p:nvSpPr>
          <p:spPr bwMode="auto">
            <a:xfrm flipV="1">
              <a:off x="5486400" y="4943475"/>
              <a:ext cx="3048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926979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wal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0"/>
          <a:stretch/>
        </p:blipFill>
        <p:spPr>
          <a:xfrm>
            <a:off x="304800" y="228600"/>
            <a:ext cx="8546203" cy="64008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4" name="Picture 63" descr="step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335" y="3026664"/>
            <a:ext cx="4922497" cy="3145536"/>
          </a:xfrm>
          <a:prstGeom prst="rect">
            <a:avLst/>
          </a:prstGeom>
        </p:spPr>
      </p:pic>
      <p:pic>
        <p:nvPicPr>
          <p:cNvPr id="63" name="Picture 62" descr="boy on to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711201"/>
            <a:ext cx="2567243" cy="4882896"/>
          </a:xfrm>
          <a:prstGeom prst="rect">
            <a:avLst/>
          </a:prstGeom>
        </p:spPr>
      </p:pic>
      <p:pic>
        <p:nvPicPr>
          <p:cNvPr id="65" name="Picture 64" descr="boy in fron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53">
            <a:off x="3087641" y="3702579"/>
            <a:ext cx="1512575" cy="2370280"/>
          </a:xfrm>
          <a:prstGeom prst="rect">
            <a:avLst/>
          </a:prstGeom>
        </p:spPr>
      </p:pic>
      <p:sp>
        <p:nvSpPr>
          <p:cNvPr id="72" name="Text Box 72"/>
          <p:cNvSpPr txBox="1">
            <a:spLocks noChangeArrowheads="1"/>
          </p:cNvSpPr>
          <p:nvPr/>
        </p:nvSpPr>
        <p:spPr bwMode="auto">
          <a:xfrm>
            <a:off x="2133601" y="5791200"/>
            <a:ext cx="8900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/>
                <a:cs typeface="Arial"/>
              </a:rPr>
              <a:t>Why Try?</a:t>
            </a:r>
          </a:p>
        </p:txBody>
      </p:sp>
      <p:sp>
        <p:nvSpPr>
          <p:cNvPr id="111630" name="Text Box 14"/>
          <p:cNvSpPr txBox="1">
            <a:spLocks noChangeArrowheads="1"/>
          </p:cNvSpPr>
          <p:nvPr/>
        </p:nvSpPr>
        <p:spPr bwMode="auto">
          <a:xfrm>
            <a:off x="2209800" y="1035050"/>
            <a:ext cx="91563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dirty="0">
                <a:latin typeface="Arial"/>
                <a:cs typeface="Arial"/>
              </a:rPr>
              <a:t>“</a:t>
            </a:r>
            <a:r>
              <a:rPr lang="en-US" altLang="ja-JP" dirty="0">
                <a:latin typeface="Arial"/>
                <a:cs typeface="Arial"/>
              </a:rPr>
              <a:t>Big View</a:t>
            </a:r>
            <a:r>
              <a:rPr lang="ja-JP" altLang="en-US" dirty="0">
                <a:latin typeface="Arial"/>
                <a:cs typeface="Arial"/>
              </a:rPr>
              <a:t>”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060700" y="2256368"/>
            <a:ext cx="2111376" cy="955676"/>
            <a:chOff x="2010" y="1448"/>
            <a:chExt cx="1330" cy="602"/>
          </a:xfrm>
        </p:grpSpPr>
        <p:sp>
          <p:nvSpPr>
            <p:cNvPr id="64584" name="Text Box 25"/>
            <p:cNvSpPr txBox="1">
              <a:spLocks noChangeArrowheads="1"/>
            </p:cNvSpPr>
            <p:nvPr/>
          </p:nvSpPr>
          <p:spPr bwMode="auto">
            <a:xfrm>
              <a:off x="2010" y="1914"/>
              <a:ext cx="48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i="1" dirty="0">
                  <a:solidFill>
                    <a:srgbClr val="FF0000"/>
                  </a:solidFill>
                  <a:latin typeface="Arial"/>
                  <a:cs typeface="Arial"/>
                </a:rPr>
                <a:t>Plugging In</a:t>
              </a:r>
            </a:p>
          </p:txBody>
        </p:sp>
        <p:sp>
          <p:nvSpPr>
            <p:cNvPr id="64585" name="Text Box 26"/>
            <p:cNvSpPr txBox="1">
              <a:spLocks noChangeArrowheads="1"/>
            </p:cNvSpPr>
            <p:nvPr/>
          </p:nvSpPr>
          <p:spPr bwMode="auto">
            <a:xfrm rot="19800000">
              <a:off x="2093" y="1448"/>
              <a:ext cx="124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dirty="0">
                  <a:latin typeface="Arial"/>
                  <a:cs typeface="Arial"/>
                </a:rPr>
                <a:t>Who is helping </a:t>
              </a:r>
              <a:r>
                <a:rPr lang="en-US" sz="800" dirty="0" smtClean="0">
                  <a:latin typeface="Arial"/>
                  <a:cs typeface="Arial"/>
                </a:rPr>
                <a:t>you </a:t>
              </a:r>
              <a:r>
                <a:rPr lang="en-US" sz="800" dirty="0">
                  <a:latin typeface="Arial"/>
                  <a:cs typeface="Arial"/>
                </a:rPr>
                <a:t>deal with </a:t>
              </a:r>
              <a:r>
                <a:rPr lang="en-US" sz="800" dirty="0" smtClean="0">
                  <a:latin typeface="Arial"/>
                  <a:cs typeface="Arial"/>
                </a:rPr>
                <a:t>your</a:t>
              </a:r>
              <a:r>
                <a:rPr lang="en-US" sz="800" dirty="0">
                  <a:latin typeface="Arial"/>
                  <a:cs typeface="Arial"/>
                </a:rPr>
                <a:t/>
              </a:r>
              <a:br>
                <a:rPr lang="en-US" sz="800" dirty="0">
                  <a:latin typeface="Arial"/>
                  <a:cs typeface="Arial"/>
                </a:rPr>
              </a:br>
              <a:r>
                <a:rPr lang="en-US" sz="800" dirty="0">
                  <a:latin typeface="Arial"/>
                  <a:cs typeface="Arial"/>
                </a:rPr>
                <a:t>challenges? Can </a:t>
              </a:r>
              <a:r>
                <a:rPr lang="en-US" sz="800" dirty="0" smtClean="0">
                  <a:latin typeface="Arial"/>
                  <a:cs typeface="Arial"/>
                </a:rPr>
                <a:t>you </a:t>
              </a:r>
              <a:r>
                <a:rPr lang="en-US" sz="800" dirty="0">
                  <a:latin typeface="Arial"/>
                  <a:cs typeface="Arial"/>
                </a:rPr>
                <a:t>get more help?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717926" y="2810407"/>
            <a:ext cx="1450976" cy="763589"/>
            <a:chOff x="2408" y="1797"/>
            <a:chExt cx="914" cy="481"/>
          </a:xfrm>
        </p:grpSpPr>
        <p:sp>
          <p:nvSpPr>
            <p:cNvPr id="64582" name="Text Box 28"/>
            <p:cNvSpPr txBox="1">
              <a:spLocks noChangeArrowheads="1"/>
            </p:cNvSpPr>
            <p:nvPr/>
          </p:nvSpPr>
          <p:spPr bwMode="auto">
            <a:xfrm>
              <a:off x="2408" y="2142"/>
              <a:ext cx="46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i="1" dirty="0">
                  <a:solidFill>
                    <a:srgbClr val="FF0000"/>
                  </a:solidFill>
                  <a:latin typeface="Arial"/>
                  <a:cs typeface="Arial"/>
                </a:rPr>
                <a:t>Lift Weight</a:t>
              </a:r>
            </a:p>
          </p:txBody>
        </p:sp>
        <p:sp>
          <p:nvSpPr>
            <p:cNvPr id="64583" name="Text Box 29"/>
            <p:cNvSpPr txBox="1">
              <a:spLocks noChangeArrowheads="1"/>
            </p:cNvSpPr>
            <p:nvPr/>
          </p:nvSpPr>
          <p:spPr bwMode="auto">
            <a:xfrm rot="19800000">
              <a:off x="2462" y="1797"/>
              <a:ext cx="86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dirty="0">
                  <a:latin typeface="Arial"/>
                  <a:cs typeface="Arial"/>
                </a:rPr>
                <a:t>What laws and rules are</a:t>
              </a:r>
              <a:br>
                <a:rPr lang="en-US" sz="800" dirty="0">
                  <a:latin typeface="Arial"/>
                  <a:cs typeface="Arial"/>
                </a:rPr>
              </a:br>
              <a:r>
                <a:rPr lang="en-US" sz="800" dirty="0">
                  <a:latin typeface="Arial"/>
                  <a:cs typeface="Arial"/>
                </a:rPr>
                <a:t>making </a:t>
              </a:r>
              <a:r>
                <a:rPr lang="en-US" sz="800" dirty="0" smtClean="0">
                  <a:latin typeface="Arial"/>
                  <a:cs typeface="Arial"/>
                </a:rPr>
                <a:t>you </a:t>
              </a:r>
              <a:r>
                <a:rPr lang="en-US" sz="800" dirty="0">
                  <a:latin typeface="Arial"/>
                  <a:cs typeface="Arial"/>
                </a:rPr>
                <a:t>strong?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4395259" y="3126853"/>
            <a:ext cx="1627188" cy="831852"/>
            <a:chOff x="2840" y="1991"/>
            <a:chExt cx="1025" cy="524"/>
          </a:xfrm>
        </p:grpSpPr>
        <p:sp>
          <p:nvSpPr>
            <p:cNvPr id="64580" name="Text Box 31"/>
            <p:cNvSpPr txBox="1">
              <a:spLocks noChangeArrowheads="1"/>
            </p:cNvSpPr>
            <p:nvPr/>
          </p:nvSpPr>
          <p:spPr bwMode="auto">
            <a:xfrm>
              <a:off x="2901" y="2379"/>
              <a:ext cx="29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i="1" dirty="0">
                  <a:solidFill>
                    <a:srgbClr val="FF0000"/>
                  </a:solidFill>
                  <a:latin typeface="Arial"/>
                  <a:cs typeface="Arial"/>
                </a:rPr>
                <a:t>Maze</a:t>
              </a:r>
            </a:p>
          </p:txBody>
        </p:sp>
        <p:sp>
          <p:nvSpPr>
            <p:cNvPr id="64581" name="Text Box 32"/>
            <p:cNvSpPr txBox="1">
              <a:spLocks noChangeArrowheads="1"/>
            </p:cNvSpPr>
            <p:nvPr/>
          </p:nvSpPr>
          <p:spPr bwMode="auto">
            <a:xfrm rot="19800000">
              <a:off x="2840" y="1991"/>
              <a:ext cx="102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dirty="0">
                  <a:latin typeface="Arial"/>
                  <a:cs typeface="Arial"/>
                </a:rPr>
                <a:t>What did </a:t>
              </a:r>
              <a:r>
                <a:rPr lang="en-US" sz="800" dirty="0" smtClean="0">
                  <a:latin typeface="Arial"/>
                  <a:cs typeface="Arial"/>
                </a:rPr>
                <a:t>you </a:t>
              </a:r>
              <a:r>
                <a:rPr lang="en-US" sz="800" dirty="0">
                  <a:latin typeface="Arial"/>
                  <a:cs typeface="Arial"/>
                </a:rPr>
                <a:t>put </a:t>
              </a:r>
              <a:r>
                <a:rPr lang="en-US" sz="800" dirty="0" smtClean="0">
                  <a:latin typeface="Arial"/>
                  <a:cs typeface="Arial"/>
                </a:rPr>
                <a:t>your </a:t>
              </a:r>
              <a:r>
                <a:rPr lang="en-US" sz="800" dirty="0">
                  <a:latin typeface="Arial"/>
                  <a:cs typeface="Arial"/>
                </a:rPr>
                <a:t>desire,</a:t>
              </a:r>
              <a:br>
                <a:rPr lang="en-US" sz="800" dirty="0">
                  <a:latin typeface="Arial"/>
                  <a:cs typeface="Arial"/>
                </a:rPr>
              </a:br>
              <a:r>
                <a:rPr lang="en-US" sz="800" dirty="0">
                  <a:latin typeface="Arial"/>
                  <a:cs typeface="Arial"/>
                </a:rPr>
                <a:t>time, and effort into today?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5036089" y="3467105"/>
            <a:ext cx="1774828" cy="866776"/>
            <a:chOff x="3233" y="2200"/>
            <a:chExt cx="1118" cy="546"/>
          </a:xfrm>
        </p:grpSpPr>
        <p:sp>
          <p:nvSpPr>
            <p:cNvPr id="64578" name="Text Box 34"/>
            <p:cNvSpPr txBox="1">
              <a:spLocks noChangeArrowheads="1"/>
            </p:cNvSpPr>
            <p:nvPr/>
          </p:nvSpPr>
          <p:spPr bwMode="auto">
            <a:xfrm>
              <a:off x="3233" y="2610"/>
              <a:ext cx="37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i="1" dirty="0">
                  <a:solidFill>
                    <a:srgbClr val="FF0000"/>
                  </a:solidFill>
                  <a:latin typeface="Arial"/>
                  <a:cs typeface="Arial"/>
                </a:rPr>
                <a:t>Hurdles</a:t>
              </a:r>
            </a:p>
          </p:txBody>
        </p:sp>
        <p:sp>
          <p:nvSpPr>
            <p:cNvPr id="64579" name="Text Box 35"/>
            <p:cNvSpPr txBox="1">
              <a:spLocks noChangeArrowheads="1"/>
            </p:cNvSpPr>
            <p:nvPr/>
          </p:nvSpPr>
          <p:spPr bwMode="auto">
            <a:xfrm rot="19800000">
              <a:off x="3273" y="2200"/>
              <a:ext cx="107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dirty="0">
                  <a:latin typeface="Arial"/>
                  <a:cs typeface="Arial"/>
                </a:rPr>
                <a:t>What will motivate </a:t>
              </a:r>
              <a:r>
                <a:rPr lang="en-US" sz="800" dirty="0" smtClean="0">
                  <a:latin typeface="Arial"/>
                  <a:cs typeface="Arial"/>
                </a:rPr>
                <a:t>you </a:t>
              </a:r>
              <a:r>
                <a:rPr lang="en-US" sz="800" dirty="0">
                  <a:latin typeface="Arial"/>
                  <a:cs typeface="Arial"/>
                </a:rPr>
                <a:t>to </a:t>
              </a:r>
              <a:br>
                <a:rPr lang="en-US" sz="800" dirty="0">
                  <a:latin typeface="Arial"/>
                  <a:cs typeface="Arial"/>
                </a:rPr>
              </a:br>
              <a:r>
                <a:rPr lang="en-US" altLang="ja-JP" sz="800" dirty="0" smtClean="0">
                  <a:latin typeface="Arial"/>
                  <a:cs typeface="Arial"/>
                </a:rPr>
                <a:t>jump back up when  you </a:t>
              </a:r>
              <a:r>
                <a:rPr lang="en-US" altLang="ja-JP" sz="800" dirty="0">
                  <a:latin typeface="Arial"/>
                  <a:cs typeface="Arial"/>
                </a:rPr>
                <a:t>trip?</a:t>
              </a:r>
              <a:endParaRPr lang="en-US" sz="800" dirty="0">
                <a:latin typeface="Arial"/>
                <a:cs typeface="Arial"/>
              </a:endParaRPr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5466295" y="3828524"/>
            <a:ext cx="1939926" cy="893763"/>
            <a:chOff x="3504" y="2417"/>
            <a:chExt cx="1222" cy="563"/>
          </a:xfrm>
        </p:grpSpPr>
        <p:sp>
          <p:nvSpPr>
            <p:cNvPr id="64576" name="Text Box 37"/>
            <p:cNvSpPr txBox="1">
              <a:spLocks noChangeArrowheads="1"/>
            </p:cNvSpPr>
            <p:nvPr/>
          </p:nvSpPr>
          <p:spPr bwMode="auto">
            <a:xfrm>
              <a:off x="3504" y="2844"/>
              <a:ext cx="54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i="1" dirty="0" smtClean="0">
                  <a:solidFill>
                    <a:srgbClr val="FF0000"/>
                  </a:solidFill>
                  <a:latin typeface="Arial"/>
                  <a:cs typeface="Arial"/>
                </a:rPr>
                <a:t>Climbing Out</a:t>
              </a:r>
              <a:endParaRPr lang="en-US" sz="800" i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64577" name="Text Box 38"/>
            <p:cNvSpPr txBox="1">
              <a:spLocks noChangeArrowheads="1"/>
            </p:cNvSpPr>
            <p:nvPr/>
          </p:nvSpPr>
          <p:spPr bwMode="auto">
            <a:xfrm rot="19800000">
              <a:off x="3568" y="2417"/>
              <a:ext cx="11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dirty="0">
                  <a:latin typeface="Arial"/>
                  <a:cs typeface="Arial"/>
                </a:rPr>
                <a:t>How did </a:t>
              </a:r>
              <a:r>
                <a:rPr lang="en-US" sz="800" dirty="0" smtClean="0">
                  <a:latin typeface="Arial"/>
                  <a:cs typeface="Arial"/>
                </a:rPr>
                <a:t>you </a:t>
              </a:r>
              <a:r>
                <a:rPr lang="en-US" sz="800" dirty="0">
                  <a:latin typeface="Arial"/>
                  <a:cs typeface="Arial"/>
                </a:rPr>
                <a:t>react when someone</a:t>
              </a:r>
            </a:p>
            <a:p>
              <a:pPr eaLnBrk="1" hangingPunct="1"/>
              <a:r>
                <a:rPr lang="en-US" sz="800" dirty="0" smtClean="0">
                  <a:latin typeface="Arial"/>
                  <a:cs typeface="Arial"/>
                </a:rPr>
                <a:t>tried </a:t>
              </a:r>
              <a:r>
                <a:rPr lang="en-US" sz="800" dirty="0">
                  <a:latin typeface="Arial"/>
                  <a:cs typeface="Arial"/>
                </a:rPr>
                <a:t>to pull </a:t>
              </a:r>
              <a:r>
                <a:rPr lang="en-US" sz="800" dirty="0" smtClean="0">
                  <a:latin typeface="Arial"/>
                  <a:cs typeface="Arial"/>
                </a:rPr>
                <a:t>you </a:t>
              </a:r>
              <a:r>
                <a:rPr lang="en-US" sz="800" dirty="0">
                  <a:latin typeface="Arial"/>
                  <a:cs typeface="Arial"/>
                </a:rPr>
                <a:t>down?</a:t>
              </a:r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6034619" y="4124332"/>
            <a:ext cx="1984376" cy="982664"/>
            <a:chOff x="3862" y="2598"/>
            <a:chExt cx="1250" cy="619"/>
          </a:xfrm>
        </p:grpSpPr>
        <p:sp>
          <p:nvSpPr>
            <p:cNvPr id="64574" name="Text Box 40"/>
            <p:cNvSpPr txBox="1">
              <a:spLocks noChangeArrowheads="1"/>
            </p:cNvSpPr>
            <p:nvPr/>
          </p:nvSpPr>
          <p:spPr bwMode="auto">
            <a:xfrm>
              <a:off x="3862" y="3081"/>
              <a:ext cx="56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i="1" dirty="0">
                  <a:solidFill>
                    <a:srgbClr val="FF0000"/>
                  </a:solidFill>
                  <a:latin typeface="Arial"/>
                  <a:cs typeface="Arial"/>
                </a:rPr>
                <a:t>Defense </a:t>
              </a:r>
              <a:r>
                <a:rPr lang="en-US" sz="800" i="1" dirty="0" err="1">
                  <a:solidFill>
                    <a:srgbClr val="FF0000"/>
                  </a:solidFill>
                  <a:latin typeface="Arial"/>
                  <a:cs typeface="Arial"/>
                </a:rPr>
                <a:t>Mech</a:t>
              </a:r>
              <a:endParaRPr lang="en-US" sz="800" i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64575" name="Text Box 41"/>
            <p:cNvSpPr txBox="1">
              <a:spLocks noChangeArrowheads="1"/>
            </p:cNvSpPr>
            <p:nvPr/>
          </p:nvSpPr>
          <p:spPr bwMode="auto">
            <a:xfrm rot="19800000">
              <a:off x="3970" y="2598"/>
              <a:ext cx="114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dirty="0">
                  <a:latin typeface="Arial"/>
                  <a:cs typeface="Arial"/>
                </a:rPr>
                <a:t>How did </a:t>
              </a:r>
              <a:r>
                <a:rPr lang="en-US" sz="800" dirty="0" smtClean="0">
                  <a:latin typeface="Arial"/>
                  <a:cs typeface="Arial"/>
                </a:rPr>
                <a:t>you </a:t>
              </a:r>
              <a:r>
                <a:rPr lang="en-US" sz="800" dirty="0">
                  <a:latin typeface="Arial"/>
                  <a:cs typeface="Arial"/>
                </a:rPr>
                <a:t>protect </a:t>
              </a:r>
              <a:r>
                <a:rPr lang="en-US" sz="800" dirty="0" smtClean="0">
                  <a:latin typeface="Arial"/>
                  <a:cs typeface="Arial"/>
                </a:rPr>
                <a:t>yourself </a:t>
              </a:r>
              <a:r>
                <a:rPr lang="en-US" sz="800" dirty="0">
                  <a:latin typeface="Arial"/>
                  <a:cs typeface="Arial"/>
                </a:rPr>
                <a:t>in a </a:t>
              </a:r>
              <a:br>
                <a:rPr lang="en-US" sz="800" dirty="0">
                  <a:latin typeface="Arial"/>
                  <a:cs typeface="Arial"/>
                </a:rPr>
              </a:br>
              <a:r>
                <a:rPr lang="en-US" altLang="ja-JP" sz="800" dirty="0" smtClean="0">
                  <a:latin typeface="Arial"/>
                  <a:cs typeface="Arial"/>
                </a:rPr>
                <a:t>pressure situation?  </a:t>
              </a:r>
              <a:r>
                <a:rPr lang="en-US" altLang="ja-JP" sz="800" dirty="0">
                  <a:latin typeface="Arial"/>
                  <a:cs typeface="Arial"/>
                </a:rPr>
                <a:t>Did it</a:t>
              </a:r>
              <a:br>
                <a:rPr lang="en-US" altLang="ja-JP" sz="800" dirty="0">
                  <a:latin typeface="Arial"/>
                  <a:cs typeface="Arial"/>
                </a:rPr>
              </a:br>
              <a:r>
                <a:rPr lang="en-US" altLang="ja-JP" sz="800" dirty="0">
                  <a:latin typeface="Arial"/>
                  <a:cs typeface="Arial"/>
                </a:rPr>
                <a:t>help or hurt </a:t>
              </a:r>
              <a:r>
                <a:rPr lang="en-US" altLang="ja-JP" sz="800" dirty="0" smtClean="0">
                  <a:latin typeface="Arial"/>
                  <a:cs typeface="Arial"/>
                </a:rPr>
                <a:t>you?</a:t>
              </a:r>
              <a:endParaRPr lang="en-US" sz="800" dirty="0">
                <a:latin typeface="Arial"/>
                <a:cs typeface="Arial"/>
              </a:endParaRPr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6787091" y="4632333"/>
            <a:ext cx="1608138" cy="855664"/>
            <a:chOff x="4233" y="2717"/>
            <a:chExt cx="1013" cy="539"/>
          </a:xfrm>
        </p:grpSpPr>
        <p:sp>
          <p:nvSpPr>
            <p:cNvPr id="64572" name="Text Box 43"/>
            <p:cNvSpPr txBox="1">
              <a:spLocks noChangeArrowheads="1"/>
            </p:cNvSpPr>
            <p:nvPr/>
          </p:nvSpPr>
          <p:spPr bwMode="auto">
            <a:xfrm>
              <a:off x="4233" y="3120"/>
              <a:ext cx="33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i="1" dirty="0">
                  <a:solidFill>
                    <a:srgbClr val="FF0000"/>
                  </a:solidFill>
                  <a:latin typeface="Arial"/>
                  <a:cs typeface="Arial"/>
                </a:rPr>
                <a:t>Labels</a:t>
              </a:r>
            </a:p>
          </p:txBody>
        </p:sp>
        <p:sp>
          <p:nvSpPr>
            <p:cNvPr id="64573" name="Text Box 44"/>
            <p:cNvSpPr txBox="1">
              <a:spLocks noChangeArrowheads="1"/>
            </p:cNvSpPr>
            <p:nvPr/>
          </p:nvSpPr>
          <p:spPr bwMode="auto">
            <a:xfrm rot="19800000">
              <a:off x="4257" y="2717"/>
              <a:ext cx="9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dirty="0">
                  <a:latin typeface="Arial"/>
                  <a:cs typeface="Arial"/>
                </a:rPr>
                <a:t>How did </a:t>
              </a:r>
              <a:r>
                <a:rPr lang="en-US" sz="800" dirty="0" smtClean="0">
                  <a:latin typeface="Arial"/>
                  <a:cs typeface="Arial"/>
                </a:rPr>
                <a:t>you </a:t>
              </a:r>
              <a:r>
                <a:rPr lang="en-US" sz="800" dirty="0">
                  <a:latin typeface="Arial"/>
                  <a:cs typeface="Arial"/>
                </a:rPr>
                <a:t>show others</a:t>
              </a:r>
              <a:br>
                <a:rPr lang="en-US" sz="800" dirty="0">
                  <a:latin typeface="Arial"/>
                  <a:cs typeface="Arial"/>
                </a:rPr>
              </a:br>
              <a:r>
                <a:rPr lang="ja-JP" altLang="en-US" sz="800" dirty="0">
                  <a:latin typeface="Arial"/>
                  <a:cs typeface="Arial"/>
                </a:rPr>
                <a:t>“</a:t>
              </a:r>
              <a:r>
                <a:rPr lang="en-US" altLang="ja-JP" sz="800" dirty="0">
                  <a:latin typeface="Arial"/>
                  <a:cs typeface="Arial"/>
                </a:rPr>
                <a:t>the Real Me</a:t>
              </a:r>
              <a:r>
                <a:rPr lang="ja-JP" altLang="en-US" sz="800" dirty="0">
                  <a:latin typeface="Arial"/>
                  <a:cs typeface="Arial"/>
                </a:rPr>
                <a:t>”</a:t>
              </a:r>
              <a:r>
                <a:rPr lang="en-US" altLang="ja-JP" sz="800" dirty="0">
                  <a:latin typeface="Arial"/>
                  <a:cs typeface="Arial"/>
                </a:rPr>
                <a:t> not the label?</a:t>
              </a:r>
              <a:endParaRPr lang="en-US" sz="800" dirty="0">
                <a:latin typeface="Arial"/>
                <a:cs typeface="Arial"/>
              </a:endParaRPr>
            </a:p>
          </p:txBody>
        </p:sp>
      </p:grpSp>
      <p:sp>
        <p:nvSpPr>
          <p:cNvPr id="111666" name="Text Box 50"/>
          <p:cNvSpPr txBox="1">
            <a:spLocks noChangeArrowheads="1"/>
          </p:cNvSpPr>
          <p:nvPr/>
        </p:nvSpPr>
        <p:spPr bwMode="auto">
          <a:xfrm>
            <a:off x="3505200" y="6107839"/>
            <a:ext cx="21336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>
                <a:latin typeface="Arial"/>
                <a:cs typeface="Arial"/>
              </a:rPr>
              <a:t>If you</a:t>
            </a:r>
            <a:r>
              <a:rPr lang="ja-JP" altLang="en-US" sz="900" dirty="0">
                <a:latin typeface="Arial"/>
                <a:cs typeface="Arial"/>
              </a:rPr>
              <a:t>’</a:t>
            </a:r>
            <a:r>
              <a:rPr lang="en-US" altLang="ja-JP" sz="900" dirty="0">
                <a:latin typeface="Arial"/>
                <a:cs typeface="Arial"/>
              </a:rPr>
              <a:t>re standing here why is</a:t>
            </a:r>
            <a:br>
              <a:rPr lang="en-US" altLang="ja-JP" sz="900" dirty="0">
                <a:latin typeface="Arial"/>
                <a:cs typeface="Arial"/>
              </a:rPr>
            </a:br>
            <a:r>
              <a:rPr lang="en-US" altLang="ja-JP" sz="900" dirty="0">
                <a:latin typeface="Arial"/>
                <a:cs typeface="Arial"/>
              </a:rPr>
              <a:t>Opportunity, Freedom, and </a:t>
            </a:r>
            <a:br>
              <a:rPr lang="en-US" altLang="ja-JP" sz="900" dirty="0">
                <a:latin typeface="Arial"/>
                <a:cs typeface="Arial"/>
              </a:rPr>
            </a:br>
            <a:r>
              <a:rPr lang="en-US" altLang="ja-JP" sz="900" dirty="0">
                <a:latin typeface="Arial"/>
                <a:cs typeface="Arial"/>
              </a:rPr>
              <a:t>Self-Respect hard to get?</a:t>
            </a:r>
            <a:endParaRPr lang="en-US" sz="900" dirty="0">
              <a:latin typeface="Arial"/>
              <a:cs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56467" y="2134170"/>
            <a:ext cx="4467225" cy="3199830"/>
            <a:chOff x="3056467" y="2134170"/>
            <a:chExt cx="4467225" cy="3199830"/>
          </a:xfrm>
        </p:grpSpPr>
        <p:sp>
          <p:nvSpPr>
            <p:cNvPr id="64565" name="Line 65"/>
            <p:cNvSpPr>
              <a:spLocks noChangeShapeType="1"/>
            </p:cNvSpPr>
            <p:nvPr/>
          </p:nvSpPr>
          <p:spPr bwMode="auto">
            <a:xfrm flipH="1" flipV="1">
              <a:off x="7228414" y="4299912"/>
              <a:ext cx="10585" cy="1034088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4567" name="Line 67"/>
            <p:cNvSpPr>
              <a:spLocks noChangeShapeType="1"/>
            </p:cNvSpPr>
            <p:nvPr/>
          </p:nvSpPr>
          <p:spPr bwMode="auto">
            <a:xfrm flipH="1" flipV="1">
              <a:off x="3418417" y="2161818"/>
              <a:ext cx="3810000" cy="2138095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4566" name="Line 66"/>
            <p:cNvSpPr>
              <a:spLocks noChangeShapeType="1"/>
            </p:cNvSpPr>
            <p:nvPr/>
          </p:nvSpPr>
          <p:spPr bwMode="auto">
            <a:xfrm flipV="1">
              <a:off x="3418417" y="2134170"/>
              <a:ext cx="0" cy="903161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4568" name="Line 68"/>
            <p:cNvSpPr>
              <a:spLocks noChangeShapeType="1"/>
            </p:cNvSpPr>
            <p:nvPr/>
          </p:nvSpPr>
          <p:spPr bwMode="auto">
            <a:xfrm>
              <a:off x="7218892" y="4295305"/>
              <a:ext cx="304800" cy="294910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4569" name="Line 69"/>
            <p:cNvSpPr>
              <a:spLocks noChangeShapeType="1"/>
            </p:cNvSpPr>
            <p:nvPr/>
          </p:nvSpPr>
          <p:spPr bwMode="auto">
            <a:xfrm flipH="1">
              <a:off x="3056467" y="2166426"/>
              <a:ext cx="381000" cy="0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111686" name="Text Box 70"/>
          <p:cNvSpPr txBox="1">
            <a:spLocks noChangeArrowheads="1"/>
          </p:cNvSpPr>
          <p:nvPr/>
        </p:nvSpPr>
        <p:spPr bwMode="auto">
          <a:xfrm rot="1800000">
            <a:off x="4864163" y="2674023"/>
            <a:ext cx="22108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>
                <a:solidFill>
                  <a:srgbClr val="CC0000"/>
                </a:solidFill>
                <a:latin typeface="Arial"/>
                <a:cs typeface="Arial"/>
              </a:rPr>
              <a:t>The Motivation Formula</a:t>
            </a:r>
          </a:p>
        </p:txBody>
      </p:sp>
      <p:sp>
        <p:nvSpPr>
          <p:cNvPr id="111687" name="Line 71"/>
          <p:cNvSpPr>
            <a:spLocks noChangeShapeType="1"/>
          </p:cNvSpPr>
          <p:nvPr/>
        </p:nvSpPr>
        <p:spPr bwMode="auto">
          <a:xfrm flipH="1">
            <a:off x="5313892" y="2743200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8" name="Text Box 17"/>
          <p:cNvSpPr txBox="1">
            <a:spLocks noChangeArrowheads="1"/>
          </p:cNvSpPr>
          <p:nvPr/>
        </p:nvSpPr>
        <p:spPr bwMode="auto">
          <a:xfrm>
            <a:off x="304800" y="1046163"/>
            <a:ext cx="14382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F0000"/>
                </a:solidFill>
                <a:latin typeface="Arial"/>
                <a:ea typeface="MS PGothic" charset="0"/>
                <a:cs typeface="Arial"/>
              </a:rPr>
              <a:t>Opportunity</a:t>
            </a:r>
            <a:br>
              <a:rPr lang="en-US" sz="1600" dirty="0">
                <a:solidFill>
                  <a:srgbClr val="FF0000"/>
                </a:solidFill>
                <a:latin typeface="Arial"/>
                <a:ea typeface="MS PGothic" charset="0"/>
                <a:cs typeface="Arial"/>
              </a:rPr>
            </a:br>
            <a:r>
              <a:rPr lang="en-US" sz="1600" dirty="0">
                <a:solidFill>
                  <a:srgbClr val="FF0000"/>
                </a:solidFill>
                <a:latin typeface="Arial"/>
                <a:ea typeface="MS PGothic" charset="0"/>
                <a:cs typeface="Arial"/>
              </a:rPr>
              <a:t>Freedom</a:t>
            </a:r>
            <a:br>
              <a:rPr lang="en-US" sz="1600" dirty="0">
                <a:solidFill>
                  <a:srgbClr val="FF0000"/>
                </a:solidFill>
                <a:latin typeface="Arial"/>
                <a:ea typeface="MS PGothic" charset="0"/>
                <a:cs typeface="Arial"/>
              </a:rPr>
            </a:br>
            <a:r>
              <a:rPr lang="en-US" sz="1600" dirty="0">
                <a:solidFill>
                  <a:srgbClr val="FF0000"/>
                </a:solidFill>
                <a:latin typeface="Arial"/>
                <a:ea typeface="MS PGothic" charset="0"/>
                <a:cs typeface="Arial"/>
              </a:rPr>
              <a:t>Self-Respect</a:t>
            </a:r>
          </a:p>
        </p:txBody>
      </p:sp>
      <p:sp>
        <p:nvSpPr>
          <p:cNvPr id="108" name="Text Box 23"/>
          <p:cNvSpPr txBox="1">
            <a:spLocks noChangeArrowheads="1"/>
          </p:cNvSpPr>
          <p:nvPr/>
        </p:nvSpPr>
        <p:spPr bwMode="auto">
          <a:xfrm>
            <a:off x="6553200" y="1447800"/>
            <a:ext cx="1758214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>
                <a:latin typeface="Arial"/>
                <a:cs typeface="Arial"/>
              </a:rPr>
              <a:t>If you cant see over the wall</a:t>
            </a:r>
            <a:br>
              <a:rPr lang="en-US" sz="800" dirty="0">
                <a:latin typeface="Arial"/>
                <a:cs typeface="Arial"/>
              </a:rPr>
            </a:br>
            <a:r>
              <a:rPr lang="en-US" sz="800" dirty="0">
                <a:latin typeface="Arial"/>
                <a:cs typeface="Arial"/>
              </a:rPr>
              <a:t>ask yourself . . . </a:t>
            </a:r>
            <a:r>
              <a:rPr lang="ja-JP" altLang="en-US" sz="800" dirty="0">
                <a:latin typeface="Arial"/>
                <a:cs typeface="Arial"/>
              </a:rPr>
              <a:t>“</a:t>
            </a:r>
            <a:r>
              <a:rPr lang="en-US" altLang="ja-JP" sz="800" dirty="0">
                <a:latin typeface="Arial"/>
                <a:cs typeface="Arial"/>
              </a:rPr>
              <a:t>What step am I </a:t>
            </a:r>
            <a:br>
              <a:rPr lang="en-US" altLang="ja-JP" sz="800" dirty="0">
                <a:latin typeface="Arial"/>
                <a:cs typeface="Arial"/>
              </a:rPr>
            </a:br>
            <a:r>
              <a:rPr lang="en-US" altLang="ja-JP" sz="800" dirty="0">
                <a:latin typeface="Arial"/>
                <a:cs typeface="Arial"/>
              </a:rPr>
              <a:t>tripping on?</a:t>
            </a:r>
            <a:r>
              <a:rPr lang="ja-JP" altLang="en-US" sz="800" dirty="0">
                <a:latin typeface="Arial"/>
                <a:cs typeface="Arial"/>
              </a:rPr>
              <a:t>”</a:t>
            </a:r>
            <a:r>
              <a:rPr lang="en-US" altLang="ja-JP" sz="800" dirty="0">
                <a:latin typeface="Arial"/>
                <a:cs typeface="Arial"/>
              </a:rPr>
              <a:t> (Then put </a:t>
            </a:r>
            <a:r>
              <a:rPr lang="en-US" altLang="ja-JP" sz="800" dirty="0">
                <a:solidFill>
                  <a:srgbClr val="FF0000"/>
                </a:solidFill>
                <a:latin typeface="Arial"/>
                <a:cs typeface="Arial"/>
              </a:rPr>
              <a:t>Desire,</a:t>
            </a:r>
            <a:r>
              <a:rPr lang="en-US" altLang="ja-JP" sz="800" dirty="0">
                <a:latin typeface="Arial"/>
                <a:cs typeface="Arial"/>
              </a:rPr>
              <a:t> </a:t>
            </a:r>
            <a:br>
              <a:rPr lang="en-US" altLang="ja-JP" sz="800" dirty="0">
                <a:latin typeface="Arial"/>
                <a:cs typeface="Arial"/>
              </a:rPr>
            </a:br>
            <a:r>
              <a:rPr lang="en-US" altLang="ja-JP" sz="800" dirty="0">
                <a:solidFill>
                  <a:srgbClr val="FF0000"/>
                </a:solidFill>
                <a:latin typeface="Arial"/>
                <a:cs typeface="Arial"/>
              </a:rPr>
              <a:t>Time</a:t>
            </a:r>
            <a:r>
              <a:rPr lang="en-US" altLang="ja-JP" sz="800" dirty="0">
                <a:latin typeface="Arial"/>
                <a:cs typeface="Arial"/>
              </a:rPr>
              <a:t> and </a:t>
            </a:r>
            <a:r>
              <a:rPr lang="en-US" altLang="ja-JP" sz="800" dirty="0">
                <a:solidFill>
                  <a:srgbClr val="FF0000"/>
                </a:solidFill>
                <a:latin typeface="Arial"/>
                <a:cs typeface="Arial"/>
              </a:rPr>
              <a:t>Effort</a:t>
            </a:r>
            <a:r>
              <a:rPr lang="en-US" altLang="ja-JP" sz="800" dirty="0">
                <a:latin typeface="Arial"/>
                <a:cs typeface="Arial"/>
              </a:rPr>
              <a:t> into that step)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110" name="AutoShape 18"/>
          <p:cNvSpPr>
            <a:spLocks noChangeArrowheads="1"/>
          </p:cNvSpPr>
          <p:nvPr/>
        </p:nvSpPr>
        <p:spPr bwMode="auto">
          <a:xfrm>
            <a:off x="3276600" y="6019800"/>
            <a:ext cx="228600" cy="152400"/>
          </a:xfrm>
          <a:prstGeom prst="flowChartPunchedTape">
            <a:avLst/>
          </a:prstGeom>
          <a:solidFill>
            <a:srgbClr val="FF0000"/>
          </a:solidFill>
          <a:ln>
            <a:noFill/>
          </a:ln>
          <a:effectLst>
            <a:outerShdw blurRad="38100" dist="38100" dir="2400000" algn="ctr" rotWithShape="0">
              <a:schemeClr val="bg1">
                <a:alpha val="85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00" dirty="0" smtClean="0">
                <a:solidFill>
                  <a:schemeClr val="accent3"/>
                </a:solidFill>
                <a:latin typeface="Arial"/>
                <a:cs typeface="Arial"/>
              </a:rPr>
              <a:t>1</a:t>
            </a:r>
            <a:endParaRPr lang="en-US" sz="900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7288746" y="4905377"/>
            <a:ext cx="1543051" cy="963613"/>
            <a:chOff x="4652" y="3090"/>
            <a:chExt cx="972" cy="607"/>
          </a:xfrm>
        </p:grpSpPr>
        <p:sp>
          <p:nvSpPr>
            <p:cNvPr id="64570" name="Text Box 46"/>
            <p:cNvSpPr txBox="1">
              <a:spLocks noChangeArrowheads="1"/>
            </p:cNvSpPr>
            <p:nvPr/>
          </p:nvSpPr>
          <p:spPr bwMode="auto">
            <a:xfrm>
              <a:off x="4652" y="3561"/>
              <a:ext cx="50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i="1" dirty="0">
                  <a:solidFill>
                    <a:srgbClr val="FF0000"/>
                  </a:solidFill>
                  <a:latin typeface="Arial"/>
                  <a:cs typeface="Arial"/>
                </a:rPr>
                <a:t>Reality Ride</a:t>
              </a:r>
            </a:p>
          </p:txBody>
        </p:sp>
        <p:sp>
          <p:nvSpPr>
            <p:cNvPr id="64571" name="Text Box 47"/>
            <p:cNvSpPr txBox="1">
              <a:spLocks noChangeArrowheads="1"/>
            </p:cNvSpPr>
            <p:nvPr/>
          </p:nvSpPr>
          <p:spPr bwMode="auto">
            <a:xfrm rot="19800000">
              <a:off x="4732" y="3090"/>
              <a:ext cx="89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dirty="0">
                  <a:latin typeface="Arial"/>
                  <a:cs typeface="Arial"/>
                </a:rPr>
                <a:t>What did </a:t>
              </a:r>
              <a:r>
                <a:rPr lang="en-US" sz="800" dirty="0" smtClean="0">
                  <a:latin typeface="Arial"/>
                  <a:cs typeface="Arial"/>
                </a:rPr>
                <a:t>you </a:t>
              </a:r>
              <a:r>
                <a:rPr lang="en-US" sz="800" dirty="0">
                  <a:latin typeface="Arial"/>
                  <a:cs typeface="Arial"/>
                </a:rPr>
                <a:t>do today to </a:t>
              </a:r>
              <a:endParaRPr lang="en-US" sz="800" dirty="0" smtClean="0">
                <a:latin typeface="Arial"/>
                <a:cs typeface="Arial"/>
              </a:endParaRPr>
            </a:p>
            <a:p>
              <a:pPr eaLnBrk="1" hangingPunct="1"/>
              <a:r>
                <a:rPr lang="en-US" sz="800" dirty="0" smtClean="0">
                  <a:latin typeface="Arial"/>
                  <a:cs typeface="Arial"/>
                </a:rPr>
                <a:t>stop the </a:t>
              </a:r>
              <a:r>
                <a:rPr lang="en-US" sz="800" dirty="0">
                  <a:latin typeface="Arial"/>
                  <a:cs typeface="Arial"/>
                </a:rPr>
                <a:t>crash &amp; how </a:t>
              </a:r>
              <a:endParaRPr lang="en-US" sz="800" dirty="0" smtClean="0">
                <a:latin typeface="Arial"/>
                <a:cs typeface="Arial"/>
              </a:endParaRPr>
            </a:p>
            <a:p>
              <a:pPr eaLnBrk="1" hangingPunct="1"/>
              <a:r>
                <a:rPr lang="en-US" sz="800" dirty="0" smtClean="0">
                  <a:latin typeface="Arial"/>
                  <a:cs typeface="Arial"/>
                </a:rPr>
                <a:t>can you repeat it?</a:t>
              </a:r>
              <a:endParaRPr lang="en-US" sz="800" dirty="0">
                <a:latin typeface="Arial"/>
                <a:cs typeface="Arial"/>
              </a:endParaRPr>
            </a:p>
          </p:txBody>
        </p:sp>
      </p:grpSp>
      <p:sp>
        <p:nvSpPr>
          <p:cNvPr id="111" name="AutoShape 18"/>
          <p:cNvSpPr>
            <a:spLocks noChangeArrowheads="1"/>
          </p:cNvSpPr>
          <p:nvPr/>
        </p:nvSpPr>
        <p:spPr bwMode="auto">
          <a:xfrm>
            <a:off x="8077200" y="5486400"/>
            <a:ext cx="228600" cy="152400"/>
          </a:xfrm>
          <a:prstGeom prst="flowChartPunchedTape">
            <a:avLst/>
          </a:prstGeom>
          <a:solidFill>
            <a:srgbClr val="FF0000"/>
          </a:solidFill>
          <a:ln>
            <a:noFill/>
          </a:ln>
          <a:effectLst>
            <a:outerShdw blurRad="38100" dist="38100" dir="2400000" algn="ctr" rotWithShape="0">
              <a:schemeClr val="bg1">
                <a:alpha val="85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00" dirty="0" smtClean="0">
                <a:solidFill>
                  <a:schemeClr val="accent3"/>
                </a:solidFill>
                <a:latin typeface="Arial"/>
                <a:cs typeface="Arial"/>
              </a:rPr>
              <a:t>2</a:t>
            </a:r>
            <a:endParaRPr lang="en-US" sz="900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sp>
        <p:nvSpPr>
          <p:cNvPr id="112" name="Text Box 23"/>
          <p:cNvSpPr txBox="1">
            <a:spLocks noChangeArrowheads="1"/>
          </p:cNvSpPr>
          <p:nvPr/>
        </p:nvSpPr>
        <p:spPr bwMode="auto">
          <a:xfrm>
            <a:off x="3048000" y="1219200"/>
            <a:ext cx="1600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 smtClean="0">
                <a:latin typeface="Arial"/>
                <a:cs typeface="Arial"/>
              </a:rPr>
              <a:t>Why will this view give you more self-respect?</a:t>
            </a:r>
            <a:endParaRPr lang="en-US" sz="800" dirty="0">
              <a:latin typeface="Arial"/>
              <a:cs typeface="Arial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1000" y="1905000"/>
            <a:ext cx="1828800" cy="1143000"/>
            <a:chOff x="381000" y="1905000"/>
            <a:chExt cx="1828800" cy="1143000"/>
          </a:xfrm>
        </p:grpSpPr>
        <p:sp>
          <p:nvSpPr>
            <p:cNvPr id="113" name="Text Box 18"/>
            <p:cNvSpPr txBox="1">
              <a:spLocks noChangeArrowheads="1"/>
            </p:cNvSpPr>
            <p:nvPr/>
          </p:nvSpPr>
          <p:spPr bwMode="auto">
            <a:xfrm>
              <a:off x="381000" y="2057400"/>
              <a:ext cx="1828800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900" dirty="0">
                  <a:latin typeface="Arial"/>
                  <a:ea typeface="MS PGothic" charset="0"/>
                  <a:cs typeface="Arial"/>
                </a:rPr>
                <a:t>Why does climbing the steps and achieving this view give you endless options?</a:t>
              </a:r>
            </a:p>
          </p:txBody>
        </p:sp>
        <p:sp>
          <p:nvSpPr>
            <p:cNvPr id="114" name="Text Box 21"/>
            <p:cNvSpPr txBox="1">
              <a:spLocks noChangeArrowheads="1"/>
            </p:cNvSpPr>
            <p:nvPr/>
          </p:nvSpPr>
          <p:spPr bwMode="auto">
            <a:xfrm>
              <a:off x="381000" y="2577102"/>
              <a:ext cx="1752600" cy="470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en-US" sz="900" b="0" dirty="0">
                  <a:latin typeface="Arial"/>
                  <a:ea typeface="MS PGothic" charset="0"/>
                  <a:cs typeface="Arial"/>
                </a:rPr>
                <a:t>I will become . . .</a:t>
              </a:r>
              <a:br>
                <a:rPr lang="en-US" sz="900" b="0" dirty="0">
                  <a:latin typeface="Arial"/>
                  <a:ea typeface="MS PGothic" charset="0"/>
                  <a:cs typeface="Arial"/>
                </a:rPr>
              </a:br>
              <a:r>
                <a:rPr lang="en-US" sz="900" b="0" dirty="0" smtClean="0">
                  <a:latin typeface="Arial"/>
                  <a:ea typeface="MS PGothic" charset="0"/>
                  <a:cs typeface="Arial"/>
                </a:rPr>
                <a:t>   </a:t>
              </a:r>
              <a:r>
                <a:rPr lang="en-US" sz="900" b="0" dirty="0">
                  <a:latin typeface="Arial"/>
                  <a:ea typeface="MS PGothic" charset="0"/>
                  <a:cs typeface="Arial"/>
                </a:rPr>
                <a:t>My </a:t>
              </a:r>
              <a:r>
                <a:rPr lang="en-US" sz="900" b="0" dirty="0" smtClean="0">
                  <a:latin typeface="Arial"/>
                  <a:ea typeface="MS PGothic" charset="0"/>
                  <a:cs typeface="Arial"/>
                </a:rPr>
                <a:t>dreams and </a:t>
              </a:r>
              <a:r>
                <a:rPr lang="en-US" sz="900" b="0" dirty="0">
                  <a:latin typeface="Arial"/>
                  <a:ea typeface="MS PGothic" charset="0"/>
                  <a:cs typeface="Arial"/>
                </a:rPr>
                <a:t>goals</a:t>
              </a:r>
            </a:p>
          </p:txBody>
        </p:sp>
        <p:sp>
          <p:nvSpPr>
            <p:cNvPr id="115" name="AutoShape 18"/>
            <p:cNvSpPr>
              <a:spLocks noChangeArrowheads="1"/>
            </p:cNvSpPr>
            <p:nvPr/>
          </p:nvSpPr>
          <p:spPr bwMode="auto">
            <a:xfrm>
              <a:off x="381000" y="1905000"/>
              <a:ext cx="228600" cy="1524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38100" dist="38100" dir="2400000" algn="ctr" rotWithShape="0">
                <a:schemeClr val="bg1">
                  <a:alpha val="8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900" dirty="0">
                  <a:solidFill>
                    <a:schemeClr val="accent3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sp>
        <p:nvSpPr>
          <p:cNvPr id="77" name="Text Box 15"/>
          <p:cNvSpPr txBox="1">
            <a:spLocks noChangeArrowheads="1"/>
          </p:cNvSpPr>
          <p:nvPr/>
        </p:nvSpPr>
        <p:spPr bwMode="auto">
          <a:xfrm>
            <a:off x="4457186" y="4688705"/>
            <a:ext cx="11747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dirty="0"/>
              <a:t>“</a:t>
            </a:r>
            <a:r>
              <a:rPr lang="en-US" altLang="ja-JP" dirty="0"/>
              <a:t>Limited View</a:t>
            </a:r>
            <a:r>
              <a:rPr lang="ja-JP" altLang="en-US" dirty="0"/>
              <a:t>”</a:t>
            </a:r>
            <a:endParaRPr lang="en-US" dirty="0"/>
          </a:p>
        </p:txBody>
      </p:sp>
      <p:sp>
        <p:nvSpPr>
          <p:cNvPr id="78" name="Text Box 16"/>
          <p:cNvSpPr txBox="1">
            <a:spLocks noChangeArrowheads="1"/>
          </p:cNvSpPr>
          <p:nvPr/>
        </p:nvSpPr>
        <p:spPr bwMode="auto">
          <a:xfrm>
            <a:off x="3124201" y="4238625"/>
            <a:ext cx="8572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900" dirty="0"/>
              <a:t>“</a:t>
            </a:r>
            <a:r>
              <a:rPr lang="en-US" altLang="ja-JP" sz="900" dirty="0"/>
              <a:t>What is </a:t>
            </a:r>
            <a:br>
              <a:rPr lang="en-US" altLang="ja-JP" sz="900" dirty="0"/>
            </a:br>
            <a:r>
              <a:rPr lang="en-US" altLang="ja-JP" sz="900" dirty="0"/>
              <a:t>your current</a:t>
            </a:r>
            <a:br>
              <a:rPr lang="en-US" altLang="ja-JP" sz="900" dirty="0"/>
            </a:br>
            <a:r>
              <a:rPr lang="en-US" altLang="ja-JP" sz="900" dirty="0"/>
              <a:t>view giving</a:t>
            </a:r>
            <a:br>
              <a:rPr lang="en-US" altLang="ja-JP" sz="900" dirty="0"/>
            </a:br>
            <a:r>
              <a:rPr lang="en-US" altLang="ja-JP" sz="900" dirty="0"/>
              <a:t>you?</a:t>
            </a:r>
            <a:r>
              <a:rPr lang="ja-JP" altLang="en-US" sz="900" dirty="0"/>
              <a:t>”</a:t>
            </a:r>
            <a:endParaRPr lang="en-US" sz="900" dirty="0"/>
          </a:p>
        </p:txBody>
      </p:sp>
      <p:sp>
        <p:nvSpPr>
          <p:cNvPr id="80" name="Text Box 51"/>
          <p:cNvSpPr txBox="1">
            <a:spLocks noChangeArrowheads="1"/>
          </p:cNvSpPr>
          <p:nvPr/>
        </p:nvSpPr>
        <p:spPr bwMode="auto">
          <a:xfrm rot="20700000">
            <a:off x="1928087" y="3364602"/>
            <a:ext cx="748923" cy="2769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accent3"/>
                </a:solidFill>
                <a:cs typeface="Arial" charset="0"/>
              </a:rPr>
              <a:t>Failure</a:t>
            </a:r>
          </a:p>
        </p:txBody>
      </p:sp>
      <p:sp>
        <p:nvSpPr>
          <p:cNvPr id="81" name="Text Box 52"/>
          <p:cNvSpPr txBox="1">
            <a:spLocks noChangeArrowheads="1"/>
          </p:cNvSpPr>
          <p:nvPr/>
        </p:nvSpPr>
        <p:spPr bwMode="auto">
          <a:xfrm rot="900000">
            <a:off x="2364229" y="3579909"/>
            <a:ext cx="659155" cy="2769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accent3"/>
                </a:solidFill>
                <a:cs typeface="Arial" charset="0"/>
              </a:rPr>
              <a:t>Drugs</a:t>
            </a:r>
          </a:p>
        </p:txBody>
      </p:sp>
      <p:sp>
        <p:nvSpPr>
          <p:cNvPr id="82" name="Text Box 53"/>
          <p:cNvSpPr txBox="1">
            <a:spLocks noChangeArrowheads="1"/>
          </p:cNvSpPr>
          <p:nvPr/>
        </p:nvSpPr>
        <p:spPr bwMode="auto">
          <a:xfrm rot="20700000">
            <a:off x="1929180" y="3897409"/>
            <a:ext cx="684803" cy="2769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accent3"/>
                </a:solidFill>
                <a:cs typeface="Arial" charset="0"/>
              </a:rPr>
              <a:t>Anger</a:t>
            </a:r>
          </a:p>
        </p:txBody>
      </p:sp>
      <p:sp>
        <p:nvSpPr>
          <p:cNvPr id="83" name="Text Box 54"/>
          <p:cNvSpPr txBox="1">
            <a:spLocks noChangeArrowheads="1"/>
          </p:cNvSpPr>
          <p:nvPr/>
        </p:nvSpPr>
        <p:spPr bwMode="auto">
          <a:xfrm>
            <a:off x="2286000" y="4218801"/>
            <a:ext cx="838691" cy="2769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accent3"/>
                </a:solidFill>
                <a:cs typeface="Arial" charset="0"/>
              </a:rPr>
              <a:t>Fighting</a:t>
            </a:r>
          </a:p>
        </p:txBody>
      </p:sp>
      <p:sp>
        <p:nvSpPr>
          <p:cNvPr id="84" name="Text Box 57"/>
          <p:cNvSpPr txBox="1">
            <a:spLocks noChangeArrowheads="1"/>
          </p:cNvSpPr>
          <p:nvPr/>
        </p:nvSpPr>
        <p:spPr bwMode="auto">
          <a:xfrm rot="900000">
            <a:off x="1948926" y="5141487"/>
            <a:ext cx="928459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chemeClr val="accent3"/>
                </a:solidFill>
                <a:cs typeface="Arial" charset="0"/>
              </a:rPr>
              <a:t>Family</a:t>
            </a:r>
            <a:br>
              <a:rPr lang="en-US" sz="1200" dirty="0">
                <a:solidFill>
                  <a:schemeClr val="accent3"/>
                </a:solidFill>
                <a:cs typeface="Arial" charset="0"/>
              </a:rPr>
            </a:br>
            <a:r>
              <a:rPr lang="en-US" sz="1200" dirty="0">
                <a:solidFill>
                  <a:schemeClr val="accent3"/>
                </a:solidFill>
                <a:cs typeface="Arial" charset="0"/>
              </a:rPr>
              <a:t>Problems</a:t>
            </a:r>
          </a:p>
        </p:txBody>
      </p:sp>
      <p:sp>
        <p:nvSpPr>
          <p:cNvPr id="86" name="Text Box 51"/>
          <p:cNvSpPr txBox="1">
            <a:spLocks noChangeArrowheads="1"/>
          </p:cNvSpPr>
          <p:nvPr/>
        </p:nvSpPr>
        <p:spPr bwMode="auto">
          <a:xfrm rot="1148667">
            <a:off x="1921910" y="4549150"/>
            <a:ext cx="1031051" cy="2769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accent3"/>
                </a:solidFill>
                <a:cs typeface="Arial" charset="0"/>
              </a:rPr>
              <a:t>Who Cares</a:t>
            </a:r>
          </a:p>
        </p:txBody>
      </p:sp>
      <p:sp>
        <p:nvSpPr>
          <p:cNvPr id="87" name="Text Box 51"/>
          <p:cNvSpPr txBox="1">
            <a:spLocks noChangeArrowheads="1"/>
          </p:cNvSpPr>
          <p:nvPr/>
        </p:nvSpPr>
        <p:spPr bwMode="auto">
          <a:xfrm rot="20757576">
            <a:off x="2403394" y="4900314"/>
            <a:ext cx="697627" cy="2769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accent3"/>
                </a:solidFill>
                <a:cs typeface="Arial" charset="0"/>
              </a:rPr>
              <a:t>I Can’t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800600" y="4943475"/>
            <a:ext cx="1460700" cy="623332"/>
            <a:chOff x="4800600" y="4943475"/>
            <a:chExt cx="1460700" cy="623332"/>
          </a:xfrm>
        </p:grpSpPr>
        <p:sp>
          <p:nvSpPr>
            <p:cNvPr id="76" name="Text Box 48"/>
            <p:cNvSpPr txBox="1">
              <a:spLocks noChangeArrowheads="1"/>
            </p:cNvSpPr>
            <p:nvPr/>
          </p:nvSpPr>
          <p:spPr bwMode="auto">
            <a:xfrm>
              <a:off x="4800600" y="5197475"/>
              <a:ext cx="1460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900" dirty="0">
                  <a:latin typeface="Arial"/>
                  <a:cs typeface="Arial"/>
                </a:rPr>
                <a:t>Why do </a:t>
              </a:r>
              <a:r>
                <a:rPr lang="en-US" sz="900" dirty="0" smtClean="0">
                  <a:latin typeface="Arial"/>
                  <a:cs typeface="Arial"/>
                </a:rPr>
                <a:t>you </a:t>
              </a:r>
              <a:r>
                <a:rPr lang="en-US" sz="900" dirty="0">
                  <a:latin typeface="Arial"/>
                  <a:cs typeface="Arial"/>
                </a:rPr>
                <a:t>often miss</a:t>
              </a:r>
              <a:br>
                <a:rPr lang="en-US" sz="900" dirty="0">
                  <a:latin typeface="Arial"/>
                  <a:cs typeface="Arial"/>
                </a:rPr>
              </a:br>
              <a:r>
                <a:rPr lang="en-US" sz="900" dirty="0">
                  <a:latin typeface="Arial"/>
                  <a:cs typeface="Arial"/>
                </a:rPr>
                <a:t>the simple solution?</a:t>
              </a:r>
            </a:p>
          </p:txBody>
        </p:sp>
        <p:sp>
          <p:nvSpPr>
            <p:cNvPr id="79" name="Line 58"/>
            <p:cNvSpPr>
              <a:spLocks noChangeShapeType="1"/>
            </p:cNvSpPr>
            <p:nvPr/>
          </p:nvSpPr>
          <p:spPr bwMode="auto">
            <a:xfrm flipV="1">
              <a:off x="5486400" y="4943475"/>
              <a:ext cx="3048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713451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1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11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111630" grpId="0"/>
      <p:bldP spid="111666" grpId="0"/>
      <p:bldP spid="111686" grpId="0"/>
      <p:bldP spid="111687" grpId="0" animBg="1"/>
      <p:bldP spid="58" grpId="0"/>
      <p:bldP spid="108" grpId="0"/>
      <p:bldP spid="110" grpId="0" animBg="1"/>
      <p:bldP spid="111" grpId="0" animBg="1"/>
      <p:bldP spid="112" grpId="0"/>
      <p:bldP spid="77" grpId="0"/>
      <p:bldP spid="78" grpId="0"/>
      <p:bldP spid="80" grpId="0"/>
      <p:bldP spid="81" grpId="0"/>
      <p:bldP spid="82" grpId="0"/>
      <p:bldP spid="83" grpId="0"/>
      <p:bldP spid="84" grpId="0"/>
      <p:bldP spid="86" grpId="0"/>
      <p:bldP spid="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99542" y="2514600"/>
            <a:ext cx="1828800" cy="1828800"/>
            <a:chOff x="2971800" y="4876800"/>
            <a:chExt cx="914400" cy="9144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1800" y="48768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2971800" y="4876800"/>
              <a:ext cx="9144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133600" y="237671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Music</a:t>
            </a: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2286000" y="5741313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Create your own music activity slide. This may include a </a:t>
            </a:r>
            <a:r>
              <a:rPr lang="en-US" dirty="0" err="1"/>
              <a:t>WhyTry</a:t>
            </a:r>
            <a:r>
              <a:rPr lang="en-US" dirty="0"/>
              <a:t> music video, a song of your own, or a song a student has shared.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153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33600" y="237671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Activity</a:t>
            </a: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447800" y="5715000"/>
            <a:ext cx="6324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Create your own learning activity slide.  This may include either an object lesson, a group activity, or a group / movement activity.  This slide may include instructions /rules for the activity or a relevant visual prompt to introduce the activity.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588363" y="2514600"/>
            <a:ext cx="1828800" cy="1828800"/>
            <a:chOff x="5029200" y="5029200"/>
            <a:chExt cx="914400" cy="9144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9200" y="5029200"/>
              <a:ext cx="914400" cy="908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5029200" y="5029200"/>
              <a:ext cx="9144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73674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81400" y="2514421"/>
            <a:ext cx="1828800" cy="1811012"/>
            <a:chOff x="6248400" y="4724311"/>
            <a:chExt cx="914400" cy="91448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8400" y="47244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6248400" y="4724311"/>
              <a:ext cx="9144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133600" y="237671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Journal</a:t>
            </a: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371600" y="5715000"/>
            <a:ext cx="632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Create your own journal activity slide.  This slide may include an art activity, observation activity, or game plan exercise from the </a:t>
            </a:r>
            <a:r>
              <a:rPr lang="en-US" dirty="0" err="1"/>
              <a:t>WhyTry</a:t>
            </a:r>
            <a:r>
              <a:rPr lang="en-US" dirty="0"/>
              <a:t> student journal.  This slide may contain the actual journal page or a relevant visual prompt to introduce the journal activity.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6143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33600" y="237671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Video</a:t>
            </a: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762000" y="5638800"/>
            <a:ext cx="7543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Create your own journal activity slide.  This slide may include an art activity, observation activity, or game plan exercise from the </a:t>
            </a:r>
            <a:r>
              <a:rPr lang="en-US" dirty="0" err="1"/>
              <a:t>WhyTry</a:t>
            </a:r>
            <a:r>
              <a:rPr lang="en-US" dirty="0"/>
              <a:t> student journal.  </a:t>
            </a:r>
            <a:r>
              <a:rPr lang="en-US"/>
              <a:t>This slide may contain the actual journal page or a relevant visual prompt to introduce the journal activity.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581400" y="2514600"/>
            <a:ext cx="1828800" cy="1828800"/>
            <a:chOff x="6858000" y="2438400"/>
            <a:chExt cx="914400" cy="914400"/>
          </a:xfrm>
        </p:grpSpPr>
        <p:pic>
          <p:nvPicPr>
            <p:cNvPr id="13" name="Picture 12"/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0" y="24384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6858000" y="2438400"/>
              <a:ext cx="9144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7864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7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10101"/>
      </a:hlink>
      <a:folHlink>
        <a:srgbClr val="070103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Md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Md BT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Arial"/>
            <a:cs typeface="Arial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553</Words>
  <Application>Microsoft Macintosh PowerPoint</Application>
  <PresentationFormat>On-screen Show (4:3)</PresentationFormat>
  <Paragraphs>102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2013-11-05T18:18:24Z</dcterms:created>
  <dcterms:modified xsi:type="dcterms:W3CDTF">2015-01-12T22:07:55Z</dcterms:modified>
</cp:coreProperties>
</file>