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handoutMasterIdLst>
    <p:handoutMasterId r:id="rId14"/>
  </p:handoutMasterIdLst>
  <p:sldIdLst>
    <p:sldId id="656" r:id="rId2"/>
    <p:sldId id="1015" r:id="rId3"/>
    <p:sldId id="1007" r:id="rId4"/>
    <p:sldId id="1000" r:id="rId5"/>
    <p:sldId id="1008" r:id="rId6"/>
    <p:sldId id="1009" r:id="rId7"/>
    <p:sldId id="1010" r:id="rId8"/>
    <p:sldId id="1016" r:id="rId9"/>
    <p:sldId id="1017" r:id="rId10"/>
    <p:sldId id="1018" r:id="rId11"/>
    <p:sldId id="1019" r:id="rId12"/>
  </p:sldIdLst>
  <p:sldSz cx="9144000" cy="6858000" type="screen4x3"/>
  <p:notesSz cx="6858000" cy="9144000"/>
  <p:defaultTextStyle>
    <a:defPPr>
      <a:defRPr lang="en-US"/>
    </a:defPPr>
    <a:lvl1pPr algn="l" rtl="0" fontAlgn="base">
      <a:spcBef>
        <a:spcPct val="0"/>
      </a:spcBef>
      <a:spcAft>
        <a:spcPct val="0"/>
      </a:spcAft>
      <a:defRPr sz="1100" b="1" kern="1200">
        <a:solidFill>
          <a:schemeClr val="tx1"/>
        </a:solidFill>
        <a:latin typeface="Futura Md BT" pitchFamily="34" charset="0"/>
        <a:ea typeface="ＭＳ Ｐゴシック" charset="-128"/>
        <a:cs typeface="+mn-cs"/>
      </a:defRPr>
    </a:lvl1pPr>
    <a:lvl2pPr marL="457200" algn="l" rtl="0" fontAlgn="base">
      <a:spcBef>
        <a:spcPct val="0"/>
      </a:spcBef>
      <a:spcAft>
        <a:spcPct val="0"/>
      </a:spcAft>
      <a:defRPr sz="1100" b="1" kern="1200">
        <a:solidFill>
          <a:schemeClr val="tx1"/>
        </a:solidFill>
        <a:latin typeface="Futura Md BT" pitchFamily="34" charset="0"/>
        <a:ea typeface="ＭＳ Ｐゴシック" charset="-128"/>
        <a:cs typeface="+mn-cs"/>
      </a:defRPr>
    </a:lvl2pPr>
    <a:lvl3pPr marL="914400" algn="l" rtl="0" fontAlgn="base">
      <a:spcBef>
        <a:spcPct val="0"/>
      </a:spcBef>
      <a:spcAft>
        <a:spcPct val="0"/>
      </a:spcAft>
      <a:defRPr sz="1100" b="1" kern="1200">
        <a:solidFill>
          <a:schemeClr val="tx1"/>
        </a:solidFill>
        <a:latin typeface="Futura Md BT" pitchFamily="34" charset="0"/>
        <a:ea typeface="ＭＳ Ｐゴシック" charset="-128"/>
        <a:cs typeface="+mn-cs"/>
      </a:defRPr>
    </a:lvl3pPr>
    <a:lvl4pPr marL="1371600" algn="l" rtl="0" fontAlgn="base">
      <a:spcBef>
        <a:spcPct val="0"/>
      </a:spcBef>
      <a:spcAft>
        <a:spcPct val="0"/>
      </a:spcAft>
      <a:defRPr sz="1100" b="1" kern="1200">
        <a:solidFill>
          <a:schemeClr val="tx1"/>
        </a:solidFill>
        <a:latin typeface="Futura Md BT" pitchFamily="34" charset="0"/>
        <a:ea typeface="ＭＳ Ｐゴシック" charset="-128"/>
        <a:cs typeface="+mn-cs"/>
      </a:defRPr>
    </a:lvl4pPr>
    <a:lvl5pPr marL="1828800" algn="l" rtl="0" fontAlgn="base">
      <a:spcBef>
        <a:spcPct val="0"/>
      </a:spcBef>
      <a:spcAft>
        <a:spcPct val="0"/>
      </a:spcAft>
      <a:defRPr sz="1100" b="1" kern="1200">
        <a:solidFill>
          <a:schemeClr val="tx1"/>
        </a:solidFill>
        <a:latin typeface="Futura Md BT" pitchFamily="34" charset="0"/>
        <a:ea typeface="ＭＳ Ｐゴシック" charset="-128"/>
        <a:cs typeface="+mn-cs"/>
      </a:defRPr>
    </a:lvl5pPr>
    <a:lvl6pPr marL="2286000" algn="l" defTabSz="914400" rtl="0" eaLnBrk="1" latinLnBrk="0" hangingPunct="1">
      <a:defRPr sz="1100" b="1" kern="1200">
        <a:solidFill>
          <a:schemeClr val="tx1"/>
        </a:solidFill>
        <a:latin typeface="Futura Md BT" pitchFamily="34" charset="0"/>
        <a:ea typeface="ＭＳ Ｐゴシック" charset="-128"/>
        <a:cs typeface="+mn-cs"/>
      </a:defRPr>
    </a:lvl6pPr>
    <a:lvl7pPr marL="2743200" algn="l" defTabSz="914400" rtl="0" eaLnBrk="1" latinLnBrk="0" hangingPunct="1">
      <a:defRPr sz="1100" b="1" kern="1200">
        <a:solidFill>
          <a:schemeClr val="tx1"/>
        </a:solidFill>
        <a:latin typeface="Futura Md BT" pitchFamily="34" charset="0"/>
        <a:ea typeface="ＭＳ Ｐゴシック" charset="-128"/>
        <a:cs typeface="+mn-cs"/>
      </a:defRPr>
    </a:lvl7pPr>
    <a:lvl8pPr marL="3200400" algn="l" defTabSz="914400" rtl="0" eaLnBrk="1" latinLnBrk="0" hangingPunct="1">
      <a:defRPr sz="1100" b="1" kern="1200">
        <a:solidFill>
          <a:schemeClr val="tx1"/>
        </a:solidFill>
        <a:latin typeface="Futura Md BT" pitchFamily="34" charset="0"/>
        <a:ea typeface="ＭＳ Ｐゴシック" charset="-128"/>
        <a:cs typeface="+mn-cs"/>
      </a:defRPr>
    </a:lvl8pPr>
    <a:lvl9pPr marL="3657600" algn="l" defTabSz="914400" rtl="0" eaLnBrk="1" latinLnBrk="0" hangingPunct="1">
      <a:defRPr sz="1100" b="1" kern="1200">
        <a:solidFill>
          <a:schemeClr val="tx1"/>
        </a:solidFill>
        <a:latin typeface="Futura Md BT"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C00000"/>
    <a:srgbClr val="006600"/>
    <a:srgbClr val="FF3300"/>
    <a:srgbClr val="009900"/>
    <a:srgbClr val="3333FF"/>
    <a:srgbClr val="006633"/>
    <a:srgbClr val="003366"/>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3" autoAdjust="0"/>
    <p:restoredTop sz="94660"/>
  </p:normalViewPr>
  <p:slideViewPr>
    <p:cSldViewPr showGuides="1">
      <p:cViewPr>
        <p:scale>
          <a:sx n="140" d="100"/>
          <a:sy n="140" d="100"/>
        </p:scale>
        <p:origin x="-80" y="112"/>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3" d="100"/>
          <a:sy n="103" d="100"/>
        </p:scale>
        <p:origin x="-24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Futura Md BT" charset="0"/>
                <a:ea typeface="Arial" charset="0"/>
                <a:cs typeface="Arial" charset="0"/>
              </a:defRPr>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Futura Md BT" charset="0"/>
                <a:ea typeface="Arial" charset="0"/>
                <a:cs typeface="Arial" charset="0"/>
              </a:defRPr>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Futura Md BT" charset="0"/>
                <a:ea typeface="Arial" charset="0"/>
                <a:cs typeface="Arial" charset="0"/>
              </a:defRPr>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Futura Md BT" charset="0"/>
                <a:ea typeface="ＭＳ Ｐゴシック" charset="0"/>
                <a:cs typeface="Arial" charset="0"/>
              </a:defRPr>
            </a:lvl1pPr>
          </a:lstStyle>
          <a:p>
            <a:pPr>
              <a:defRPr/>
            </a:pPr>
            <a:fld id="{302BAC6E-9C58-4004-BFB5-FB41FF19C5BC}" type="slidenum">
              <a:rPr lang="en-US"/>
              <a:pPr>
                <a:defRPr/>
              </a:pPr>
              <a:t>‹#›</a:t>
            </a:fld>
            <a:endParaRPr lang="en-US"/>
          </a:p>
        </p:txBody>
      </p:sp>
    </p:spTree>
    <p:extLst>
      <p:ext uri="{BB962C8B-B14F-4D97-AF65-F5344CB8AC3E}">
        <p14:creationId xmlns:p14="http://schemas.microsoft.com/office/powerpoint/2010/main" val="186732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1200">
                <a:latin typeface="Futura Md BT"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spcBef>
                <a:spcPct val="50000"/>
              </a:spcBef>
              <a:defRPr sz="1200">
                <a:latin typeface="Futura Md BT" charset="0"/>
                <a:ea typeface="ＭＳ Ｐゴシック" charset="0"/>
                <a:cs typeface="Arial" charset="0"/>
              </a:defRPr>
            </a:lvl1pPr>
          </a:lstStyle>
          <a:p>
            <a:pPr>
              <a:defRPr/>
            </a:pPr>
            <a:fld id="{9F149799-E20A-4AB6-94CC-CC092FC88CCD}" type="datetime1">
              <a:rPr lang="en-US"/>
              <a:pPr>
                <a:defRPr/>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spcBef>
                <a:spcPct val="50000"/>
              </a:spcBef>
              <a:defRPr sz="1200">
                <a:latin typeface="Futura Md BT"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50000"/>
              </a:spcBef>
              <a:defRPr sz="1200">
                <a:latin typeface="Futura Md BT" charset="0"/>
                <a:ea typeface="ＭＳ Ｐゴシック" charset="0"/>
                <a:cs typeface="Arial" charset="0"/>
              </a:defRPr>
            </a:lvl1pPr>
          </a:lstStyle>
          <a:p>
            <a:pPr>
              <a:defRPr/>
            </a:pPr>
            <a:fld id="{B2D6F97F-E62D-49BF-B291-16A5DA99AE15}" type="slidenum">
              <a:rPr lang="en-US"/>
              <a:pPr>
                <a:defRPr/>
              </a:pPr>
              <a:t>‹#›</a:t>
            </a:fld>
            <a:endParaRPr lang="en-US"/>
          </a:p>
        </p:txBody>
      </p:sp>
    </p:spTree>
    <p:extLst>
      <p:ext uri="{BB962C8B-B14F-4D97-AF65-F5344CB8AC3E}">
        <p14:creationId xmlns:p14="http://schemas.microsoft.com/office/powerpoint/2010/main" val="3212936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fld id="{CB53C1BD-82AC-9E4F-9511-E41646E11ADB}" type="slidenum">
              <a:rPr lang="en-US" sz="1200"/>
              <a:pPr eaLnBrk="1" hangingPunct="1"/>
              <a:t>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fld id="{CB53C1BD-82AC-9E4F-9511-E41646E11ADB}" type="slidenum">
              <a:rPr lang="en-US" sz="1200"/>
              <a:pPr eaLnBrk="1" hangingPunct="1"/>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fld id="{CB53C1BD-82AC-9E4F-9511-E41646E11ADB}"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fld id="{CB53C1BD-82AC-9E4F-9511-E41646E11ADB}" type="slidenum">
              <a:rPr lang="en-US" sz="1200"/>
              <a:pPr eaLnBrk="1" hangingPunct="1"/>
              <a:t>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Action Button: Return 16">
            <a:hlinkClick r:id="" action="ppaction://hlinkshowjump?jump=lastslideviewed" highlightClick="1"/>
          </p:cNvPr>
          <p:cNvSpPr/>
          <p:nvPr userDrawn="1"/>
        </p:nvSpPr>
        <p:spPr bwMode="auto">
          <a:xfrm>
            <a:off x="4464778" y="6643943"/>
            <a:ext cx="251622" cy="196676"/>
          </a:xfrm>
          <a:prstGeom prst="actionButtonRetur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22" name="Action Button: Custom 21">
            <a:hlinkClick r:id="" action="ppaction://hlinkshowjump?jump=lastslideviewed" highlightClick="1"/>
          </p:cNvPr>
          <p:cNvSpPr/>
          <p:nvPr userDrawn="1"/>
        </p:nvSpPr>
        <p:spPr bwMode="auto">
          <a:xfrm>
            <a:off x="4343400" y="6537325"/>
            <a:ext cx="533400" cy="396875"/>
          </a:xfrm>
          <a:prstGeom prst="actionButtonBlank">
            <a:avLst/>
          </a:prstGeom>
          <a:solidFill>
            <a:schemeClr val="accent3">
              <a:alpha val="0"/>
            </a:schemeClr>
          </a:solidFill>
          <a:ln w="9525" cap="flat" cmpd="sng" algn="ctr">
            <a:noFill/>
            <a:prstDash val="solid"/>
            <a:round/>
            <a:headEnd type="none" w="med" len="med"/>
            <a:tailEnd type="none" w="med" len="med"/>
          </a:ln>
          <a:effectLst/>
        </p:spPr>
        <p:txBody>
          <a:bodyPr/>
          <a:lstStyle/>
          <a:p>
            <a:pPr>
              <a:spcBef>
                <a:spcPct val="50000"/>
              </a:spcBef>
              <a:defRPr/>
            </a:pPr>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 Target="slide9.xml"/><Relationship Id="rId7" Type="http://schemas.openxmlformats.org/officeDocument/2006/relationships/image" Target="../media/image6.png"/><Relationship Id="rId8" Type="http://schemas.openxmlformats.org/officeDocument/2006/relationships/slide" Target="slide10.xml"/><Relationship Id="rId9" Type="http://schemas.openxmlformats.org/officeDocument/2006/relationships/image" Target="../media/image7.png"/><Relationship Id="rId10" Type="http://schemas.openxmlformats.org/officeDocument/2006/relationships/slide" Target="slide4.xml"/><Relationship Id="rId11"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0039" y="5410200"/>
            <a:ext cx="3969155" cy="861774"/>
          </a:xfrm>
          <a:prstGeom prst="rect">
            <a:avLst/>
          </a:prstGeom>
          <a:noFill/>
        </p:spPr>
        <p:txBody>
          <a:bodyPr wrap="none" rtlCol="0">
            <a:spAutoFit/>
          </a:bodyPr>
          <a:lstStyle/>
          <a:p>
            <a:pPr algn="ctr"/>
            <a:r>
              <a:rPr lang="en-US" sz="3200" dirty="0" smtClean="0">
                <a:latin typeface="Arial"/>
                <a:cs typeface="Arial"/>
              </a:rPr>
              <a:t>Motivation Formula</a:t>
            </a:r>
          </a:p>
          <a:p>
            <a:pPr algn="ctr"/>
            <a:r>
              <a:rPr lang="en-US" sz="1800" dirty="0" smtClean="0">
                <a:latin typeface="Arial"/>
                <a:cs typeface="Arial"/>
              </a:rPr>
              <a:t>(Lesson Plan Template)</a:t>
            </a:r>
          </a:p>
        </p:txBody>
      </p:sp>
      <p:pic>
        <p:nvPicPr>
          <p:cNvPr id="3" name="Picture 2" descr="Slide04.png"/>
          <p:cNvPicPr preferRelativeResize="0">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54118" y="667658"/>
            <a:ext cx="5886269" cy="4406832"/>
          </a:xfrm>
          <a:prstGeom prst="rect">
            <a:avLst/>
          </a:prstGeom>
          <a:ln>
            <a:solidFill>
              <a:srgbClr val="000000"/>
            </a:solid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81400" y="2514421"/>
            <a:ext cx="1828800" cy="1811012"/>
            <a:chOff x="6248400" y="4724311"/>
            <a:chExt cx="914400" cy="914489"/>
          </a:xfrm>
        </p:grpSpPr>
        <p:pic>
          <p:nvPicPr>
            <p:cNvPr id="11" name="Picture 10"/>
            <p:cNvPicPr>
              <a:picLocks noChangeAspect="1"/>
            </p:cNvPicPr>
            <p:nvPr/>
          </p:nvPicPr>
          <p:blipFill>
            <a:blip r:embed="rId2"/>
            <a:stretch>
              <a:fillRect/>
            </a:stretch>
          </p:blipFill>
          <p:spPr>
            <a:xfrm>
              <a:off x="6248400" y="4724400"/>
              <a:ext cx="914400" cy="914400"/>
            </a:xfrm>
            <a:prstGeom prst="rect">
              <a:avLst/>
            </a:prstGeom>
            <a:ln>
              <a:noFill/>
            </a:ln>
            <a:effectLst>
              <a:outerShdw blurRad="292100" dist="139700" dir="2700000" algn="tl" rotWithShape="0">
                <a:srgbClr val="333333">
                  <a:alpha val="65000"/>
                </a:srgbClr>
              </a:outerShdw>
            </a:effectLst>
          </p:spPr>
        </p:pic>
        <p:sp>
          <p:nvSpPr>
            <p:cNvPr id="12" name="Oval 11"/>
            <p:cNvSpPr>
              <a:spLocks noChangeAspect="1"/>
            </p:cNvSpPr>
            <p:nvPr/>
          </p:nvSpPr>
          <p:spPr bwMode="auto">
            <a:xfrm>
              <a:off x="6248400" y="4724311"/>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8" name="Rectangle 7"/>
          <p:cNvSpPr/>
          <p:nvPr/>
        </p:nvSpPr>
        <p:spPr>
          <a:xfrm>
            <a:off x="2133600" y="237671"/>
            <a:ext cx="4876800" cy="461665"/>
          </a:xfrm>
          <a:prstGeom prst="rect">
            <a:avLst/>
          </a:prstGeom>
        </p:spPr>
        <p:txBody>
          <a:bodyPr wrap="square">
            <a:spAutoFit/>
          </a:bodyPr>
          <a:lstStyle/>
          <a:p>
            <a:pPr algn="ctr"/>
            <a:r>
              <a:rPr lang="en-US" sz="2400" dirty="0" smtClean="0"/>
              <a:t>Journal</a:t>
            </a:r>
            <a:endParaRPr lang="en-US" sz="1800" dirty="0" smtClean="0"/>
          </a:p>
        </p:txBody>
      </p:sp>
      <p:sp>
        <p:nvSpPr>
          <p:cNvPr id="9" name="Rectangle 8"/>
          <p:cNvSpPr/>
          <p:nvPr/>
        </p:nvSpPr>
        <p:spPr>
          <a:xfrm>
            <a:off x="1371600" y="5715000"/>
            <a:ext cx="6324600" cy="769441"/>
          </a:xfrm>
          <a:prstGeom prst="rect">
            <a:avLst/>
          </a:prstGeom>
        </p:spPr>
        <p:txBody>
          <a:bodyPr wrap="square">
            <a:spAutoFit/>
          </a:bodyPr>
          <a:lstStyle/>
          <a:p>
            <a:pPr algn="ctr"/>
            <a:r>
              <a:rPr lang="en-US" dirty="0"/>
              <a:t>Create your own journal activity slide.  This slide may include an art activity, observation activity, or game plan exercise from the </a:t>
            </a:r>
            <a:r>
              <a:rPr lang="en-US" dirty="0" err="1"/>
              <a:t>WhyTry</a:t>
            </a:r>
            <a:r>
              <a:rPr lang="en-US" dirty="0"/>
              <a:t> student journal.  This slide may contain the actual journal page or a relevant visual prompt to introduce the journal activity. </a:t>
            </a:r>
            <a:endParaRPr lang="en-US" dirty="0"/>
          </a:p>
        </p:txBody>
      </p:sp>
    </p:spTree>
    <p:extLst>
      <p:ext uri="{BB962C8B-B14F-4D97-AF65-F5344CB8AC3E}">
        <p14:creationId xmlns:p14="http://schemas.microsoft.com/office/powerpoint/2010/main" val="13379614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3600" y="237671"/>
            <a:ext cx="4876800" cy="461665"/>
          </a:xfrm>
          <a:prstGeom prst="rect">
            <a:avLst/>
          </a:prstGeom>
        </p:spPr>
        <p:txBody>
          <a:bodyPr wrap="square">
            <a:spAutoFit/>
          </a:bodyPr>
          <a:lstStyle/>
          <a:p>
            <a:pPr algn="ctr"/>
            <a:r>
              <a:rPr lang="en-US" sz="2400" dirty="0" smtClean="0"/>
              <a:t>Video</a:t>
            </a:r>
            <a:endParaRPr lang="en-US" sz="1800" dirty="0" smtClean="0"/>
          </a:p>
        </p:txBody>
      </p:sp>
      <p:sp>
        <p:nvSpPr>
          <p:cNvPr id="9" name="Rectangle 8"/>
          <p:cNvSpPr/>
          <p:nvPr/>
        </p:nvSpPr>
        <p:spPr>
          <a:xfrm>
            <a:off x="762000" y="5638800"/>
            <a:ext cx="7543800" cy="769441"/>
          </a:xfrm>
          <a:prstGeom prst="rect">
            <a:avLst/>
          </a:prstGeom>
        </p:spPr>
        <p:txBody>
          <a:bodyPr wrap="square">
            <a:spAutoFit/>
          </a:bodyPr>
          <a:lstStyle/>
          <a:p>
            <a:r>
              <a:rPr lang="en-US" dirty="0" smtClean="0"/>
              <a:t>Create your own Video  Activity slide.  This slide may </a:t>
            </a:r>
            <a:r>
              <a:rPr lang="en-US" dirty="0"/>
              <a:t>include </a:t>
            </a:r>
            <a:r>
              <a:rPr lang="en-US" dirty="0" smtClean="0"/>
              <a:t>one of WhyTry’s recommended YouTube clips that you have downloaded and embedded into this slide, or any other relevant video clip reinforcing some aspect of today’s lesson.  Videos may be funny, serious, documentary style, etc.  This is a good opportunity to differentiate your approach to best meet your student’s needs.</a:t>
            </a:r>
            <a:endParaRPr lang="en-US" dirty="0"/>
          </a:p>
        </p:txBody>
      </p:sp>
      <p:grpSp>
        <p:nvGrpSpPr>
          <p:cNvPr id="10" name="Group 9"/>
          <p:cNvGrpSpPr/>
          <p:nvPr/>
        </p:nvGrpSpPr>
        <p:grpSpPr>
          <a:xfrm>
            <a:off x="3581400" y="2514600"/>
            <a:ext cx="1828800" cy="1828800"/>
            <a:chOff x="6858000" y="2438400"/>
            <a:chExt cx="914400" cy="914400"/>
          </a:xfrm>
        </p:grpSpPr>
        <p:pic>
          <p:nvPicPr>
            <p:cNvPr id="13" name="Picture 12"/>
            <p:cNvPicPr preferRelativeResize="0">
              <a:picLocks noChangeAspect="1"/>
            </p:cNvPicPr>
            <p:nvPr/>
          </p:nvPicPr>
          <p:blipFill>
            <a:blip r:embed="rId2"/>
            <a:stretch>
              <a:fillRect/>
            </a:stretch>
          </p:blipFill>
          <p:spPr>
            <a:xfrm>
              <a:off x="6858000" y="2438400"/>
              <a:ext cx="914400" cy="914400"/>
            </a:xfrm>
            <a:prstGeom prst="rect">
              <a:avLst/>
            </a:prstGeom>
            <a:ln>
              <a:noFill/>
            </a:ln>
            <a:effectLst>
              <a:outerShdw blurRad="292100" dist="139700" dir="2700000" algn="tl" rotWithShape="0">
                <a:srgbClr val="333333">
                  <a:alpha val="65000"/>
                </a:srgbClr>
              </a:outerShdw>
            </a:effectLst>
          </p:spPr>
        </p:pic>
        <p:sp>
          <p:nvSpPr>
            <p:cNvPr id="14" name="Oval 13"/>
            <p:cNvSpPr>
              <a:spLocks noChangeAspect="1"/>
            </p:cNvSpPr>
            <p:nvPr/>
          </p:nvSpPr>
          <p:spPr bwMode="auto">
            <a:xfrm>
              <a:off x="6858000" y="2438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Tree>
    <p:extLst>
      <p:ext uri="{BB962C8B-B14F-4D97-AF65-F5344CB8AC3E}">
        <p14:creationId xmlns:p14="http://schemas.microsoft.com/office/powerpoint/2010/main" val="36657864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T_LOGO.png"/>
          <p:cNvPicPr>
            <a:picLocks noChangeAspect="1"/>
          </p:cNvPicPr>
          <p:nvPr/>
        </p:nvPicPr>
        <p:blipFill rotWithShape="1">
          <a:blip r:embed="rId2" cstate="print"/>
          <a:srcRect b="18658"/>
          <a:stretch/>
        </p:blipFill>
        <p:spPr>
          <a:xfrm>
            <a:off x="152400" y="152400"/>
            <a:ext cx="1117600" cy="71060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33600" y="381000"/>
            <a:ext cx="4876800" cy="461665"/>
          </a:xfrm>
          <a:prstGeom prst="rect">
            <a:avLst/>
          </a:prstGeom>
        </p:spPr>
        <p:txBody>
          <a:bodyPr wrap="square">
            <a:spAutoFit/>
          </a:bodyPr>
          <a:lstStyle/>
          <a:p>
            <a:pPr algn="ctr"/>
            <a:r>
              <a:rPr lang="en-US" sz="2400" dirty="0" smtClean="0"/>
              <a:t>ATTENTION GETTER</a:t>
            </a:r>
            <a:endParaRPr lang="en-US" sz="1800" dirty="0" smtClean="0"/>
          </a:p>
        </p:txBody>
      </p:sp>
      <p:sp>
        <p:nvSpPr>
          <p:cNvPr id="2" name="Rectangle 1"/>
          <p:cNvSpPr/>
          <p:nvPr/>
        </p:nvSpPr>
        <p:spPr>
          <a:xfrm>
            <a:off x="2057400" y="5638800"/>
            <a:ext cx="4953000" cy="600164"/>
          </a:xfrm>
          <a:prstGeom prst="rect">
            <a:avLst/>
          </a:prstGeom>
        </p:spPr>
        <p:txBody>
          <a:bodyPr wrap="square">
            <a:spAutoFit/>
          </a:bodyPr>
          <a:lstStyle/>
          <a:p>
            <a:pPr algn="ctr"/>
            <a:r>
              <a:rPr lang="en-US" dirty="0"/>
              <a:t>Create your own attention-getter slide to start today’s lesson.  This slide may include music, a story, an object lesson, a "Surrendering the One-up" activity, a group poll, or a brief movie clip.</a:t>
            </a:r>
            <a:endParaRPr lang="en-US" dirty="0"/>
          </a:p>
        </p:txBody>
      </p:sp>
    </p:spTree>
    <p:extLst>
      <p:ext uri="{BB962C8B-B14F-4D97-AF65-F5344CB8AC3E}">
        <p14:creationId xmlns:p14="http://schemas.microsoft.com/office/powerpoint/2010/main" val="1466792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228600"/>
            <a:ext cx="4915278" cy="707886"/>
          </a:xfrm>
          <a:prstGeom prst="rect">
            <a:avLst/>
          </a:prstGeom>
          <a:noFill/>
        </p:spPr>
        <p:txBody>
          <a:bodyPr wrap="none" rtlCol="0">
            <a:spAutoFit/>
          </a:bodyPr>
          <a:lstStyle/>
          <a:p>
            <a:r>
              <a:rPr lang="en-US" sz="4000" dirty="0" smtClean="0">
                <a:solidFill>
                  <a:schemeClr val="bg1"/>
                </a:solidFill>
                <a:effectLst>
                  <a:outerShdw blurRad="127000" dist="63500" dir="2700000" algn="tl" rotWithShape="0">
                    <a:srgbClr val="000000">
                      <a:alpha val="45000"/>
                    </a:srgbClr>
                  </a:outerShdw>
                </a:effectLst>
                <a:latin typeface="Arial"/>
                <a:cs typeface="Arial"/>
              </a:rPr>
              <a:t>Motivation Formula</a:t>
            </a:r>
          </a:p>
        </p:txBody>
      </p:sp>
      <p:sp>
        <p:nvSpPr>
          <p:cNvPr id="30" name="TextBox 29"/>
          <p:cNvSpPr txBox="1"/>
          <p:nvPr/>
        </p:nvSpPr>
        <p:spPr>
          <a:xfrm>
            <a:off x="3096987" y="4111823"/>
            <a:ext cx="3000704" cy="307777"/>
          </a:xfrm>
          <a:prstGeom prst="rect">
            <a:avLst/>
          </a:prstGeom>
          <a:noFill/>
        </p:spPr>
        <p:txBody>
          <a:bodyPr wrap="none" rtlCol="0">
            <a:spAutoFit/>
          </a:bodyPr>
          <a:lstStyle/>
          <a:p>
            <a:pPr>
              <a:spcBef>
                <a:spcPts val="1200"/>
              </a:spcBef>
            </a:pPr>
            <a:r>
              <a:rPr lang="en-US" sz="1400" dirty="0" smtClean="0">
                <a:latin typeface="Arial"/>
                <a:cs typeface="Arial"/>
                <a:hlinkClick r:id="rId2" action="ppaction://hlinksldjump"/>
              </a:rPr>
              <a:t>Animated Metaphor Walkthrough</a:t>
            </a:r>
            <a:endParaRPr lang="en-US" sz="1400" dirty="0" smtClean="0">
              <a:latin typeface="Arial"/>
              <a:cs typeface="Arial"/>
            </a:endParaRPr>
          </a:p>
        </p:txBody>
      </p:sp>
      <p:grpSp>
        <p:nvGrpSpPr>
          <p:cNvPr id="49" name="Group 48"/>
          <p:cNvGrpSpPr/>
          <p:nvPr/>
        </p:nvGrpSpPr>
        <p:grpSpPr>
          <a:xfrm>
            <a:off x="3049825" y="5029200"/>
            <a:ext cx="942786" cy="1268679"/>
            <a:chOff x="3049825" y="5029200"/>
            <a:chExt cx="942786" cy="1268679"/>
          </a:xfrm>
        </p:grpSpPr>
        <p:sp>
          <p:nvSpPr>
            <p:cNvPr id="10" name="TextBox 9"/>
            <p:cNvSpPr txBox="1"/>
            <p:nvPr/>
          </p:nvSpPr>
          <p:spPr>
            <a:xfrm>
              <a:off x="3049825" y="5990102"/>
              <a:ext cx="942786" cy="307777"/>
            </a:xfrm>
            <a:prstGeom prst="rect">
              <a:avLst/>
            </a:prstGeom>
            <a:noFill/>
          </p:spPr>
          <p:txBody>
            <a:bodyPr wrap="none" rtlCol="0">
              <a:spAutoFit/>
            </a:bodyPr>
            <a:lstStyle/>
            <a:p>
              <a:pPr algn="ctr"/>
              <a:r>
                <a:rPr lang="en-US" sz="1400" dirty="0" smtClean="0">
                  <a:latin typeface="Arial"/>
                  <a:cs typeface="Arial"/>
                  <a:hlinkClick r:id="rId3" action="ppaction://hlinksldjump"/>
                </a:rPr>
                <a:t>Learning</a:t>
              </a:r>
              <a:endParaRPr lang="en-US" sz="1400" dirty="0" smtClean="0">
                <a:latin typeface="Arial"/>
                <a:cs typeface="Arial"/>
              </a:endParaRPr>
            </a:p>
          </p:txBody>
        </p:sp>
        <p:pic>
          <p:nvPicPr>
            <p:cNvPr id="18" name="Picture 17">
              <a:hlinkClick r:id="rId3" action="ppaction://hlinksldjump"/>
            </p:cNvPr>
            <p:cNvPicPr>
              <a:picLocks noChangeAspect="1"/>
            </p:cNvPicPr>
            <p:nvPr/>
          </p:nvPicPr>
          <p:blipFill>
            <a:blip r:embed="rId4"/>
            <a:stretch>
              <a:fillRect/>
            </a:stretch>
          </p:blipFill>
          <p:spPr>
            <a:xfrm>
              <a:off x="3049825" y="5029200"/>
              <a:ext cx="914400" cy="908304"/>
            </a:xfrm>
            <a:prstGeom prst="rect">
              <a:avLst/>
            </a:prstGeom>
            <a:ln>
              <a:noFill/>
            </a:ln>
            <a:effectLst>
              <a:outerShdw blurRad="292100" dist="139700" dir="2700000" algn="tl" rotWithShape="0">
                <a:srgbClr val="333333">
                  <a:alpha val="65000"/>
                </a:srgbClr>
              </a:outerShdw>
            </a:effectLst>
          </p:spPr>
        </p:pic>
      </p:grpSp>
      <p:grpSp>
        <p:nvGrpSpPr>
          <p:cNvPr id="48" name="Group 47"/>
          <p:cNvGrpSpPr/>
          <p:nvPr/>
        </p:nvGrpSpPr>
        <p:grpSpPr>
          <a:xfrm>
            <a:off x="914400" y="5029200"/>
            <a:ext cx="914400" cy="1268187"/>
            <a:chOff x="914400" y="5029200"/>
            <a:chExt cx="914400" cy="1268187"/>
          </a:xfrm>
        </p:grpSpPr>
        <p:sp>
          <p:nvSpPr>
            <p:cNvPr id="14" name="TextBox 13"/>
            <p:cNvSpPr txBox="1"/>
            <p:nvPr/>
          </p:nvSpPr>
          <p:spPr>
            <a:xfrm>
              <a:off x="1012374" y="5989610"/>
              <a:ext cx="693469" cy="307777"/>
            </a:xfrm>
            <a:prstGeom prst="rect">
              <a:avLst/>
            </a:prstGeom>
            <a:noFill/>
          </p:spPr>
          <p:txBody>
            <a:bodyPr wrap="none" rtlCol="0">
              <a:spAutoFit/>
            </a:bodyPr>
            <a:lstStyle/>
            <a:p>
              <a:pPr algn="ctr"/>
              <a:r>
                <a:rPr lang="en-US" sz="1400" dirty="0" smtClean="0">
                  <a:latin typeface="Arial"/>
                  <a:cs typeface="Arial"/>
                  <a:hlinkClick r:id="rId3" action="ppaction://hlinksldjump"/>
                </a:rPr>
                <a:t>Music</a:t>
              </a:r>
              <a:endParaRPr lang="en-US" sz="1400" dirty="0" smtClean="0">
                <a:latin typeface="Arial"/>
                <a:cs typeface="Arial"/>
              </a:endParaRPr>
            </a:p>
          </p:txBody>
        </p:sp>
        <p:pic>
          <p:nvPicPr>
            <p:cNvPr id="19" name="Picture 18">
              <a:hlinkClick r:id="rId3" action="ppaction://hlinksldjump"/>
            </p:cNvPr>
            <p:cNvPicPr>
              <a:picLocks noChangeAspect="1"/>
            </p:cNvPicPr>
            <p:nvPr/>
          </p:nvPicPr>
          <p:blipFill>
            <a:blip r:embed="rId5"/>
            <a:stretch>
              <a:fillRect/>
            </a:stretch>
          </p:blipFill>
          <p:spPr>
            <a:xfrm>
              <a:off x="914400" y="5029200"/>
              <a:ext cx="914400" cy="914400"/>
            </a:xfrm>
            <a:prstGeom prst="rect">
              <a:avLst/>
            </a:prstGeom>
            <a:ln>
              <a:noFill/>
            </a:ln>
            <a:effectLst>
              <a:outerShdw blurRad="292100" dist="139700" dir="2700000" algn="tl" rotWithShape="0">
                <a:srgbClr val="333333">
                  <a:alpha val="65000"/>
                </a:srgbClr>
              </a:outerShdw>
            </a:effectLst>
          </p:spPr>
        </p:pic>
      </p:grpSp>
      <p:grpSp>
        <p:nvGrpSpPr>
          <p:cNvPr id="50" name="Group 49"/>
          <p:cNvGrpSpPr/>
          <p:nvPr/>
        </p:nvGrpSpPr>
        <p:grpSpPr>
          <a:xfrm>
            <a:off x="5181600" y="5029200"/>
            <a:ext cx="914400" cy="1281344"/>
            <a:chOff x="5181600" y="5029200"/>
            <a:chExt cx="914400" cy="1281344"/>
          </a:xfrm>
        </p:grpSpPr>
        <p:sp>
          <p:nvSpPr>
            <p:cNvPr id="9" name="TextBox 8"/>
            <p:cNvSpPr txBox="1"/>
            <p:nvPr/>
          </p:nvSpPr>
          <p:spPr>
            <a:xfrm>
              <a:off x="5226999" y="6002767"/>
              <a:ext cx="833118" cy="307777"/>
            </a:xfrm>
            <a:prstGeom prst="rect">
              <a:avLst/>
            </a:prstGeom>
            <a:noFill/>
          </p:spPr>
          <p:txBody>
            <a:bodyPr wrap="none" rtlCol="0">
              <a:spAutoFit/>
            </a:bodyPr>
            <a:lstStyle/>
            <a:p>
              <a:pPr algn="ctr"/>
              <a:r>
                <a:rPr lang="en-US" sz="1400" dirty="0" smtClean="0">
                  <a:latin typeface="Arial"/>
                  <a:cs typeface="Arial"/>
                  <a:hlinkClick r:id="rId6" action="ppaction://hlinksldjump"/>
                </a:rPr>
                <a:t>Journal</a:t>
              </a:r>
              <a:endParaRPr lang="en-US" sz="1400" dirty="0" smtClean="0">
                <a:latin typeface="Arial"/>
                <a:cs typeface="Arial"/>
              </a:endParaRPr>
            </a:p>
          </p:txBody>
        </p:sp>
        <p:pic>
          <p:nvPicPr>
            <p:cNvPr id="17" name="Picture 16">
              <a:hlinkClick r:id="rId6" action="ppaction://hlinksldjump"/>
            </p:cNvPr>
            <p:cNvPicPr>
              <a:picLocks noChangeAspect="1"/>
            </p:cNvPicPr>
            <p:nvPr/>
          </p:nvPicPr>
          <p:blipFill>
            <a:blip r:embed="rId7"/>
            <a:stretch>
              <a:fillRect/>
            </a:stretch>
          </p:blipFill>
          <p:spPr>
            <a:xfrm>
              <a:off x="5181600" y="5029200"/>
              <a:ext cx="914400" cy="914400"/>
            </a:xfrm>
            <a:prstGeom prst="rect">
              <a:avLst/>
            </a:prstGeom>
            <a:ln>
              <a:noFill/>
            </a:ln>
            <a:effectLst>
              <a:outerShdw blurRad="292100" dist="139700" dir="2700000" algn="tl" rotWithShape="0">
                <a:srgbClr val="333333">
                  <a:alpha val="65000"/>
                </a:srgbClr>
              </a:outerShdw>
            </a:effectLst>
          </p:spPr>
        </p:pic>
      </p:grpSp>
      <p:grpSp>
        <p:nvGrpSpPr>
          <p:cNvPr id="51" name="Group 50"/>
          <p:cNvGrpSpPr/>
          <p:nvPr/>
        </p:nvGrpSpPr>
        <p:grpSpPr>
          <a:xfrm>
            <a:off x="7315200" y="5029200"/>
            <a:ext cx="914400" cy="1268187"/>
            <a:chOff x="7315200" y="5029200"/>
            <a:chExt cx="914400" cy="1268187"/>
          </a:xfrm>
        </p:grpSpPr>
        <p:pic>
          <p:nvPicPr>
            <p:cNvPr id="31" name="Picture 30">
              <a:hlinkClick r:id="rId8" action="ppaction://hlinksldjump"/>
            </p:cNvPr>
            <p:cNvPicPr preferRelativeResize="0">
              <a:picLocks noChangeAspect="1"/>
            </p:cNvPicPr>
            <p:nvPr/>
          </p:nvPicPr>
          <p:blipFill>
            <a:blip r:embed="rId9"/>
            <a:stretch>
              <a:fillRect/>
            </a:stretch>
          </p:blipFill>
          <p:spPr>
            <a:xfrm>
              <a:off x="7315200" y="5029200"/>
              <a:ext cx="914400" cy="914400"/>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7458529" y="5989610"/>
              <a:ext cx="670238" cy="307777"/>
            </a:xfrm>
            <a:prstGeom prst="rect">
              <a:avLst/>
            </a:prstGeom>
            <a:noFill/>
          </p:spPr>
          <p:txBody>
            <a:bodyPr wrap="none" rtlCol="0">
              <a:spAutoFit/>
            </a:bodyPr>
            <a:lstStyle/>
            <a:p>
              <a:pPr algn="ctr"/>
              <a:r>
                <a:rPr lang="en-US" sz="1400" dirty="0" smtClean="0">
                  <a:latin typeface="Arial"/>
                  <a:cs typeface="Arial"/>
                  <a:hlinkClick r:id="rId8" action="ppaction://hlinksldjump"/>
                </a:rPr>
                <a:t>Video</a:t>
              </a:r>
              <a:endParaRPr lang="en-US" sz="1400" dirty="0" smtClean="0">
                <a:latin typeface="Arial"/>
                <a:cs typeface="Arial"/>
              </a:endParaRPr>
            </a:p>
          </p:txBody>
        </p:sp>
      </p:grpSp>
      <p:sp>
        <p:nvSpPr>
          <p:cNvPr id="43" name="TextBox 42"/>
          <p:cNvSpPr txBox="1"/>
          <p:nvPr/>
        </p:nvSpPr>
        <p:spPr>
          <a:xfrm>
            <a:off x="3630387" y="3663312"/>
            <a:ext cx="1915909" cy="307777"/>
          </a:xfrm>
          <a:prstGeom prst="rect">
            <a:avLst/>
          </a:prstGeom>
          <a:noFill/>
        </p:spPr>
        <p:txBody>
          <a:bodyPr wrap="none" rtlCol="0">
            <a:spAutoFit/>
          </a:bodyPr>
          <a:lstStyle/>
          <a:p>
            <a:r>
              <a:rPr lang="en-US" sz="1400" dirty="0" smtClean="0">
                <a:latin typeface="Arial"/>
                <a:cs typeface="Arial"/>
                <a:hlinkClick r:id="rId10" action="ppaction://hlinksldjump"/>
              </a:rPr>
              <a:t>Complete Metaphor</a:t>
            </a:r>
            <a:endParaRPr lang="en-US" sz="1400" dirty="0" smtClean="0">
              <a:latin typeface="Arial"/>
              <a:cs typeface="Arial"/>
            </a:endParaRPr>
          </a:p>
        </p:txBody>
      </p:sp>
      <p:pic>
        <p:nvPicPr>
          <p:cNvPr id="20" name="Picture 19" descr="Slide04.png"/>
          <p:cNvPicPr preferRelativeResize="0">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093721" y="1301112"/>
            <a:ext cx="2809168" cy="2103120"/>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5475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1752" y="228600"/>
            <a:ext cx="8549640" cy="6400800"/>
            <a:chOff x="301752" y="228600"/>
            <a:chExt cx="8549640" cy="6400800"/>
          </a:xfrm>
        </p:grpSpPr>
        <p:grpSp>
          <p:nvGrpSpPr>
            <p:cNvPr id="97" name="Group 96"/>
            <p:cNvGrpSpPr/>
            <p:nvPr/>
          </p:nvGrpSpPr>
          <p:grpSpPr>
            <a:xfrm>
              <a:off x="301752" y="228600"/>
              <a:ext cx="8549640" cy="6400800"/>
              <a:chOff x="301752" y="228600"/>
              <a:chExt cx="8549640" cy="6400800"/>
            </a:xfrm>
          </p:grpSpPr>
          <p:grpSp>
            <p:nvGrpSpPr>
              <p:cNvPr id="98" name="Group 97"/>
              <p:cNvGrpSpPr/>
              <p:nvPr/>
            </p:nvGrpSpPr>
            <p:grpSpPr>
              <a:xfrm>
                <a:off x="301752" y="228600"/>
                <a:ext cx="8549640" cy="6400800"/>
                <a:chOff x="301752" y="228600"/>
                <a:chExt cx="8549640" cy="6400800"/>
              </a:xfrm>
            </p:grpSpPr>
            <p:pic>
              <p:nvPicPr>
                <p:cNvPr id="103" name="Picture 3"/>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2048" t="2706" r="1889" b="2556"/>
                <a:stretch/>
              </p:blipFill>
              <p:spPr bwMode="auto">
                <a:xfrm>
                  <a:off x="301752" y="228600"/>
                  <a:ext cx="8549640" cy="6400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 name="Picture 3"/>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4396"/>
                <a:stretch/>
              </p:blipFill>
              <p:spPr bwMode="auto">
                <a:xfrm rot="20466116">
                  <a:off x="2377832" y="2274276"/>
                  <a:ext cx="609600" cy="509951"/>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05"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1104285">
                  <a:off x="2895155" y="2514478"/>
                  <a:ext cx="298374" cy="2422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6"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069837">
                  <a:off x="3677946" y="2087537"/>
                  <a:ext cx="152918" cy="14975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99" name="Oval 98"/>
              <p:cNvSpPr/>
              <p:nvPr/>
            </p:nvSpPr>
            <p:spPr bwMode="auto">
              <a:xfrm rot="21135463">
                <a:off x="3019425" y="2308225"/>
                <a:ext cx="609600"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0" name="Oval 99"/>
              <p:cNvSpPr/>
              <p:nvPr/>
            </p:nvSpPr>
            <p:spPr bwMode="auto">
              <a:xfrm rot="341269">
                <a:off x="3333790" y="2182810"/>
                <a:ext cx="427755"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1" name="Oval 100"/>
              <p:cNvSpPr/>
              <p:nvPr/>
            </p:nvSpPr>
            <p:spPr bwMode="auto">
              <a:xfrm rot="341269">
                <a:off x="3224770" y="2203130"/>
                <a:ext cx="321378" cy="25146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2" name="Oval 101"/>
              <p:cNvSpPr/>
              <p:nvPr/>
            </p:nvSpPr>
            <p:spPr bwMode="auto">
              <a:xfrm rot="1107668">
                <a:off x="3699202" y="1923000"/>
                <a:ext cx="321378" cy="188925"/>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72" name="Rectangle 71"/>
            <p:cNvSpPr/>
            <p:nvPr/>
          </p:nvSpPr>
          <p:spPr bwMode="auto">
            <a:xfrm>
              <a:off x="348224" y="6476905"/>
              <a:ext cx="755703" cy="1419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112" name="Rectangle 4"/>
          <p:cNvSpPr>
            <a:spLocks noChangeArrowheads="1"/>
          </p:cNvSpPr>
          <p:nvPr/>
        </p:nvSpPr>
        <p:spPr bwMode="auto">
          <a:xfrm rot="21096193">
            <a:off x="463550" y="1295400"/>
            <a:ext cx="941388" cy="260350"/>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50800" dist="50800" dir="5400000" algn="ctr" rotWithShape="0">
                    <a:schemeClr val="bg1">
                      <a:alpha val="85000"/>
                    </a:schemeClr>
                  </a:outerShdw>
                </a:effectLst>
                <a:latin typeface="Arial"/>
                <a:cs typeface="Arial"/>
              </a:rPr>
              <a:t>Challenges</a:t>
            </a:r>
          </a:p>
        </p:txBody>
      </p:sp>
      <p:sp>
        <p:nvSpPr>
          <p:cNvPr id="113" name="Line 5"/>
          <p:cNvSpPr>
            <a:spLocks noChangeShapeType="1"/>
          </p:cNvSpPr>
          <p:nvPr/>
        </p:nvSpPr>
        <p:spPr bwMode="auto">
          <a:xfrm>
            <a:off x="1371600" y="1423988"/>
            <a:ext cx="228600" cy="42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 name="Rectangle 8"/>
          <p:cNvSpPr>
            <a:spLocks noChangeArrowheads="1"/>
          </p:cNvSpPr>
          <p:nvPr/>
        </p:nvSpPr>
        <p:spPr bwMode="auto">
          <a:xfrm rot="21348905">
            <a:off x="1505287" y="1302697"/>
            <a:ext cx="608013" cy="261937"/>
          </a:xfrm>
          <a:prstGeom prst="rect">
            <a:avLst/>
          </a:prstGeom>
          <a:noFill/>
          <a:ln w="9525">
            <a:noFill/>
            <a:miter lim="800000"/>
            <a:headEnd/>
            <a:tailEnd/>
          </a:ln>
          <a:effectLst/>
        </p:spPr>
        <p:txBody>
          <a:bodyPr wrap="none">
            <a:spAutoFit/>
          </a:bodyPr>
          <a:lstStyle/>
          <a:p>
            <a:pPr>
              <a:defRPr/>
            </a:pPr>
            <a:r>
              <a:rPr lang="en-US" dirty="0">
                <a:solidFill>
                  <a:srgbClr val="FF0000"/>
                </a:solidFill>
                <a:effectLst>
                  <a:outerShdw blurRad="50800" dist="38100" dir="5400000" algn="ctr" rotWithShape="0">
                    <a:schemeClr val="bg1">
                      <a:alpha val="81000"/>
                    </a:schemeClr>
                  </a:outerShdw>
                </a:effectLst>
                <a:latin typeface="Arial"/>
                <a:cs typeface="Arial"/>
              </a:rPr>
              <a:t>Anger</a:t>
            </a:r>
          </a:p>
        </p:txBody>
      </p:sp>
      <p:sp>
        <p:nvSpPr>
          <p:cNvPr id="115" name="Text Box 17"/>
          <p:cNvSpPr txBox="1">
            <a:spLocks noChangeArrowheads="1"/>
          </p:cNvSpPr>
          <p:nvPr/>
        </p:nvSpPr>
        <p:spPr bwMode="auto">
          <a:xfrm>
            <a:off x="232232" y="3094717"/>
            <a:ext cx="1674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900" b="0" dirty="0">
                <a:latin typeface="Arial" charset="0"/>
                <a:ea typeface="MS PGothic" charset="0"/>
              </a:rPr>
              <a:t>• Hurting self or others</a:t>
            </a:r>
          </a:p>
          <a:p>
            <a:pPr eaLnBrk="1" hangingPunct="1"/>
            <a:r>
              <a:rPr lang="en-US" sz="900" b="0" dirty="0">
                <a:latin typeface="Arial" charset="0"/>
                <a:ea typeface="MS PGothic" charset="0"/>
              </a:rPr>
              <a:t>• Less self-respect</a:t>
            </a:r>
          </a:p>
          <a:p>
            <a:pPr eaLnBrk="1" hangingPunct="1"/>
            <a:r>
              <a:rPr lang="en-US" sz="900" b="0" dirty="0">
                <a:latin typeface="Arial" charset="0"/>
                <a:ea typeface="MS PGothic" charset="0"/>
              </a:rPr>
              <a:t>• Energy dies</a:t>
            </a:r>
          </a:p>
          <a:p>
            <a:pPr eaLnBrk="1" hangingPunct="1"/>
            <a:r>
              <a:rPr lang="en-US" sz="900" b="0" dirty="0">
                <a:latin typeface="Arial" charset="0"/>
                <a:ea typeface="MS PGothic" charset="0"/>
              </a:rPr>
              <a:t>• Easy – “path of</a:t>
            </a:r>
          </a:p>
          <a:p>
            <a:pPr eaLnBrk="1" hangingPunct="1"/>
            <a:r>
              <a:rPr lang="en-US" sz="900" b="0" dirty="0">
                <a:latin typeface="Arial" charset="0"/>
                <a:ea typeface="MS PGothic" charset="0"/>
              </a:rPr>
              <a:t>  least resistance”</a:t>
            </a:r>
          </a:p>
        </p:txBody>
      </p:sp>
      <p:sp>
        <p:nvSpPr>
          <p:cNvPr id="116" name="Text Box 18"/>
          <p:cNvSpPr txBox="1">
            <a:spLocks noChangeArrowheads="1"/>
          </p:cNvSpPr>
          <p:nvPr/>
        </p:nvSpPr>
        <p:spPr bwMode="auto">
          <a:xfrm>
            <a:off x="2817813" y="2925763"/>
            <a:ext cx="1449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Less Opportunity</a:t>
            </a:r>
            <a:br>
              <a:rPr lang="en-US" sz="900" b="0">
                <a:latin typeface="Arial" charset="0"/>
                <a:ea typeface="MS PGothic" charset="0"/>
              </a:rPr>
            </a:br>
            <a:r>
              <a:rPr lang="en-US" sz="900" b="0">
                <a:latin typeface="Arial" charset="0"/>
                <a:ea typeface="MS PGothic" charset="0"/>
              </a:rPr>
              <a:t>and Freedom</a:t>
            </a:r>
          </a:p>
        </p:txBody>
      </p:sp>
      <p:sp>
        <p:nvSpPr>
          <p:cNvPr id="117" name="AutoShape 60"/>
          <p:cNvSpPr>
            <a:spLocks noChangeArrowheads="1"/>
          </p:cNvSpPr>
          <p:nvPr/>
        </p:nvSpPr>
        <p:spPr bwMode="auto">
          <a:xfrm>
            <a:off x="381000" y="1223963"/>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1</a:t>
            </a:r>
          </a:p>
        </p:txBody>
      </p:sp>
      <p:sp>
        <p:nvSpPr>
          <p:cNvPr id="118" name="Text Box 11"/>
          <p:cNvSpPr txBox="1">
            <a:spLocks noChangeArrowheads="1"/>
          </p:cNvSpPr>
          <p:nvPr/>
        </p:nvSpPr>
        <p:spPr bwMode="auto">
          <a:xfrm>
            <a:off x="1219200" y="2852738"/>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200">
                <a:latin typeface="Arial" charset="0"/>
                <a:ea typeface="MS PGothic" charset="0"/>
              </a:rPr>
              <a:t>“The Flood Zone”</a:t>
            </a:r>
          </a:p>
        </p:txBody>
      </p:sp>
      <p:sp>
        <p:nvSpPr>
          <p:cNvPr id="119" name="Line 5"/>
          <p:cNvSpPr>
            <a:spLocks noChangeShapeType="1"/>
          </p:cNvSpPr>
          <p:nvPr/>
        </p:nvSpPr>
        <p:spPr bwMode="auto">
          <a:xfrm>
            <a:off x="2654300" y="2995613"/>
            <a:ext cx="22860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 name="Line 5"/>
          <p:cNvSpPr>
            <a:spLocks noChangeShapeType="1"/>
          </p:cNvSpPr>
          <p:nvPr/>
        </p:nvSpPr>
        <p:spPr bwMode="auto">
          <a:xfrm flipH="1">
            <a:off x="1066800" y="3021013"/>
            <a:ext cx="2095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1" name="Group 40"/>
          <p:cNvGrpSpPr>
            <a:grpSpLocks/>
          </p:cNvGrpSpPr>
          <p:nvPr/>
        </p:nvGrpSpPr>
        <p:grpSpPr bwMode="auto">
          <a:xfrm>
            <a:off x="865506" y="2130425"/>
            <a:ext cx="660082" cy="276225"/>
            <a:chOff x="865506" y="2035144"/>
            <a:chExt cx="660082" cy="276256"/>
          </a:xfrm>
        </p:grpSpPr>
        <p:sp>
          <p:nvSpPr>
            <p:cNvPr id="122" name="Text Box 18"/>
            <p:cNvSpPr txBox="1">
              <a:spLocks noChangeArrowheads="1"/>
            </p:cNvSpPr>
            <p:nvPr/>
          </p:nvSpPr>
          <p:spPr bwMode="auto">
            <a:xfrm rot="20378073">
              <a:off x="865506" y="2111345"/>
              <a:ext cx="5651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700" b="0" dirty="0">
                  <a:latin typeface="Arial" charset="0"/>
                  <a:ea typeface="MS PGothic" charset="0"/>
                </a:rPr>
                <a:t>Damage</a:t>
              </a:r>
            </a:p>
          </p:txBody>
        </p:sp>
        <p:sp>
          <p:nvSpPr>
            <p:cNvPr id="123" name="Line 5"/>
            <p:cNvSpPr>
              <a:spLocks noChangeShapeType="1"/>
            </p:cNvSpPr>
            <p:nvPr/>
          </p:nvSpPr>
          <p:spPr bwMode="auto">
            <a:xfrm flipV="1">
              <a:off x="1322388" y="2035144"/>
              <a:ext cx="203200" cy="1143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a:cs typeface="Arial"/>
              </a:endParaRPr>
            </a:p>
          </p:txBody>
        </p:sp>
      </p:grpSp>
      <p:grpSp>
        <p:nvGrpSpPr>
          <p:cNvPr id="124" name="Group 43"/>
          <p:cNvGrpSpPr>
            <a:grpSpLocks/>
          </p:cNvGrpSpPr>
          <p:nvPr/>
        </p:nvGrpSpPr>
        <p:grpSpPr bwMode="auto">
          <a:xfrm>
            <a:off x="2066453" y="1066800"/>
            <a:ext cx="1667347" cy="447675"/>
            <a:chOff x="2146609" y="1066975"/>
            <a:chExt cx="1666910" cy="447528"/>
          </a:xfrm>
        </p:grpSpPr>
        <p:sp>
          <p:nvSpPr>
            <p:cNvPr id="125" name="Text Box 11"/>
            <p:cNvSpPr txBox="1">
              <a:spLocks noChangeArrowheads="1"/>
            </p:cNvSpPr>
            <p:nvPr/>
          </p:nvSpPr>
          <p:spPr bwMode="auto">
            <a:xfrm>
              <a:off x="2660540" y="1128727"/>
              <a:ext cx="646331"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600" baseline="-25000">
                  <a:latin typeface="Arial" charset="0"/>
                  <a:ea typeface="MS PGothic" charset="0"/>
                </a:rPr>
                <a:t>Choice</a:t>
              </a:r>
            </a:p>
          </p:txBody>
        </p:sp>
        <p:sp>
          <p:nvSpPr>
            <p:cNvPr id="126" name="AutoShape 12"/>
            <p:cNvSpPr>
              <a:spLocks noChangeArrowheads="1"/>
            </p:cNvSpPr>
            <p:nvPr/>
          </p:nvSpPr>
          <p:spPr bwMode="auto">
            <a:xfrm rot="1817485">
              <a:off x="3275498" y="1314544"/>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sp>
          <p:nvSpPr>
            <p:cNvPr id="127" name="Text Box 14"/>
            <p:cNvSpPr txBox="1">
              <a:spLocks noChangeArrowheads="1"/>
            </p:cNvSpPr>
            <p:nvPr/>
          </p:nvSpPr>
          <p:spPr bwMode="auto">
            <a:xfrm rot="1624975">
              <a:off x="3088222" y="1070149"/>
              <a:ext cx="725297" cy="261852"/>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00B050"/>
                  </a:solidFill>
                  <a:effectLst>
                    <a:outerShdw blurRad="50800" dist="38100" dir="2700000" algn="tl" rotWithShape="0">
                      <a:schemeClr val="bg1">
                        <a:alpha val="81000"/>
                      </a:schemeClr>
                    </a:outerShdw>
                  </a:effectLst>
                  <a:latin typeface="Arial"/>
                  <a:cs typeface="Arial"/>
                </a:rPr>
                <a:t>Positive</a:t>
              </a:r>
            </a:p>
          </p:txBody>
        </p:sp>
        <p:sp>
          <p:nvSpPr>
            <p:cNvPr id="128" name="Text Box 15"/>
            <p:cNvSpPr txBox="1">
              <a:spLocks noChangeArrowheads="1"/>
            </p:cNvSpPr>
            <p:nvPr/>
          </p:nvSpPr>
          <p:spPr bwMode="auto">
            <a:xfrm rot="19795473">
              <a:off x="2146609" y="1106050"/>
              <a:ext cx="774497" cy="261851"/>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FF0000"/>
                  </a:solidFill>
                  <a:effectLst>
                    <a:outerShdw blurRad="50800" dist="38100" dir="2700000" algn="tl" rotWithShape="0">
                      <a:schemeClr val="bg1">
                        <a:alpha val="81000"/>
                      </a:schemeClr>
                    </a:outerShdw>
                  </a:effectLst>
                  <a:latin typeface="Arial"/>
                  <a:cs typeface="Arial"/>
                </a:rPr>
                <a:t>Negative</a:t>
              </a:r>
            </a:p>
          </p:txBody>
        </p:sp>
        <p:sp>
          <p:nvSpPr>
            <p:cNvPr id="129" name="AutoShape 60"/>
            <p:cNvSpPr>
              <a:spLocks noChangeArrowheads="1"/>
            </p:cNvSpPr>
            <p:nvPr/>
          </p:nvSpPr>
          <p:spPr bwMode="auto">
            <a:xfrm>
              <a:off x="2873965" y="1066975"/>
              <a:ext cx="228540" cy="15235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2</a:t>
              </a:r>
            </a:p>
          </p:txBody>
        </p:sp>
        <p:sp>
          <p:nvSpPr>
            <p:cNvPr id="130" name="AutoShape 12"/>
            <p:cNvSpPr>
              <a:spLocks noChangeArrowheads="1"/>
            </p:cNvSpPr>
            <p:nvPr/>
          </p:nvSpPr>
          <p:spPr bwMode="auto">
            <a:xfrm rot="9000000">
              <a:off x="2380382" y="1362153"/>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grpSp>
      <p:sp>
        <p:nvSpPr>
          <p:cNvPr id="131" name="Text Box 17"/>
          <p:cNvSpPr txBox="1">
            <a:spLocks noChangeArrowheads="1"/>
          </p:cNvSpPr>
          <p:nvPr/>
        </p:nvSpPr>
        <p:spPr bwMode="auto">
          <a:xfrm>
            <a:off x="4114800" y="2133600"/>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dirty="0">
                <a:latin typeface="Arial" charset="0"/>
                <a:ea typeface="MS PGothic" charset="0"/>
              </a:rPr>
              <a:t>Who can help you out </a:t>
            </a:r>
            <a:r>
              <a:rPr lang="en-US" sz="900" b="0" dirty="0" smtClean="0">
                <a:latin typeface="Arial" charset="0"/>
                <a:ea typeface="MS PGothic" charset="0"/>
              </a:rPr>
              <a:t>of </a:t>
            </a:r>
            <a:r>
              <a:rPr lang="en-US" altLang="ja-JP" sz="900" b="0" dirty="0" smtClean="0">
                <a:latin typeface="Arial" charset="0"/>
                <a:ea typeface="Arial" charset="0"/>
                <a:cs typeface="Arial" charset="0"/>
              </a:rPr>
              <a:t>the flood zone</a:t>
            </a:r>
            <a:r>
              <a:rPr lang="en-US" altLang="ja-JP" sz="900" b="0" dirty="0">
                <a:latin typeface="Arial" charset="0"/>
                <a:ea typeface="Arial" charset="0"/>
                <a:cs typeface="Arial" charset="0"/>
              </a:rPr>
              <a:t/>
            </a:r>
            <a:br>
              <a:rPr lang="en-US" altLang="ja-JP" sz="900" b="0" dirty="0">
                <a:latin typeface="Arial" charset="0"/>
                <a:ea typeface="Arial" charset="0"/>
                <a:cs typeface="Arial" charset="0"/>
              </a:rPr>
            </a:br>
            <a:r>
              <a:rPr lang="en-US" altLang="ja-JP" sz="900" b="0" dirty="0">
                <a:latin typeface="Arial" charset="0"/>
                <a:ea typeface="Arial" charset="0"/>
                <a:cs typeface="Arial" charset="0"/>
              </a:rPr>
              <a:t>at home? At school? With your peers?</a:t>
            </a:r>
            <a:endParaRPr lang="en-US" sz="900" b="0" dirty="0">
              <a:latin typeface="Arial" charset="0"/>
              <a:ea typeface="Arial" charset="0"/>
              <a:cs typeface="Arial" charset="0"/>
            </a:endParaRPr>
          </a:p>
        </p:txBody>
      </p:sp>
      <p:sp>
        <p:nvSpPr>
          <p:cNvPr id="132" name="Text Box 18"/>
          <p:cNvSpPr txBox="1">
            <a:spLocks noChangeArrowheads="1"/>
          </p:cNvSpPr>
          <p:nvPr/>
        </p:nvSpPr>
        <p:spPr bwMode="auto">
          <a:xfrm>
            <a:off x="3571875" y="1828800"/>
            <a:ext cx="2728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sz="1200" dirty="0" smtClean="0">
                <a:solidFill>
                  <a:srgbClr val="000000"/>
                </a:solidFill>
                <a:latin typeface="Arial" charset="0"/>
                <a:ea typeface="MS PGothic" charset="0"/>
              </a:rPr>
              <a:t>What Are Your Lifelines?</a:t>
            </a:r>
            <a:endParaRPr lang="en-US" sz="1200" dirty="0">
              <a:solidFill>
                <a:srgbClr val="000000"/>
              </a:solidFill>
              <a:latin typeface="Arial" charset="0"/>
              <a:ea typeface="MS PGothic" charset="0"/>
            </a:endParaRPr>
          </a:p>
        </p:txBody>
      </p:sp>
      <p:pic>
        <p:nvPicPr>
          <p:cNvPr id="133" name="Picture 1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3687">
            <a:off x="2459513" y="1933302"/>
            <a:ext cx="1520104" cy="87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AutoShape 60"/>
          <p:cNvSpPr>
            <a:spLocks noChangeArrowheads="1"/>
          </p:cNvSpPr>
          <p:nvPr/>
        </p:nvSpPr>
        <p:spPr bwMode="auto">
          <a:xfrm>
            <a:off x="3810000" y="169545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3</a:t>
            </a:r>
          </a:p>
        </p:txBody>
      </p:sp>
      <p:grpSp>
        <p:nvGrpSpPr>
          <p:cNvPr id="135" name="Group 134"/>
          <p:cNvGrpSpPr/>
          <p:nvPr/>
        </p:nvGrpSpPr>
        <p:grpSpPr>
          <a:xfrm>
            <a:off x="6324600" y="2667000"/>
            <a:ext cx="2501900" cy="1447800"/>
            <a:chOff x="6400800" y="2590800"/>
            <a:chExt cx="2501900" cy="1447800"/>
          </a:xfrm>
        </p:grpSpPr>
        <p:sp>
          <p:nvSpPr>
            <p:cNvPr id="136" name="Text Box 19"/>
            <p:cNvSpPr txBox="1">
              <a:spLocks noChangeArrowheads="1"/>
            </p:cNvSpPr>
            <p:nvPr/>
          </p:nvSpPr>
          <p:spPr bwMode="auto">
            <a:xfrm>
              <a:off x="6400800" y="3114675"/>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buFont typeface="Arial" charset="0"/>
                <a:buChar char="•"/>
              </a:pPr>
              <a:r>
                <a:rPr lang="en-US" sz="900" b="0">
                  <a:latin typeface="Arial" charset="0"/>
                  <a:ea typeface="MS PGothic" charset="0"/>
                </a:rPr>
                <a:t>Use your inner voice to direct your </a:t>
              </a:r>
              <a:br>
                <a:rPr lang="en-US" sz="900" b="0">
                  <a:latin typeface="Arial" charset="0"/>
                  <a:ea typeface="MS PGothic" charset="0"/>
                </a:rPr>
              </a:br>
              <a:r>
                <a:rPr lang="en-US" sz="900" b="0">
                  <a:latin typeface="Arial" charset="0"/>
                  <a:ea typeface="MS PGothic" charset="0"/>
                </a:rPr>
                <a:t>motivation (energy) in a positive direction (i.e. I will try). It’</a:t>
              </a:r>
              <a:r>
                <a:rPr lang="en-US" altLang="ja-JP" sz="900" b="0">
                  <a:latin typeface="Arial" charset="0"/>
                  <a:ea typeface="Arial" charset="0"/>
                  <a:cs typeface="Arial" charset="0"/>
                </a:rPr>
                <a:t>s a positive direction if you’re not hurting yourself or others)</a:t>
              </a:r>
            </a:p>
            <a:p>
              <a:pPr eaLnBrk="1" hangingPunct="1">
                <a:buFont typeface="Arial" charset="0"/>
                <a:buChar char="•"/>
              </a:pPr>
              <a:r>
                <a:rPr lang="en-US" altLang="ja-JP" sz="900" b="0">
                  <a:latin typeface="Arial" charset="0"/>
                  <a:ea typeface="Arial" charset="0"/>
                  <a:cs typeface="Arial" charset="0"/>
                </a:rPr>
                <a:t>Focus self-talk on what you do have control over.</a:t>
              </a:r>
              <a:endParaRPr lang="en-US" sz="900" b="0">
                <a:latin typeface="Arial" charset="0"/>
                <a:ea typeface="Arial" charset="0"/>
                <a:cs typeface="Arial" charset="0"/>
              </a:endParaRPr>
            </a:p>
          </p:txBody>
        </p:sp>
        <p:sp>
          <p:nvSpPr>
            <p:cNvPr id="137" name="Text Box 20"/>
            <p:cNvSpPr txBox="1">
              <a:spLocks noChangeArrowheads="1"/>
            </p:cNvSpPr>
            <p:nvPr/>
          </p:nvSpPr>
          <p:spPr bwMode="auto">
            <a:xfrm>
              <a:off x="7531100" y="2749550"/>
              <a:ext cx="1371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a:solidFill>
                    <a:schemeClr val="bg1"/>
                  </a:solidFill>
                  <a:latin typeface="Arial" charset="0"/>
                  <a:ea typeface="MS PGothic" charset="0"/>
                </a:rPr>
                <a:t>Use Positive </a:t>
              </a:r>
              <a:br>
                <a:rPr lang="en-US">
                  <a:solidFill>
                    <a:schemeClr val="bg1"/>
                  </a:solidFill>
                  <a:latin typeface="Arial" charset="0"/>
                  <a:ea typeface="MS PGothic" charset="0"/>
                </a:rPr>
              </a:br>
              <a:r>
                <a:rPr lang="ja-JP" altLang="en-US">
                  <a:solidFill>
                    <a:schemeClr val="bg1"/>
                  </a:solidFill>
                  <a:latin typeface="Arial" charset="0"/>
                  <a:ea typeface="MS PGothic" charset="0"/>
                </a:rPr>
                <a:t>“</a:t>
              </a:r>
              <a:r>
                <a:rPr lang="en-US" altLang="ja-JP">
                  <a:solidFill>
                    <a:schemeClr val="bg1"/>
                  </a:solidFill>
                  <a:latin typeface="Arial" charset="0"/>
                  <a:ea typeface="Arial" charset="0"/>
                  <a:cs typeface="Arial" charset="0"/>
                </a:rPr>
                <a:t>Self Talk</a:t>
              </a:r>
              <a:r>
                <a:rPr lang="ja-JP" altLang="en-US">
                  <a:solidFill>
                    <a:schemeClr val="bg1"/>
                  </a:solidFill>
                  <a:latin typeface="Arial" charset="0"/>
                  <a:ea typeface="MS PGothic" charset="0"/>
                </a:rPr>
                <a:t>”</a:t>
              </a:r>
              <a:endParaRPr lang="en-US" altLang="ja-JP">
                <a:solidFill>
                  <a:schemeClr val="bg1"/>
                </a:solidFill>
                <a:latin typeface="Arial" charset="0"/>
                <a:ea typeface="Arial" charset="0"/>
                <a:cs typeface="Arial" charset="0"/>
              </a:endParaRPr>
            </a:p>
            <a:p>
              <a:pPr algn="ctr" eaLnBrk="1" hangingPunct="1"/>
              <a:endParaRPr lang="en-US">
                <a:solidFill>
                  <a:schemeClr val="bg1"/>
                </a:solidFill>
                <a:latin typeface="Arial" charset="0"/>
                <a:ea typeface="Arial" charset="0"/>
                <a:cs typeface="Arial" charset="0"/>
              </a:endParaRPr>
            </a:p>
          </p:txBody>
        </p:sp>
        <p:sp>
          <p:nvSpPr>
            <p:cNvPr id="138" name="Line 5"/>
            <p:cNvSpPr>
              <a:spLocks noChangeShapeType="1"/>
            </p:cNvSpPr>
            <p:nvPr/>
          </p:nvSpPr>
          <p:spPr bwMode="auto">
            <a:xfrm flipH="1" flipV="1">
              <a:off x="7535863" y="2936875"/>
              <a:ext cx="2222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 name="AutoShape 60"/>
            <p:cNvSpPr>
              <a:spLocks noChangeArrowheads="1"/>
            </p:cNvSpPr>
            <p:nvPr/>
          </p:nvSpPr>
          <p:spPr bwMode="auto">
            <a:xfrm>
              <a:off x="8458200" y="25908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4</a:t>
              </a:r>
            </a:p>
          </p:txBody>
        </p:sp>
      </p:grpSp>
      <p:grpSp>
        <p:nvGrpSpPr>
          <p:cNvPr id="140" name="Group 139"/>
          <p:cNvGrpSpPr/>
          <p:nvPr/>
        </p:nvGrpSpPr>
        <p:grpSpPr>
          <a:xfrm>
            <a:off x="304800" y="4114800"/>
            <a:ext cx="1771650" cy="1449388"/>
            <a:chOff x="304800" y="4038600"/>
            <a:chExt cx="1771650" cy="1449388"/>
          </a:xfrm>
        </p:grpSpPr>
        <p:sp>
          <p:nvSpPr>
            <p:cNvPr id="141" name="Text Box 21"/>
            <p:cNvSpPr txBox="1">
              <a:spLocks noChangeArrowheads="1"/>
            </p:cNvSpPr>
            <p:nvPr/>
          </p:nvSpPr>
          <p:spPr bwMode="auto">
            <a:xfrm>
              <a:off x="304800" y="4495800"/>
              <a:ext cx="17716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buFont typeface="Arial" charset="0"/>
                <a:buChar char="•"/>
              </a:pPr>
              <a:r>
                <a:rPr lang="en-US" sz="900" b="0">
                  <a:latin typeface="Arial" charset="0"/>
                  <a:ea typeface="MS PGothic" charset="0"/>
                </a:rPr>
                <a:t>You go through the motions and don’</a:t>
              </a:r>
              <a:r>
                <a:rPr lang="en-US" altLang="ja-JP" sz="900" b="0">
                  <a:latin typeface="Arial" charset="0"/>
                  <a:ea typeface="Arial" charset="0"/>
                  <a:cs typeface="Arial" charset="0"/>
                </a:rPr>
                <a:t>t give up out of respect for people who care about you.</a:t>
              </a:r>
            </a:p>
            <a:p>
              <a:pPr eaLnBrk="1" hangingPunct="1">
                <a:spcBef>
                  <a:spcPct val="50000"/>
                </a:spcBef>
                <a:buFont typeface="Arial" charset="0"/>
                <a:buChar char="•"/>
              </a:pPr>
              <a:r>
                <a:rPr lang="en-US" altLang="ja-JP" sz="900" b="0">
                  <a:latin typeface="Arial" charset="0"/>
                  <a:ea typeface="Arial" charset="0"/>
                  <a:cs typeface="Arial" charset="0"/>
                </a:rPr>
                <a:t>You don</a:t>
              </a:r>
              <a:r>
                <a:rPr lang="ja-JP" altLang="en-US" sz="900" b="0">
                  <a:latin typeface="Arial" charset="0"/>
                  <a:ea typeface="MS PGothic" charset="0"/>
                </a:rPr>
                <a:t>’</a:t>
              </a:r>
              <a:r>
                <a:rPr lang="en-US" altLang="ja-JP" sz="900" b="0">
                  <a:latin typeface="Arial" charset="0"/>
                  <a:ea typeface="Arial" charset="0"/>
                  <a:cs typeface="Arial" charset="0"/>
                </a:rPr>
                <a:t>t give up out of respect for yourself.</a:t>
              </a:r>
              <a:endParaRPr lang="en-US" sz="900" b="0">
                <a:latin typeface="Arial" charset="0"/>
                <a:ea typeface="Arial" charset="0"/>
                <a:cs typeface="Arial" charset="0"/>
              </a:endParaRPr>
            </a:p>
          </p:txBody>
        </p:sp>
        <p:sp>
          <p:nvSpPr>
            <p:cNvPr id="142" name="Text Box 22"/>
            <p:cNvSpPr txBox="1">
              <a:spLocks noChangeArrowheads="1"/>
            </p:cNvSpPr>
            <p:nvPr/>
          </p:nvSpPr>
          <p:spPr bwMode="auto">
            <a:xfrm>
              <a:off x="457200" y="4114800"/>
              <a:ext cx="1219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a:solidFill>
                    <a:schemeClr val="bg1"/>
                  </a:solidFill>
                  <a:latin typeface="Arial" charset="0"/>
                  <a:ea typeface="MS PGothic" charset="0"/>
                </a:rPr>
                <a:t>Character</a:t>
              </a:r>
            </a:p>
            <a:p>
              <a:pPr algn="ctr" eaLnBrk="1" hangingPunct="1"/>
              <a:r>
                <a:rPr lang="en-US">
                  <a:solidFill>
                    <a:schemeClr val="bg1"/>
                  </a:solidFill>
                  <a:latin typeface="Arial" charset="0"/>
                  <a:ea typeface="MS PGothic" charset="0"/>
                </a:rPr>
                <a:t>and Heart</a:t>
              </a:r>
            </a:p>
          </p:txBody>
        </p:sp>
        <p:sp>
          <p:nvSpPr>
            <p:cNvPr id="143" name="Line 5"/>
            <p:cNvSpPr>
              <a:spLocks noChangeShapeType="1"/>
            </p:cNvSpPr>
            <p:nvPr/>
          </p:nvSpPr>
          <p:spPr bwMode="auto">
            <a:xfrm flipV="1">
              <a:off x="1525588" y="4419600"/>
              <a:ext cx="2190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 name="AutoShape 60"/>
            <p:cNvSpPr>
              <a:spLocks noChangeArrowheads="1"/>
            </p:cNvSpPr>
            <p:nvPr/>
          </p:nvSpPr>
          <p:spPr bwMode="auto">
            <a:xfrm>
              <a:off x="457200" y="40386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5</a:t>
              </a:r>
            </a:p>
          </p:txBody>
        </p:sp>
      </p:grpSp>
      <p:grpSp>
        <p:nvGrpSpPr>
          <p:cNvPr id="145" name="Group 144"/>
          <p:cNvGrpSpPr/>
          <p:nvPr/>
        </p:nvGrpSpPr>
        <p:grpSpPr>
          <a:xfrm>
            <a:off x="7391400" y="4648200"/>
            <a:ext cx="1295400" cy="917575"/>
            <a:chOff x="7315200" y="4648200"/>
            <a:chExt cx="1295400" cy="917575"/>
          </a:xfrm>
        </p:grpSpPr>
        <p:sp>
          <p:nvSpPr>
            <p:cNvPr id="146" name="Text Box 23"/>
            <p:cNvSpPr txBox="1">
              <a:spLocks noChangeArrowheads="1"/>
            </p:cNvSpPr>
            <p:nvPr/>
          </p:nvSpPr>
          <p:spPr bwMode="auto">
            <a:xfrm>
              <a:off x="7391400" y="4800600"/>
              <a:ext cx="121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a:solidFill>
                    <a:schemeClr val="bg1"/>
                  </a:solidFill>
                  <a:latin typeface="Arial" charset="0"/>
                  <a:ea typeface="MS PGothic" charset="0"/>
                </a:rPr>
                <a:t>A Passion Purpose or Interest</a:t>
              </a:r>
            </a:p>
            <a:p>
              <a:pPr algn="ctr" eaLnBrk="1" hangingPunct="1"/>
              <a:endParaRPr lang="en-US">
                <a:solidFill>
                  <a:schemeClr val="bg1"/>
                </a:solidFill>
                <a:latin typeface="Arial" charset="0"/>
                <a:ea typeface="MS PGothic" charset="0"/>
              </a:endParaRPr>
            </a:p>
          </p:txBody>
        </p:sp>
        <p:sp>
          <p:nvSpPr>
            <p:cNvPr id="147" name="Text Box 35"/>
            <p:cNvSpPr txBox="1">
              <a:spLocks noChangeArrowheads="1"/>
            </p:cNvSpPr>
            <p:nvPr/>
          </p:nvSpPr>
          <p:spPr bwMode="auto">
            <a:xfrm>
              <a:off x="7516813" y="5283200"/>
              <a:ext cx="9413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(Turn outward)</a:t>
              </a:r>
            </a:p>
          </p:txBody>
        </p:sp>
        <p:sp>
          <p:nvSpPr>
            <p:cNvPr id="148" name="Line 5"/>
            <p:cNvSpPr>
              <a:spLocks noChangeShapeType="1"/>
            </p:cNvSpPr>
            <p:nvPr/>
          </p:nvSpPr>
          <p:spPr bwMode="auto">
            <a:xfrm flipH="1" flipV="1">
              <a:off x="7315200" y="5138738"/>
              <a:ext cx="2206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 name="AutoShape 60"/>
            <p:cNvSpPr>
              <a:spLocks noChangeArrowheads="1"/>
            </p:cNvSpPr>
            <p:nvPr/>
          </p:nvSpPr>
          <p:spPr bwMode="auto">
            <a:xfrm>
              <a:off x="8153400" y="4648200"/>
              <a:ext cx="228600" cy="152400"/>
            </a:xfrm>
            <a:prstGeom prst="flowChartPunchedTape">
              <a:avLst/>
            </a:prstGeom>
            <a:solidFill>
              <a:srgbClr val="FF0000"/>
            </a:solidFill>
            <a:ln>
              <a:noFill/>
            </a:ln>
            <a:effectLst>
              <a:outerShdw blurRad="50800" dist="25400" dir="540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6</a:t>
              </a:r>
            </a:p>
          </p:txBody>
        </p:sp>
      </p:grpSp>
      <p:grpSp>
        <p:nvGrpSpPr>
          <p:cNvPr id="150" name="Group 149"/>
          <p:cNvGrpSpPr/>
          <p:nvPr/>
        </p:nvGrpSpPr>
        <p:grpSpPr>
          <a:xfrm>
            <a:off x="3276600" y="5762625"/>
            <a:ext cx="5440363" cy="866775"/>
            <a:chOff x="3298825" y="5610225"/>
            <a:chExt cx="5440363" cy="866775"/>
          </a:xfrm>
        </p:grpSpPr>
        <p:sp>
          <p:nvSpPr>
            <p:cNvPr id="151" name="Text Box 25"/>
            <p:cNvSpPr txBox="1">
              <a:spLocks noChangeArrowheads="1"/>
            </p:cNvSpPr>
            <p:nvPr/>
          </p:nvSpPr>
          <p:spPr bwMode="auto">
            <a:xfrm>
              <a:off x="6438900" y="5610225"/>
              <a:ext cx="1752600" cy="366713"/>
            </a:xfrm>
            <a:prstGeom prst="rect">
              <a:avLst/>
            </a:prstGeom>
            <a:noFill/>
            <a:ln w="9525">
              <a:noFill/>
              <a:miter lim="800000"/>
              <a:headEnd/>
              <a:tailEnd/>
            </a:ln>
            <a:effectLst>
              <a:outerShdw blurRad="50800" dist="25400" dir="5400000" algn="ctr" rotWithShape="0">
                <a:schemeClr val="bg1">
                  <a:alpha val="49000"/>
                </a:schemeClr>
              </a:outerShdw>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z="1800" spc="60" dirty="0">
                  <a:solidFill>
                    <a:srgbClr val="C00000"/>
                  </a:solidFill>
                  <a:latin typeface="Arial"/>
                  <a:cs typeface="Arial"/>
                </a:rPr>
                <a:t>WhyTry?</a:t>
              </a:r>
            </a:p>
          </p:txBody>
        </p:sp>
        <p:sp>
          <p:nvSpPr>
            <p:cNvPr id="152" name="Text Box 26"/>
            <p:cNvSpPr txBox="1">
              <a:spLocks noChangeArrowheads="1"/>
            </p:cNvSpPr>
            <p:nvPr/>
          </p:nvSpPr>
          <p:spPr bwMode="auto">
            <a:xfrm>
              <a:off x="5638800" y="5992813"/>
              <a:ext cx="3100388" cy="261937"/>
            </a:xfrm>
            <a:prstGeom prst="rect">
              <a:avLst/>
            </a:prstGeom>
            <a:noFill/>
            <a:ln w="9525">
              <a:noFill/>
              <a:miter lim="800000"/>
              <a:headEnd/>
              <a:tailEnd/>
            </a:ln>
            <a:effectLst>
              <a:outerShdw blurRad="50800" dist="25400" dir="5400000" algn="ctr" rotWithShape="0">
                <a:schemeClr val="bg1">
                  <a:alpha val="49000"/>
                </a:schemeClr>
              </a:outerShdw>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pc="60" dirty="0">
                  <a:ln w="12700">
                    <a:noFill/>
                    <a:prstDash val="solid"/>
                  </a:ln>
                  <a:solidFill>
                    <a:srgbClr val="C00000"/>
                  </a:solidFill>
                  <a:latin typeface="Arial"/>
                  <a:cs typeface="Arial"/>
                </a:rPr>
                <a:t>Opportunity, Freedom, Self-respect</a:t>
              </a:r>
            </a:p>
          </p:txBody>
        </p:sp>
        <p:sp>
          <p:nvSpPr>
            <p:cNvPr id="153" name="Text Box 27"/>
            <p:cNvSpPr txBox="1">
              <a:spLocks noChangeArrowheads="1"/>
            </p:cNvSpPr>
            <p:nvPr/>
          </p:nvSpPr>
          <p:spPr bwMode="auto">
            <a:xfrm>
              <a:off x="4324350" y="5641975"/>
              <a:ext cx="160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sz="900" b="0">
                  <a:solidFill>
                    <a:schemeClr val="bg1"/>
                  </a:solidFill>
                  <a:latin typeface="Arial" charset="0"/>
                  <a:ea typeface="MS PGothic" charset="0"/>
                </a:rPr>
                <a:t>If channeled,</a:t>
              </a:r>
              <a:br>
                <a:rPr lang="en-US" sz="900" b="0">
                  <a:solidFill>
                    <a:schemeClr val="bg1"/>
                  </a:solidFill>
                  <a:latin typeface="Arial" charset="0"/>
                  <a:ea typeface="MS PGothic" charset="0"/>
                </a:rPr>
              </a:br>
              <a:r>
                <a:rPr lang="en-US" sz="900" b="0">
                  <a:solidFill>
                    <a:schemeClr val="bg1"/>
                  </a:solidFill>
                  <a:latin typeface="Arial" charset="0"/>
                  <a:ea typeface="MS PGothic" charset="0"/>
                </a:rPr>
                <a:t>challenges &amp; anger </a:t>
              </a:r>
              <a:br>
                <a:rPr lang="en-US" sz="900" b="0">
                  <a:solidFill>
                    <a:schemeClr val="bg1"/>
                  </a:solidFill>
                  <a:latin typeface="Arial" charset="0"/>
                  <a:ea typeface="MS PGothic" charset="0"/>
                </a:rPr>
              </a:br>
              <a:r>
                <a:rPr lang="en-US" sz="900" b="0">
                  <a:solidFill>
                    <a:schemeClr val="bg1"/>
                  </a:solidFill>
                  <a:latin typeface="Arial" charset="0"/>
                  <a:ea typeface="MS PGothic" charset="0"/>
                </a:rPr>
                <a:t>can be converted into</a:t>
              </a:r>
            </a:p>
          </p:txBody>
        </p:sp>
        <p:sp>
          <p:nvSpPr>
            <p:cNvPr id="154" name="Text Box 28"/>
            <p:cNvSpPr txBox="1">
              <a:spLocks noChangeArrowheads="1"/>
            </p:cNvSpPr>
            <p:nvPr/>
          </p:nvSpPr>
          <p:spPr bwMode="auto">
            <a:xfrm>
              <a:off x="3298825" y="6019800"/>
              <a:ext cx="1905000" cy="457200"/>
            </a:xfrm>
            <a:prstGeom prst="rect">
              <a:avLst/>
            </a:prstGeom>
            <a:noFill/>
            <a:ln w="9525">
              <a:noFill/>
              <a:miter lim="800000"/>
              <a:headEnd/>
              <a:tailEnd/>
            </a:ln>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z="1200" dirty="0">
                  <a:solidFill>
                    <a:srgbClr val="FFFF00"/>
                  </a:solidFill>
                  <a:effectLst>
                    <a:outerShdw blurRad="50800" dist="50800" dir="5400000" algn="ctr" rotWithShape="0">
                      <a:schemeClr val="bg1"/>
                    </a:outerShdw>
                  </a:effectLst>
                  <a:latin typeface="Arial"/>
                  <a:cs typeface="Arial"/>
                </a:rPr>
                <a:t>Positive Motivation</a:t>
              </a:r>
              <a:br>
                <a:rPr lang="en-US" sz="1200" dirty="0">
                  <a:solidFill>
                    <a:srgbClr val="FFFF00"/>
                  </a:solidFill>
                  <a:effectLst>
                    <a:outerShdw blurRad="50800" dist="50800" dir="5400000" algn="ctr" rotWithShape="0">
                      <a:schemeClr val="bg1"/>
                    </a:outerShdw>
                  </a:effectLst>
                  <a:latin typeface="Arial"/>
                  <a:cs typeface="Arial"/>
                </a:rPr>
              </a:br>
              <a:r>
                <a:rPr lang="en-US" sz="1200" dirty="0">
                  <a:solidFill>
                    <a:srgbClr val="FFFF00"/>
                  </a:solidFill>
                  <a:effectLst>
                    <a:outerShdw blurRad="50800" dist="50800" dir="5400000" algn="ctr" rotWithShape="0">
                      <a:schemeClr val="bg1"/>
                    </a:outerShdw>
                  </a:effectLst>
                  <a:latin typeface="Arial"/>
                  <a:cs typeface="Arial"/>
                </a:rPr>
                <a:t> &amp; Healing</a:t>
              </a:r>
            </a:p>
          </p:txBody>
        </p:sp>
        <p:sp>
          <p:nvSpPr>
            <p:cNvPr id="155" name="Line 5"/>
            <p:cNvSpPr>
              <a:spLocks noChangeShapeType="1"/>
            </p:cNvSpPr>
            <p:nvPr/>
          </p:nvSpPr>
          <p:spPr bwMode="auto">
            <a:xfrm flipH="1">
              <a:off x="5173663" y="6130925"/>
              <a:ext cx="2286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56" name="Group 155"/>
          <p:cNvGrpSpPr/>
          <p:nvPr/>
        </p:nvGrpSpPr>
        <p:grpSpPr>
          <a:xfrm>
            <a:off x="1211262" y="5803900"/>
            <a:ext cx="1684338" cy="673100"/>
            <a:chOff x="1143000" y="5638800"/>
            <a:chExt cx="1684338" cy="673100"/>
          </a:xfrm>
        </p:grpSpPr>
        <p:sp>
          <p:nvSpPr>
            <p:cNvPr id="157" name="Oval 156"/>
            <p:cNvSpPr/>
            <p:nvPr/>
          </p:nvSpPr>
          <p:spPr bwMode="auto">
            <a:xfrm rot="20302487">
              <a:off x="2279650" y="5741988"/>
              <a:ext cx="484188" cy="239712"/>
            </a:xfrm>
            <a:prstGeom prst="ellipse">
              <a:avLst/>
            </a:prstGeom>
            <a:solidFill>
              <a:schemeClr val="accent3"/>
            </a:solidFill>
            <a:ln w="9525" cap="flat" cmpd="sng" algn="ctr">
              <a:noFill/>
              <a:prstDash val="solid"/>
              <a:round/>
              <a:headEnd type="none" w="med" len="med"/>
              <a:tailEnd type="none" w="med" len="med"/>
            </a:ln>
            <a:effectLst/>
          </p:spPr>
          <p:txBody>
            <a:bodyPr/>
            <a:lstStyle/>
            <a:p>
              <a:pPr>
                <a:spcBef>
                  <a:spcPct val="50000"/>
                </a:spcBef>
                <a:defRPr/>
              </a:pPr>
              <a:endParaRPr lang="en-US">
                <a:latin typeface="Arial"/>
                <a:cs typeface="Arial"/>
              </a:endParaRPr>
            </a:p>
          </p:txBody>
        </p:sp>
        <p:sp>
          <p:nvSpPr>
            <p:cNvPr id="158" name="Text Box 24"/>
            <p:cNvSpPr txBox="1">
              <a:spLocks noChangeArrowheads="1"/>
            </p:cNvSpPr>
            <p:nvPr/>
          </p:nvSpPr>
          <p:spPr bwMode="auto">
            <a:xfrm>
              <a:off x="1143000" y="5715000"/>
              <a:ext cx="1600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a:solidFill>
                    <a:schemeClr val="bg1"/>
                  </a:solidFill>
                  <a:latin typeface="Arial" charset="0"/>
                  <a:ea typeface="MS PGothic" charset="0"/>
                </a:rPr>
                <a:t>Get Plugged in </a:t>
              </a:r>
              <a:br>
                <a:rPr lang="en-US">
                  <a:solidFill>
                    <a:schemeClr val="bg1"/>
                  </a:solidFill>
                  <a:latin typeface="Arial" charset="0"/>
                  <a:ea typeface="MS PGothic" charset="0"/>
                </a:rPr>
              </a:br>
              <a:r>
                <a:rPr lang="ja-JP" altLang="en-US">
                  <a:solidFill>
                    <a:schemeClr val="bg1"/>
                  </a:solidFill>
                  <a:latin typeface="Arial" charset="0"/>
                  <a:ea typeface="MS PGothic" charset="0"/>
                </a:rPr>
                <a:t>“</a:t>
              </a:r>
              <a:r>
                <a:rPr lang="en-US" altLang="ja-JP">
                  <a:solidFill>
                    <a:schemeClr val="bg1"/>
                  </a:solidFill>
                  <a:latin typeface="Arial" charset="0"/>
                  <a:ea typeface="Arial" charset="0"/>
                  <a:cs typeface="Arial" charset="0"/>
                </a:rPr>
                <a:t>Support System</a:t>
              </a:r>
              <a:r>
                <a:rPr lang="ja-JP" altLang="en-US">
                  <a:solidFill>
                    <a:schemeClr val="bg1"/>
                  </a:solidFill>
                  <a:latin typeface="Arial" charset="0"/>
                  <a:ea typeface="MS PGothic" charset="0"/>
                </a:rPr>
                <a:t>”</a:t>
              </a:r>
              <a:endParaRPr lang="en-US" altLang="ja-JP">
                <a:solidFill>
                  <a:schemeClr val="bg1"/>
                </a:solidFill>
                <a:latin typeface="Arial" charset="0"/>
                <a:ea typeface="Arial" charset="0"/>
                <a:cs typeface="Arial" charset="0"/>
              </a:endParaRPr>
            </a:p>
            <a:p>
              <a:pPr algn="ctr" eaLnBrk="1" hangingPunct="1"/>
              <a:endParaRPr lang="en-US" b="0">
                <a:solidFill>
                  <a:schemeClr val="bg1"/>
                </a:solidFill>
                <a:latin typeface="Arial" charset="0"/>
                <a:ea typeface="Arial" charset="0"/>
                <a:cs typeface="Arial" charset="0"/>
              </a:endParaRPr>
            </a:p>
          </p:txBody>
        </p:sp>
        <p:sp>
          <p:nvSpPr>
            <p:cNvPr id="159" name="Line 5"/>
            <p:cNvSpPr>
              <a:spLocks noChangeShapeType="1"/>
            </p:cNvSpPr>
            <p:nvPr/>
          </p:nvSpPr>
          <p:spPr bwMode="auto">
            <a:xfrm flipV="1">
              <a:off x="2605088" y="5875338"/>
              <a:ext cx="222250" cy="396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0" name="AutoShape 60"/>
            <p:cNvSpPr>
              <a:spLocks noChangeArrowheads="1"/>
            </p:cNvSpPr>
            <p:nvPr/>
          </p:nvSpPr>
          <p:spPr bwMode="auto">
            <a:xfrm>
              <a:off x="1154113" y="56388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7</a:t>
              </a:r>
            </a:p>
          </p:txBody>
        </p:sp>
      </p:grpSp>
      <p:pic>
        <p:nvPicPr>
          <p:cNvPr id="161" name="Picture 1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8412" y="1219200"/>
            <a:ext cx="23129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4383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752" y="228600"/>
            <a:ext cx="8549640" cy="6400800"/>
            <a:chOff x="301752" y="228600"/>
            <a:chExt cx="8549640" cy="6400800"/>
          </a:xfrm>
        </p:grpSpPr>
        <p:grpSp>
          <p:nvGrpSpPr>
            <p:cNvPr id="97" name="Group 96"/>
            <p:cNvGrpSpPr/>
            <p:nvPr/>
          </p:nvGrpSpPr>
          <p:grpSpPr>
            <a:xfrm>
              <a:off x="301752" y="228600"/>
              <a:ext cx="8549640" cy="6400800"/>
              <a:chOff x="301752" y="228600"/>
              <a:chExt cx="8549640" cy="6400800"/>
            </a:xfrm>
          </p:grpSpPr>
          <p:grpSp>
            <p:nvGrpSpPr>
              <p:cNvPr id="98" name="Group 97"/>
              <p:cNvGrpSpPr/>
              <p:nvPr/>
            </p:nvGrpSpPr>
            <p:grpSpPr>
              <a:xfrm>
                <a:off x="301752" y="228600"/>
                <a:ext cx="8549640" cy="6400800"/>
                <a:chOff x="301752" y="228600"/>
                <a:chExt cx="8549640" cy="6400800"/>
              </a:xfrm>
            </p:grpSpPr>
            <p:pic>
              <p:nvPicPr>
                <p:cNvPr id="103" name="Picture 3"/>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2048" t="2706" r="1889" b="2556"/>
                <a:stretch/>
              </p:blipFill>
              <p:spPr bwMode="auto">
                <a:xfrm>
                  <a:off x="301752" y="228600"/>
                  <a:ext cx="8549640" cy="6400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 name="Picture 3"/>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4396"/>
                <a:stretch/>
              </p:blipFill>
              <p:spPr bwMode="auto">
                <a:xfrm rot="20466116">
                  <a:off x="2377832" y="2274276"/>
                  <a:ext cx="609600" cy="509951"/>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05"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1104285">
                  <a:off x="2895155" y="2514478"/>
                  <a:ext cx="298374" cy="2422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6"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069837">
                  <a:off x="3677946" y="2087537"/>
                  <a:ext cx="152918" cy="14975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99" name="Oval 98"/>
              <p:cNvSpPr/>
              <p:nvPr/>
            </p:nvSpPr>
            <p:spPr bwMode="auto">
              <a:xfrm rot="21135463">
                <a:off x="3019425" y="2308225"/>
                <a:ext cx="609600"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0" name="Oval 99"/>
              <p:cNvSpPr/>
              <p:nvPr/>
            </p:nvSpPr>
            <p:spPr bwMode="auto">
              <a:xfrm rot="341269">
                <a:off x="3333790" y="2182810"/>
                <a:ext cx="427755"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1" name="Oval 100"/>
              <p:cNvSpPr/>
              <p:nvPr/>
            </p:nvSpPr>
            <p:spPr bwMode="auto">
              <a:xfrm rot="341269">
                <a:off x="3224770" y="2203130"/>
                <a:ext cx="321378" cy="25146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2" name="Oval 101"/>
              <p:cNvSpPr/>
              <p:nvPr/>
            </p:nvSpPr>
            <p:spPr bwMode="auto">
              <a:xfrm rot="1107668">
                <a:off x="3699202" y="1923000"/>
                <a:ext cx="321378" cy="188925"/>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45" name="Rectangle 44"/>
            <p:cNvSpPr/>
            <p:nvPr/>
          </p:nvSpPr>
          <p:spPr bwMode="auto">
            <a:xfrm>
              <a:off x="337160" y="6416378"/>
              <a:ext cx="762000" cy="1720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grpSp>
        <p:nvGrpSpPr>
          <p:cNvPr id="3" name="Group 2"/>
          <p:cNvGrpSpPr/>
          <p:nvPr/>
        </p:nvGrpSpPr>
        <p:grpSpPr>
          <a:xfrm>
            <a:off x="1371600" y="1302697"/>
            <a:ext cx="741700" cy="261937"/>
            <a:chOff x="1371600" y="1302697"/>
            <a:chExt cx="741700" cy="261937"/>
          </a:xfrm>
        </p:grpSpPr>
        <p:sp>
          <p:nvSpPr>
            <p:cNvPr id="113" name="Line 5"/>
            <p:cNvSpPr>
              <a:spLocks noChangeShapeType="1"/>
            </p:cNvSpPr>
            <p:nvPr/>
          </p:nvSpPr>
          <p:spPr bwMode="auto">
            <a:xfrm>
              <a:off x="1371600" y="1423988"/>
              <a:ext cx="228600" cy="42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 name="Rectangle 8"/>
            <p:cNvSpPr>
              <a:spLocks noChangeArrowheads="1"/>
            </p:cNvSpPr>
            <p:nvPr/>
          </p:nvSpPr>
          <p:spPr bwMode="auto">
            <a:xfrm rot="21348905">
              <a:off x="1505287" y="1302697"/>
              <a:ext cx="608013" cy="261937"/>
            </a:xfrm>
            <a:prstGeom prst="rect">
              <a:avLst/>
            </a:prstGeom>
            <a:noFill/>
            <a:ln w="9525">
              <a:noFill/>
              <a:miter lim="800000"/>
              <a:headEnd/>
              <a:tailEnd/>
            </a:ln>
            <a:effectLst/>
          </p:spPr>
          <p:txBody>
            <a:bodyPr wrap="none">
              <a:spAutoFit/>
            </a:bodyPr>
            <a:lstStyle/>
            <a:p>
              <a:pPr>
                <a:defRPr/>
              </a:pPr>
              <a:r>
                <a:rPr lang="en-US" dirty="0">
                  <a:solidFill>
                    <a:srgbClr val="FF0000"/>
                  </a:solidFill>
                  <a:effectLst>
                    <a:outerShdw blurRad="50800" dist="38100" dir="5400000" algn="ctr" rotWithShape="0">
                      <a:schemeClr val="bg1">
                        <a:alpha val="81000"/>
                      </a:schemeClr>
                    </a:outerShdw>
                  </a:effectLst>
                  <a:latin typeface="Arial"/>
                  <a:cs typeface="Arial"/>
                </a:rPr>
                <a:t>Anger</a:t>
              </a:r>
            </a:p>
          </p:txBody>
        </p:sp>
      </p:grpSp>
      <p:grpSp>
        <p:nvGrpSpPr>
          <p:cNvPr id="2" name="Group 1"/>
          <p:cNvGrpSpPr/>
          <p:nvPr/>
        </p:nvGrpSpPr>
        <p:grpSpPr>
          <a:xfrm>
            <a:off x="381000" y="1223963"/>
            <a:ext cx="1023938" cy="331787"/>
            <a:chOff x="381000" y="1223963"/>
            <a:chExt cx="1023938" cy="331787"/>
          </a:xfrm>
        </p:grpSpPr>
        <p:sp>
          <p:nvSpPr>
            <p:cNvPr id="112" name="Rectangle 4"/>
            <p:cNvSpPr>
              <a:spLocks noChangeArrowheads="1"/>
            </p:cNvSpPr>
            <p:nvPr/>
          </p:nvSpPr>
          <p:spPr bwMode="auto">
            <a:xfrm rot="21096193">
              <a:off x="463550" y="1295400"/>
              <a:ext cx="941388" cy="260350"/>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50800" dist="50800" dir="5400000" algn="ctr" rotWithShape="0">
                      <a:schemeClr val="bg1">
                        <a:alpha val="85000"/>
                      </a:schemeClr>
                    </a:outerShdw>
                  </a:effectLst>
                  <a:latin typeface="Arial"/>
                  <a:cs typeface="Arial"/>
                </a:rPr>
                <a:t>Challenges</a:t>
              </a:r>
            </a:p>
          </p:txBody>
        </p:sp>
        <p:sp>
          <p:nvSpPr>
            <p:cNvPr id="117" name="AutoShape 60"/>
            <p:cNvSpPr>
              <a:spLocks noChangeArrowheads="1"/>
            </p:cNvSpPr>
            <p:nvPr/>
          </p:nvSpPr>
          <p:spPr bwMode="auto">
            <a:xfrm>
              <a:off x="381000" y="1223963"/>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1</a:t>
              </a:r>
            </a:p>
          </p:txBody>
        </p:sp>
      </p:grpSp>
      <p:grpSp>
        <p:nvGrpSpPr>
          <p:cNvPr id="5" name="Group 4"/>
          <p:cNvGrpSpPr/>
          <p:nvPr/>
        </p:nvGrpSpPr>
        <p:grpSpPr>
          <a:xfrm>
            <a:off x="304800" y="2130425"/>
            <a:ext cx="3962400" cy="1730375"/>
            <a:chOff x="304800" y="2130425"/>
            <a:chExt cx="3962400" cy="1730375"/>
          </a:xfrm>
        </p:grpSpPr>
        <p:grpSp>
          <p:nvGrpSpPr>
            <p:cNvPr id="4" name="Group 3"/>
            <p:cNvGrpSpPr/>
            <p:nvPr/>
          </p:nvGrpSpPr>
          <p:grpSpPr>
            <a:xfrm>
              <a:off x="304800" y="2852738"/>
              <a:ext cx="3962400" cy="1008062"/>
              <a:chOff x="304800" y="2852738"/>
              <a:chExt cx="3962400" cy="1008062"/>
            </a:xfrm>
          </p:grpSpPr>
          <p:sp>
            <p:nvSpPr>
              <p:cNvPr id="115" name="Text Box 17"/>
              <p:cNvSpPr txBox="1">
                <a:spLocks noChangeArrowheads="1"/>
              </p:cNvSpPr>
              <p:nvPr/>
            </p:nvSpPr>
            <p:spPr bwMode="auto">
              <a:xfrm>
                <a:off x="304800" y="3076575"/>
                <a:ext cx="1674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900" b="0" dirty="0">
                    <a:latin typeface="Arial" charset="0"/>
                    <a:ea typeface="MS PGothic" charset="0"/>
                  </a:rPr>
                  <a:t>• Hurting self or others</a:t>
                </a:r>
              </a:p>
              <a:p>
                <a:pPr eaLnBrk="1" hangingPunct="1"/>
                <a:r>
                  <a:rPr lang="en-US" sz="900" b="0" dirty="0">
                    <a:latin typeface="Arial" charset="0"/>
                    <a:ea typeface="MS PGothic" charset="0"/>
                  </a:rPr>
                  <a:t>• Less self-respect</a:t>
                </a:r>
              </a:p>
              <a:p>
                <a:pPr eaLnBrk="1" hangingPunct="1"/>
                <a:r>
                  <a:rPr lang="en-US" sz="900" b="0" dirty="0">
                    <a:latin typeface="Arial" charset="0"/>
                    <a:ea typeface="MS PGothic" charset="0"/>
                  </a:rPr>
                  <a:t>• Energy dies</a:t>
                </a:r>
              </a:p>
              <a:p>
                <a:pPr eaLnBrk="1" hangingPunct="1"/>
                <a:r>
                  <a:rPr lang="en-US" sz="900" b="0" dirty="0">
                    <a:latin typeface="Arial" charset="0"/>
                    <a:ea typeface="MS PGothic" charset="0"/>
                  </a:rPr>
                  <a:t>• Easy – “path of</a:t>
                </a:r>
              </a:p>
              <a:p>
                <a:pPr eaLnBrk="1" hangingPunct="1"/>
                <a:r>
                  <a:rPr lang="en-US" sz="900" b="0" dirty="0">
                    <a:latin typeface="Arial" charset="0"/>
                    <a:ea typeface="MS PGothic" charset="0"/>
                  </a:rPr>
                  <a:t>  least resistance”</a:t>
                </a:r>
              </a:p>
            </p:txBody>
          </p:sp>
          <p:sp>
            <p:nvSpPr>
              <p:cNvPr id="116" name="Text Box 18"/>
              <p:cNvSpPr txBox="1">
                <a:spLocks noChangeArrowheads="1"/>
              </p:cNvSpPr>
              <p:nvPr/>
            </p:nvSpPr>
            <p:spPr bwMode="auto">
              <a:xfrm>
                <a:off x="2817813" y="2925763"/>
                <a:ext cx="1449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Less Opportunity</a:t>
                </a:r>
                <a:br>
                  <a:rPr lang="en-US" sz="900" b="0">
                    <a:latin typeface="Arial" charset="0"/>
                    <a:ea typeface="MS PGothic" charset="0"/>
                  </a:rPr>
                </a:br>
                <a:r>
                  <a:rPr lang="en-US" sz="900" b="0">
                    <a:latin typeface="Arial" charset="0"/>
                    <a:ea typeface="MS PGothic" charset="0"/>
                  </a:rPr>
                  <a:t>and Freedom</a:t>
                </a:r>
              </a:p>
            </p:txBody>
          </p:sp>
          <p:sp>
            <p:nvSpPr>
              <p:cNvPr id="118" name="Text Box 11"/>
              <p:cNvSpPr txBox="1">
                <a:spLocks noChangeArrowheads="1"/>
              </p:cNvSpPr>
              <p:nvPr/>
            </p:nvSpPr>
            <p:spPr bwMode="auto">
              <a:xfrm>
                <a:off x="1219200" y="2852738"/>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200" dirty="0">
                    <a:latin typeface="Arial" charset="0"/>
                    <a:ea typeface="MS PGothic" charset="0"/>
                  </a:rPr>
                  <a:t>“The Flood Zone”</a:t>
                </a:r>
              </a:p>
            </p:txBody>
          </p:sp>
          <p:sp>
            <p:nvSpPr>
              <p:cNvPr id="119" name="Line 5"/>
              <p:cNvSpPr>
                <a:spLocks noChangeShapeType="1"/>
              </p:cNvSpPr>
              <p:nvPr/>
            </p:nvSpPr>
            <p:spPr bwMode="auto">
              <a:xfrm>
                <a:off x="2654300" y="2995613"/>
                <a:ext cx="22860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 name="Line 5"/>
              <p:cNvSpPr>
                <a:spLocks noChangeShapeType="1"/>
              </p:cNvSpPr>
              <p:nvPr/>
            </p:nvSpPr>
            <p:spPr bwMode="auto">
              <a:xfrm flipH="1">
                <a:off x="1066800" y="3021013"/>
                <a:ext cx="2095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1" name="Group 40"/>
            <p:cNvGrpSpPr>
              <a:grpSpLocks/>
            </p:cNvGrpSpPr>
            <p:nvPr/>
          </p:nvGrpSpPr>
          <p:grpSpPr bwMode="auto">
            <a:xfrm>
              <a:off x="865506" y="2130425"/>
              <a:ext cx="660082" cy="276225"/>
              <a:chOff x="865506" y="2035144"/>
              <a:chExt cx="660082" cy="276256"/>
            </a:xfrm>
          </p:grpSpPr>
          <p:sp>
            <p:nvSpPr>
              <p:cNvPr id="122" name="Text Box 18"/>
              <p:cNvSpPr txBox="1">
                <a:spLocks noChangeArrowheads="1"/>
              </p:cNvSpPr>
              <p:nvPr/>
            </p:nvSpPr>
            <p:spPr bwMode="auto">
              <a:xfrm rot="20378073">
                <a:off x="865506" y="2111345"/>
                <a:ext cx="5651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700" b="0" dirty="0">
                    <a:latin typeface="Arial" charset="0"/>
                    <a:ea typeface="MS PGothic" charset="0"/>
                  </a:rPr>
                  <a:t>Damage</a:t>
                </a:r>
              </a:p>
            </p:txBody>
          </p:sp>
          <p:sp>
            <p:nvSpPr>
              <p:cNvPr id="123" name="Line 5"/>
              <p:cNvSpPr>
                <a:spLocks noChangeShapeType="1"/>
              </p:cNvSpPr>
              <p:nvPr/>
            </p:nvSpPr>
            <p:spPr bwMode="auto">
              <a:xfrm flipV="1">
                <a:off x="1322388" y="2035144"/>
                <a:ext cx="203200" cy="1143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a:cs typeface="Arial"/>
                </a:endParaRPr>
              </a:p>
            </p:txBody>
          </p:sp>
        </p:grpSp>
      </p:grpSp>
      <p:grpSp>
        <p:nvGrpSpPr>
          <p:cNvPr id="124" name="Group 43"/>
          <p:cNvGrpSpPr>
            <a:grpSpLocks/>
          </p:cNvGrpSpPr>
          <p:nvPr/>
        </p:nvGrpSpPr>
        <p:grpSpPr bwMode="auto">
          <a:xfrm>
            <a:off x="2066453" y="1066800"/>
            <a:ext cx="1667347" cy="447675"/>
            <a:chOff x="2146609" y="1066975"/>
            <a:chExt cx="1666910" cy="447528"/>
          </a:xfrm>
        </p:grpSpPr>
        <p:sp>
          <p:nvSpPr>
            <p:cNvPr id="125" name="Text Box 11"/>
            <p:cNvSpPr txBox="1">
              <a:spLocks noChangeArrowheads="1"/>
            </p:cNvSpPr>
            <p:nvPr/>
          </p:nvSpPr>
          <p:spPr bwMode="auto">
            <a:xfrm>
              <a:off x="2660540" y="1128727"/>
              <a:ext cx="646331"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600" baseline="-25000" dirty="0">
                  <a:latin typeface="Arial" charset="0"/>
                  <a:ea typeface="MS PGothic" charset="0"/>
                </a:rPr>
                <a:t>Choice</a:t>
              </a:r>
            </a:p>
          </p:txBody>
        </p:sp>
        <p:sp>
          <p:nvSpPr>
            <p:cNvPr id="126" name="AutoShape 12"/>
            <p:cNvSpPr>
              <a:spLocks noChangeArrowheads="1"/>
            </p:cNvSpPr>
            <p:nvPr/>
          </p:nvSpPr>
          <p:spPr bwMode="auto">
            <a:xfrm rot="1817485">
              <a:off x="3275498" y="1314544"/>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sp>
          <p:nvSpPr>
            <p:cNvPr id="127" name="Text Box 14"/>
            <p:cNvSpPr txBox="1">
              <a:spLocks noChangeArrowheads="1"/>
            </p:cNvSpPr>
            <p:nvPr/>
          </p:nvSpPr>
          <p:spPr bwMode="auto">
            <a:xfrm rot="1624975">
              <a:off x="3088222" y="1070149"/>
              <a:ext cx="725297" cy="261852"/>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00B050"/>
                  </a:solidFill>
                  <a:effectLst>
                    <a:outerShdw blurRad="50800" dist="38100" dir="2700000" algn="tl" rotWithShape="0">
                      <a:schemeClr val="bg1">
                        <a:alpha val="81000"/>
                      </a:schemeClr>
                    </a:outerShdw>
                  </a:effectLst>
                  <a:latin typeface="Arial"/>
                  <a:cs typeface="Arial"/>
                </a:rPr>
                <a:t>Positive</a:t>
              </a:r>
            </a:p>
          </p:txBody>
        </p:sp>
        <p:sp>
          <p:nvSpPr>
            <p:cNvPr id="128" name="Text Box 15"/>
            <p:cNvSpPr txBox="1">
              <a:spLocks noChangeArrowheads="1"/>
            </p:cNvSpPr>
            <p:nvPr/>
          </p:nvSpPr>
          <p:spPr bwMode="auto">
            <a:xfrm rot="19795473">
              <a:off x="2146609" y="1106050"/>
              <a:ext cx="774497" cy="261851"/>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FF0000"/>
                  </a:solidFill>
                  <a:effectLst>
                    <a:outerShdw blurRad="50800" dist="38100" dir="2700000" algn="tl" rotWithShape="0">
                      <a:schemeClr val="bg1">
                        <a:alpha val="81000"/>
                      </a:schemeClr>
                    </a:outerShdw>
                  </a:effectLst>
                  <a:latin typeface="Arial"/>
                  <a:cs typeface="Arial"/>
                </a:rPr>
                <a:t>Negative</a:t>
              </a:r>
            </a:p>
          </p:txBody>
        </p:sp>
        <p:sp>
          <p:nvSpPr>
            <p:cNvPr id="129" name="AutoShape 60"/>
            <p:cNvSpPr>
              <a:spLocks noChangeArrowheads="1"/>
            </p:cNvSpPr>
            <p:nvPr/>
          </p:nvSpPr>
          <p:spPr bwMode="auto">
            <a:xfrm>
              <a:off x="2873965" y="1066975"/>
              <a:ext cx="228540" cy="15235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2</a:t>
              </a:r>
            </a:p>
          </p:txBody>
        </p:sp>
        <p:sp>
          <p:nvSpPr>
            <p:cNvPr id="130" name="AutoShape 12"/>
            <p:cNvSpPr>
              <a:spLocks noChangeArrowheads="1"/>
            </p:cNvSpPr>
            <p:nvPr/>
          </p:nvSpPr>
          <p:spPr bwMode="auto">
            <a:xfrm rot="9000000">
              <a:off x="2380382" y="1362153"/>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grpSp>
    </p:spTree>
    <p:extLst>
      <p:ext uri="{BB962C8B-B14F-4D97-AF65-F5344CB8AC3E}">
        <p14:creationId xmlns:p14="http://schemas.microsoft.com/office/powerpoint/2010/main" val="41412230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p:cTn id="19" dur="500" fill="hold"/>
                                        <p:tgtEl>
                                          <p:spTgt spid="124"/>
                                        </p:tgtEl>
                                        <p:attrNameLst>
                                          <p:attrName>ppt_w</p:attrName>
                                        </p:attrNameLst>
                                      </p:cBhvr>
                                      <p:tavLst>
                                        <p:tav tm="0">
                                          <p:val>
                                            <p:fltVal val="0"/>
                                          </p:val>
                                        </p:tav>
                                        <p:tav tm="100000">
                                          <p:val>
                                            <p:strVal val="#ppt_w"/>
                                          </p:val>
                                        </p:tav>
                                      </p:tavLst>
                                    </p:anim>
                                    <p:anim calcmode="lin" valueType="num">
                                      <p:cBhvr>
                                        <p:cTn id="20" dur="500" fill="hold"/>
                                        <p:tgtEl>
                                          <p:spTgt spid="124"/>
                                        </p:tgtEl>
                                        <p:attrNameLst>
                                          <p:attrName>ppt_h</p:attrName>
                                        </p:attrNameLst>
                                      </p:cBhvr>
                                      <p:tavLst>
                                        <p:tav tm="0">
                                          <p:val>
                                            <p:fltVal val="0"/>
                                          </p:val>
                                        </p:tav>
                                        <p:tav tm="100000">
                                          <p:val>
                                            <p:strVal val="#ppt_h"/>
                                          </p:val>
                                        </p:tav>
                                      </p:tavLst>
                                    </p:anim>
                                    <p:animEffect transition="in" filter="fade">
                                      <p:cBhvr>
                                        <p:cTn id="21" dur="500"/>
                                        <p:tgtEl>
                                          <p:spTgt spid="1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1752" y="228600"/>
            <a:ext cx="8549640" cy="6400800"/>
            <a:chOff x="301752" y="228600"/>
            <a:chExt cx="8549640" cy="6400800"/>
          </a:xfrm>
        </p:grpSpPr>
        <p:grpSp>
          <p:nvGrpSpPr>
            <p:cNvPr id="97" name="Group 96"/>
            <p:cNvGrpSpPr/>
            <p:nvPr/>
          </p:nvGrpSpPr>
          <p:grpSpPr>
            <a:xfrm>
              <a:off x="301752" y="228600"/>
              <a:ext cx="8549640" cy="6400800"/>
              <a:chOff x="301752" y="228600"/>
              <a:chExt cx="8549640" cy="6400800"/>
            </a:xfrm>
          </p:grpSpPr>
          <p:grpSp>
            <p:nvGrpSpPr>
              <p:cNvPr id="98" name="Group 97"/>
              <p:cNvGrpSpPr/>
              <p:nvPr/>
            </p:nvGrpSpPr>
            <p:grpSpPr>
              <a:xfrm>
                <a:off x="301752" y="228600"/>
                <a:ext cx="8549640" cy="6400800"/>
                <a:chOff x="301752" y="228600"/>
                <a:chExt cx="8549640" cy="6400800"/>
              </a:xfrm>
            </p:grpSpPr>
            <p:pic>
              <p:nvPicPr>
                <p:cNvPr id="103" name="Picture 3"/>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2048" t="2706" r="1889" b="2556"/>
                <a:stretch/>
              </p:blipFill>
              <p:spPr bwMode="auto">
                <a:xfrm>
                  <a:off x="301752" y="228600"/>
                  <a:ext cx="8549640" cy="6400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 name="Picture 3"/>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4396"/>
                <a:stretch/>
              </p:blipFill>
              <p:spPr bwMode="auto">
                <a:xfrm rot="20466116">
                  <a:off x="2377832" y="2274276"/>
                  <a:ext cx="609600" cy="509951"/>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05"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1104285">
                  <a:off x="2895155" y="2514478"/>
                  <a:ext cx="298374" cy="2422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6"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069837">
                  <a:off x="3677946" y="2087537"/>
                  <a:ext cx="152918" cy="14975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99" name="Oval 98"/>
              <p:cNvSpPr/>
              <p:nvPr/>
            </p:nvSpPr>
            <p:spPr bwMode="auto">
              <a:xfrm rot="21135463">
                <a:off x="3019425" y="2308225"/>
                <a:ext cx="609600"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0" name="Oval 99"/>
              <p:cNvSpPr/>
              <p:nvPr/>
            </p:nvSpPr>
            <p:spPr bwMode="auto">
              <a:xfrm rot="341269">
                <a:off x="3333790" y="2182810"/>
                <a:ext cx="427755"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1" name="Oval 100"/>
              <p:cNvSpPr/>
              <p:nvPr/>
            </p:nvSpPr>
            <p:spPr bwMode="auto">
              <a:xfrm rot="341269">
                <a:off x="3224770" y="2203130"/>
                <a:ext cx="321378" cy="25146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2" name="Oval 101"/>
              <p:cNvSpPr/>
              <p:nvPr/>
            </p:nvSpPr>
            <p:spPr bwMode="auto">
              <a:xfrm rot="1107668">
                <a:off x="3699202" y="1923000"/>
                <a:ext cx="321378" cy="188925"/>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41" name="Rectangle 40"/>
            <p:cNvSpPr/>
            <p:nvPr/>
          </p:nvSpPr>
          <p:spPr bwMode="auto">
            <a:xfrm>
              <a:off x="337160" y="6433576"/>
              <a:ext cx="762000" cy="1720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grpSp>
        <p:nvGrpSpPr>
          <p:cNvPr id="2" name="Group 1"/>
          <p:cNvGrpSpPr/>
          <p:nvPr/>
        </p:nvGrpSpPr>
        <p:grpSpPr>
          <a:xfrm>
            <a:off x="381000" y="1223963"/>
            <a:ext cx="1023938" cy="331787"/>
            <a:chOff x="381000" y="1223963"/>
            <a:chExt cx="1023938" cy="331787"/>
          </a:xfrm>
        </p:grpSpPr>
        <p:sp>
          <p:nvSpPr>
            <p:cNvPr id="112" name="Rectangle 4"/>
            <p:cNvSpPr>
              <a:spLocks noChangeArrowheads="1"/>
            </p:cNvSpPr>
            <p:nvPr/>
          </p:nvSpPr>
          <p:spPr bwMode="auto">
            <a:xfrm rot="21096193">
              <a:off x="463550" y="1295400"/>
              <a:ext cx="941388" cy="260350"/>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50800" dist="50800" dir="5400000" algn="ctr" rotWithShape="0">
                      <a:schemeClr val="bg1">
                        <a:alpha val="85000"/>
                      </a:schemeClr>
                    </a:outerShdw>
                  </a:effectLst>
                  <a:latin typeface="Arial"/>
                  <a:cs typeface="Arial"/>
                </a:rPr>
                <a:t>Challenges</a:t>
              </a:r>
            </a:p>
          </p:txBody>
        </p:sp>
        <p:sp>
          <p:nvSpPr>
            <p:cNvPr id="117" name="AutoShape 60"/>
            <p:cNvSpPr>
              <a:spLocks noChangeArrowheads="1"/>
            </p:cNvSpPr>
            <p:nvPr/>
          </p:nvSpPr>
          <p:spPr bwMode="auto">
            <a:xfrm>
              <a:off x="381000" y="1223963"/>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1</a:t>
              </a:r>
            </a:p>
          </p:txBody>
        </p:sp>
      </p:grpSp>
      <p:grpSp>
        <p:nvGrpSpPr>
          <p:cNvPr id="4" name="Group 3"/>
          <p:cNvGrpSpPr/>
          <p:nvPr/>
        </p:nvGrpSpPr>
        <p:grpSpPr>
          <a:xfrm>
            <a:off x="304800" y="2852738"/>
            <a:ext cx="3962400" cy="1008062"/>
            <a:chOff x="304800" y="2852738"/>
            <a:chExt cx="3962400" cy="1008062"/>
          </a:xfrm>
        </p:grpSpPr>
        <p:sp>
          <p:nvSpPr>
            <p:cNvPr id="115" name="Text Box 17"/>
            <p:cNvSpPr txBox="1">
              <a:spLocks noChangeArrowheads="1"/>
            </p:cNvSpPr>
            <p:nvPr/>
          </p:nvSpPr>
          <p:spPr bwMode="auto">
            <a:xfrm>
              <a:off x="304800" y="3076575"/>
              <a:ext cx="1674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900" b="0" dirty="0">
                  <a:latin typeface="Arial" charset="0"/>
                  <a:ea typeface="MS PGothic" charset="0"/>
                </a:rPr>
                <a:t>• Hurting self or others</a:t>
              </a:r>
            </a:p>
            <a:p>
              <a:pPr eaLnBrk="1" hangingPunct="1"/>
              <a:r>
                <a:rPr lang="en-US" sz="900" b="0" dirty="0">
                  <a:latin typeface="Arial" charset="0"/>
                  <a:ea typeface="MS PGothic" charset="0"/>
                </a:rPr>
                <a:t>• Less self-respect</a:t>
              </a:r>
            </a:p>
            <a:p>
              <a:pPr eaLnBrk="1" hangingPunct="1"/>
              <a:r>
                <a:rPr lang="en-US" sz="900" b="0" dirty="0">
                  <a:latin typeface="Arial" charset="0"/>
                  <a:ea typeface="MS PGothic" charset="0"/>
                </a:rPr>
                <a:t>• Energy dies</a:t>
              </a:r>
            </a:p>
            <a:p>
              <a:pPr eaLnBrk="1" hangingPunct="1"/>
              <a:r>
                <a:rPr lang="en-US" sz="900" b="0" dirty="0">
                  <a:latin typeface="Arial" charset="0"/>
                  <a:ea typeface="MS PGothic" charset="0"/>
                </a:rPr>
                <a:t>• Easy – “path of</a:t>
              </a:r>
            </a:p>
            <a:p>
              <a:pPr eaLnBrk="1" hangingPunct="1"/>
              <a:r>
                <a:rPr lang="en-US" sz="900" b="0" dirty="0">
                  <a:latin typeface="Arial" charset="0"/>
                  <a:ea typeface="MS PGothic" charset="0"/>
                </a:rPr>
                <a:t>  least resistance”</a:t>
              </a:r>
            </a:p>
          </p:txBody>
        </p:sp>
        <p:sp>
          <p:nvSpPr>
            <p:cNvPr id="116" name="Text Box 18"/>
            <p:cNvSpPr txBox="1">
              <a:spLocks noChangeArrowheads="1"/>
            </p:cNvSpPr>
            <p:nvPr/>
          </p:nvSpPr>
          <p:spPr bwMode="auto">
            <a:xfrm>
              <a:off x="2817813" y="2925763"/>
              <a:ext cx="1449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Less Opportunity</a:t>
              </a:r>
              <a:br>
                <a:rPr lang="en-US" sz="900" b="0">
                  <a:latin typeface="Arial" charset="0"/>
                  <a:ea typeface="MS PGothic" charset="0"/>
                </a:rPr>
              </a:br>
              <a:r>
                <a:rPr lang="en-US" sz="900" b="0">
                  <a:latin typeface="Arial" charset="0"/>
                  <a:ea typeface="MS PGothic" charset="0"/>
                </a:rPr>
                <a:t>and Freedom</a:t>
              </a:r>
            </a:p>
          </p:txBody>
        </p:sp>
        <p:sp>
          <p:nvSpPr>
            <p:cNvPr id="118" name="Text Box 11"/>
            <p:cNvSpPr txBox="1">
              <a:spLocks noChangeArrowheads="1"/>
            </p:cNvSpPr>
            <p:nvPr/>
          </p:nvSpPr>
          <p:spPr bwMode="auto">
            <a:xfrm>
              <a:off x="1219200" y="2852738"/>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200" dirty="0">
                  <a:latin typeface="Arial" charset="0"/>
                  <a:ea typeface="MS PGothic" charset="0"/>
                </a:rPr>
                <a:t>“The Flood Zone”</a:t>
              </a:r>
            </a:p>
          </p:txBody>
        </p:sp>
        <p:sp>
          <p:nvSpPr>
            <p:cNvPr id="119" name="Line 5"/>
            <p:cNvSpPr>
              <a:spLocks noChangeShapeType="1"/>
            </p:cNvSpPr>
            <p:nvPr/>
          </p:nvSpPr>
          <p:spPr bwMode="auto">
            <a:xfrm>
              <a:off x="2654300" y="2995613"/>
              <a:ext cx="22860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 name="Line 5"/>
            <p:cNvSpPr>
              <a:spLocks noChangeShapeType="1"/>
            </p:cNvSpPr>
            <p:nvPr/>
          </p:nvSpPr>
          <p:spPr bwMode="auto">
            <a:xfrm flipH="1">
              <a:off x="1066800" y="3021013"/>
              <a:ext cx="2095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 name="Rectangle 77"/>
          <p:cNvSpPr/>
          <p:nvPr/>
        </p:nvSpPr>
        <p:spPr bwMode="auto">
          <a:xfrm>
            <a:off x="304800" y="228600"/>
            <a:ext cx="8549640" cy="6400800"/>
          </a:xfrm>
          <a:prstGeom prst="rect">
            <a:avLst/>
          </a:prstGeom>
          <a:solidFill>
            <a:schemeClr val="accent3">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Futura Md BT" pitchFamily="34" charset="0"/>
            </a:endParaRPr>
          </a:p>
        </p:txBody>
      </p:sp>
      <p:pic>
        <p:nvPicPr>
          <p:cNvPr id="171" name="Picture 3" descr="flood5"/>
          <p:cNvPicPr preferRelativeResize="0">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524000" y="1297092"/>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2" name="Picture 4" descr="itaipu2"/>
          <p:cNvPicPr preferRelativeResize="0">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 name="Picture 5" descr="flood_damag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 name="Picture 6" descr="flood%20komohana"/>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5" name="Picture 7" descr="flood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a:solidFill>
              <a:srgbClr val="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6" name="Picture 11" descr="flood7"/>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7" name="Picture 12" descr="flood3"/>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8" name="Picture 13" descr="flood2"/>
          <p:cNvPicPr preferRelativeResize="0">
            <a:picLocks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2133600" y="1295400"/>
            <a:ext cx="50292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9" name="Picture 14" descr="flood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1295400"/>
            <a:ext cx="6019800" cy="404029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2508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subTnLst>
                                    <p:set>
                                      <p:cBhvr override="childStyle">
                                        <p:cTn dur="1" fill="hold" display="0" masterRel="nextClick" afterEffect="1"/>
                                        <p:tgtEl>
                                          <p:spTgt spid="17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subTnLst>
                                    <p:set>
                                      <p:cBhvr override="childStyle">
                                        <p:cTn dur="1" fill="hold" display="0" masterRel="nextClick" afterEffect="1"/>
                                        <p:tgtEl>
                                          <p:spTgt spid="17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subTnLst>
                                    <p:set>
                                      <p:cBhvr override="childStyle">
                                        <p:cTn dur="1" fill="hold" display="0" masterRel="nextClick" afterEffect="1"/>
                                        <p:tgtEl>
                                          <p:spTgt spid="17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subTnLst>
                                    <p:set>
                                      <p:cBhvr override="childStyle">
                                        <p:cTn dur="1" fill="hold" display="0" masterRel="nextClick" afterEffect="1"/>
                                        <p:tgtEl>
                                          <p:spTgt spid="17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subTnLst>
                                    <p:set>
                                      <p:cBhvr override="childStyle">
                                        <p:cTn dur="1" fill="hold" display="0" masterRel="nextClick" afterEffect="1"/>
                                        <p:tgtEl>
                                          <p:spTgt spid="17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fade">
                                      <p:cBhvr>
                                        <p:cTn id="32" dur="500"/>
                                        <p:tgtEl>
                                          <p:spTgt spid="175"/>
                                        </p:tgtEl>
                                      </p:cBhvr>
                                    </p:animEffect>
                                  </p:childTnLst>
                                  <p:subTnLst>
                                    <p:set>
                                      <p:cBhvr override="childStyle">
                                        <p:cTn dur="1" fill="hold" display="0" masterRel="nextClick" afterEffect="1"/>
                                        <p:tgtEl>
                                          <p:spTgt spid="17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fade">
                                      <p:cBhvr>
                                        <p:cTn id="37" dur="500"/>
                                        <p:tgtEl>
                                          <p:spTgt spid="177"/>
                                        </p:tgtEl>
                                      </p:cBhvr>
                                    </p:animEffect>
                                  </p:childTnLst>
                                  <p:subTnLst>
                                    <p:set>
                                      <p:cBhvr override="childStyle">
                                        <p:cTn dur="1" fill="hold" display="0" masterRel="nextClick" afterEffect="1"/>
                                        <p:tgtEl>
                                          <p:spTgt spid="17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subTnLst>
                                    <p:set>
                                      <p:cBhvr override="childStyle">
                                        <p:cTn dur="1" fill="hold" display="0" masterRel="nextClick" afterEffect="1"/>
                                        <p:tgtEl>
                                          <p:spTgt spid="17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fade">
                                      <p:cBhvr>
                                        <p:cTn id="4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1752" y="228600"/>
            <a:ext cx="8549640" cy="6400800"/>
            <a:chOff x="301752" y="228600"/>
            <a:chExt cx="8549640" cy="6400800"/>
          </a:xfrm>
        </p:grpSpPr>
        <p:grpSp>
          <p:nvGrpSpPr>
            <p:cNvPr id="97" name="Group 96"/>
            <p:cNvGrpSpPr/>
            <p:nvPr/>
          </p:nvGrpSpPr>
          <p:grpSpPr>
            <a:xfrm>
              <a:off x="301752" y="228600"/>
              <a:ext cx="8549640" cy="6400800"/>
              <a:chOff x="301752" y="228600"/>
              <a:chExt cx="8549640" cy="6400800"/>
            </a:xfrm>
          </p:grpSpPr>
          <p:grpSp>
            <p:nvGrpSpPr>
              <p:cNvPr id="98" name="Group 97"/>
              <p:cNvGrpSpPr/>
              <p:nvPr/>
            </p:nvGrpSpPr>
            <p:grpSpPr>
              <a:xfrm>
                <a:off x="301752" y="228600"/>
                <a:ext cx="8549640" cy="6400800"/>
                <a:chOff x="301752" y="228600"/>
                <a:chExt cx="8549640" cy="6400800"/>
              </a:xfrm>
            </p:grpSpPr>
            <p:pic>
              <p:nvPicPr>
                <p:cNvPr id="103" name="Picture 3"/>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2048" t="2706" r="1889" b="2556"/>
                <a:stretch/>
              </p:blipFill>
              <p:spPr bwMode="auto">
                <a:xfrm>
                  <a:off x="301752" y="228600"/>
                  <a:ext cx="8549640" cy="6400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 name="Picture 3"/>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4396"/>
                <a:stretch/>
              </p:blipFill>
              <p:spPr bwMode="auto">
                <a:xfrm rot="20466116">
                  <a:off x="2377832" y="2274276"/>
                  <a:ext cx="609600" cy="509951"/>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05"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1104285">
                  <a:off x="2895155" y="2514478"/>
                  <a:ext cx="298374" cy="2422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6" name="Picture 3"/>
                <p:cNvPicPr preferRelativeResize="0">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069837">
                  <a:off x="3677946" y="2087537"/>
                  <a:ext cx="152918" cy="14975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99" name="Oval 98"/>
              <p:cNvSpPr/>
              <p:nvPr/>
            </p:nvSpPr>
            <p:spPr bwMode="auto">
              <a:xfrm rot="21135463">
                <a:off x="3019425" y="2308225"/>
                <a:ext cx="609600"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0" name="Oval 99"/>
              <p:cNvSpPr/>
              <p:nvPr/>
            </p:nvSpPr>
            <p:spPr bwMode="auto">
              <a:xfrm rot="341269">
                <a:off x="3333790" y="2182810"/>
                <a:ext cx="427755" cy="2286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1" name="Oval 100"/>
              <p:cNvSpPr/>
              <p:nvPr/>
            </p:nvSpPr>
            <p:spPr bwMode="auto">
              <a:xfrm rot="341269">
                <a:off x="3224770" y="2203130"/>
                <a:ext cx="321378" cy="25146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sp>
            <p:nvSpPr>
              <p:cNvPr id="102" name="Oval 101"/>
              <p:cNvSpPr/>
              <p:nvPr/>
            </p:nvSpPr>
            <p:spPr bwMode="auto">
              <a:xfrm rot="1107668">
                <a:off x="3699202" y="1923000"/>
                <a:ext cx="321378" cy="188925"/>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73" name="Rectangle 72"/>
            <p:cNvSpPr/>
            <p:nvPr/>
          </p:nvSpPr>
          <p:spPr bwMode="auto">
            <a:xfrm>
              <a:off x="337160" y="6417188"/>
              <a:ext cx="762000" cy="1720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112" name="Rectangle 4"/>
          <p:cNvSpPr>
            <a:spLocks noChangeArrowheads="1"/>
          </p:cNvSpPr>
          <p:nvPr/>
        </p:nvSpPr>
        <p:spPr bwMode="auto">
          <a:xfrm rot="21096193">
            <a:off x="463550" y="1295400"/>
            <a:ext cx="941388" cy="260350"/>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50800" dist="50800" dir="5400000" algn="ctr" rotWithShape="0">
                    <a:schemeClr val="bg1">
                      <a:alpha val="85000"/>
                    </a:schemeClr>
                  </a:outerShdw>
                </a:effectLst>
                <a:latin typeface="Arial"/>
                <a:cs typeface="Arial"/>
              </a:rPr>
              <a:t>Challenges</a:t>
            </a:r>
          </a:p>
        </p:txBody>
      </p:sp>
      <p:sp>
        <p:nvSpPr>
          <p:cNvPr id="113" name="Line 5"/>
          <p:cNvSpPr>
            <a:spLocks noChangeShapeType="1"/>
          </p:cNvSpPr>
          <p:nvPr/>
        </p:nvSpPr>
        <p:spPr bwMode="auto">
          <a:xfrm>
            <a:off x="1371600" y="1423988"/>
            <a:ext cx="228600" cy="42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 name="Rectangle 8"/>
          <p:cNvSpPr>
            <a:spLocks noChangeArrowheads="1"/>
          </p:cNvSpPr>
          <p:nvPr/>
        </p:nvSpPr>
        <p:spPr bwMode="auto">
          <a:xfrm rot="21348905">
            <a:off x="1505287" y="1302697"/>
            <a:ext cx="608013" cy="261937"/>
          </a:xfrm>
          <a:prstGeom prst="rect">
            <a:avLst/>
          </a:prstGeom>
          <a:noFill/>
          <a:ln w="9525">
            <a:noFill/>
            <a:miter lim="800000"/>
            <a:headEnd/>
            <a:tailEnd/>
          </a:ln>
          <a:effectLst/>
        </p:spPr>
        <p:txBody>
          <a:bodyPr wrap="none">
            <a:spAutoFit/>
          </a:bodyPr>
          <a:lstStyle/>
          <a:p>
            <a:pPr>
              <a:defRPr/>
            </a:pPr>
            <a:r>
              <a:rPr lang="en-US" dirty="0">
                <a:solidFill>
                  <a:srgbClr val="FF0000"/>
                </a:solidFill>
                <a:effectLst>
                  <a:outerShdw blurRad="50800" dist="38100" dir="5400000" algn="ctr" rotWithShape="0">
                    <a:schemeClr val="bg1">
                      <a:alpha val="81000"/>
                    </a:schemeClr>
                  </a:outerShdw>
                </a:effectLst>
                <a:latin typeface="Arial"/>
                <a:cs typeface="Arial"/>
              </a:rPr>
              <a:t>Anger</a:t>
            </a:r>
          </a:p>
        </p:txBody>
      </p:sp>
      <p:sp>
        <p:nvSpPr>
          <p:cNvPr id="115" name="Text Box 17"/>
          <p:cNvSpPr txBox="1">
            <a:spLocks noChangeArrowheads="1"/>
          </p:cNvSpPr>
          <p:nvPr/>
        </p:nvSpPr>
        <p:spPr bwMode="auto">
          <a:xfrm>
            <a:off x="304800" y="3076575"/>
            <a:ext cx="1674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900" b="0">
                <a:latin typeface="Arial" charset="0"/>
                <a:ea typeface="MS PGothic" charset="0"/>
              </a:rPr>
              <a:t>• Hurting self or others</a:t>
            </a:r>
          </a:p>
          <a:p>
            <a:pPr eaLnBrk="1" hangingPunct="1"/>
            <a:r>
              <a:rPr lang="en-US" sz="900" b="0">
                <a:latin typeface="Arial" charset="0"/>
                <a:ea typeface="MS PGothic" charset="0"/>
              </a:rPr>
              <a:t>• Less self-respect</a:t>
            </a:r>
          </a:p>
          <a:p>
            <a:pPr eaLnBrk="1" hangingPunct="1"/>
            <a:r>
              <a:rPr lang="en-US" sz="900" b="0">
                <a:latin typeface="Arial" charset="0"/>
                <a:ea typeface="MS PGothic" charset="0"/>
              </a:rPr>
              <a:t>• Energy dies</a:t>
            </a:r>
          </a:p>
          <a:p>
            <a:pPr eaLnBrk="1" hangingPunct="1"/>
            <a:r>
              <a:rPr lang="en-US" sz="900" b="0">
                <a:latin typeface="Arial" charset="0"/>
                <a:ea typeface="MS PGothic" charset="0"/>
              </a:rPr>
              <a:t>• Easy – “path of</a:t>
            </a:r>
          </a:p>
          <a:p>
            <a:pPr eaLnBrk="1" hangingPunct="1"/>
            <a:r>
              <a:rPr lang="en-US" sz="900" b="0">
                <a:latin typeface="Arial" charset="0"/>
                <a:ea typeface="MS PGothic" charset="0"/>
              </a:rPr>
              <a:t>  least resistance”</a:t>
            </a:r>
          </a:p>
        </p:txBody>
      </p:sp>
      <p:sp>
        <p:nvSpPr>
          <p:cNvPr id="116" name="Text Box 18"/>
          <p:cNvSpPr txBox="1">
            <a:spLocks noChangeArrowheads="1"/>
          </p:cNvSpPr>
          <p:nvPr/>
        </p:nvSpPr>
        <p:spPr bwMode="auto">
          <a:xfrm>
            <a:off x="2817813" y="2925763"/>
            <a:ext cx="1449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Less Opportunity</a:t>
            </a:r>
            <a:br>
              <a:rPr lang="en-US" sz="900" b="0">
                <a:latin typeface="Arial" charset="0"/>
                <a:ea typeface="MS PGothic" charset="0"/>
              </a:rPr>
            </a:br>
            <a:r>
              <a:rPr lang="en-US" sz="900" b="0">
                <a:latin typeface="Arial" charset="0"/>
                <a:ea typeface="MS PGothic" charset="0"/>
              </a:rPr>
              <a:t>and Freedom</a:t>
            </a:r>
          </a:p>
        </p:txBody>
      </p:sp>
      <p:sp>
        <p:nvSpPr>
          <p:cNvPr id="117" name="AutoShape 60"/>
          <p:cNvSpPr>
            <a:spLocks noChangeArrowheads="1"/>
          </p:cNvSpPr>
          <p:nvPr/>
        </p:nvSpPr>
        <p:spPr bwMode="auto">
          <a:xfrm>
            <a:off x="381000" y="1223963"/>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1</a:t>
            </a:r>
          </a:p>
        </p:txBody>
      </p:sp>
      <p:sp>
        <p:nvSpPr>
          <p:cNvPr id="118" name="Text Box 11"/>
          <p:cNvSpPr txBox="1">
            <a:spLocks noChangeArrowheads="1"/>
          </p:cNvSpPr>
          <p:nvPr/>
        </p:nvSpPr>
        <p:spPr bwMode="auto">
          <a:xfrm>
            <a:off x="1219200" y="2852738"/>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200">
                <a:latin typeface="Arial" charset="0"/>
                <a:ea typeface="MS PGothic" charset="0"/>
              </a:rPr>
              <a:t>“The Flood Zone”</a:t>
            </a:r>
          </a:p>
        </p:txBody>
      </p:sp>
      <p:sp>
        <p:nvSpPr>
          <p:cNvPr id="119" name="Line 5"/>
          <p:cNvSpPr>
            <a:spLocks noChangeShapeType="1"/>
          </p:cNvSpPr>
          <p:nvPr/>
        </p:nvSpPr>
        <p:spPr bwMode="auto">
          <a:xfrm>
            <a:off x="2654300" y="2995613"/>
            <a:ext cx="22860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 name="Line 5"/>
          <p:cNvSpPr>
            <a:spLocks noChangeShapeType="1"/>
          </p:cNvSpPr>
          <p:nvPr/>
        </p:nvSpPr>
        <p:spPr bwMode="auto">
          <a:xfrm flipH="1">
            <a:off x="1066800" y="3021013"/>
            <a:ext cx="2095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1" name="Group 40"/>
          <p:cNvGrpSpPr>
            <a:grpSpLocks/>
          </p:cNvGrpSpPr>
          <p:nvPr/>
        </p:nvGrpSpPr>
        <p:grpSpPr bwMode="auto">
          <a:xfrm>
            <a:off x="865506" y="2130425"/>
            <a:ext cx="660082" cy="276225"/>
            <a:chOff x="865506" y="2035144"/>
            <a:chExt cx="660082" cy="276256"/>
          </a:xfrm>
        </p:grpSpPr>
        <p:sp>
          <p:nvSpPr>
            <p:cNvPr id="122" name="Text Box 18"/>
            <p:cNvSpPr txBox="1">
              <a:spLocks noChangeArrowheads="1"/>
            </p:cNvSpPr>
            <p:nvPr/>
          </p:nvSpPr>
          <p:spPr bwMode="auto">
            <a:xfrm rot="20378073">
              <a:off x="865506" y="2111345"/>
              <a:ext cx="5651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700" b="0" dirty="0">
                  <a:latin typeface="Arial" charset="0"/>
                  <a:ea typeface="MS PGothic" charset="0"/>
                </a:rPr>
                <a:t>Damage</a:t>
              </a:r>
            </a:p>
          </p:txBody>
        </p:sp>
        <p:sp>
          <p:nvSpPr>
            <p:cNvPr id="123" name="Line 5"/>
            <p:cNvSpPr>
              <a:spLocks noChangeShapeType="1"/>
            </p:cNvSpPr>
            <p:nvPr/>
          </p:nvSpPr>
          <p:spPr bwMode="auto">
            <a:xfrm flipV="1">
              <a:off x="1322388" y="2035144"/>
              <a:ext cx="203200" cy="1143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a:cs typeface="Arial"/>
              </a:endParaRPr>
            </a:p>
          </p:txBody>
        </p:sp>
      </p:grpSp>
      <p:grpSp>
        <p:nvGrpSpPr>
          <p:cNvPr id="124" name="Group 43"/>
          <p:cNvGrpSpPr>
            <a:grpSpLocks/>
          </p:cNvGrpSpPr>
          <p:nvPr/>
        </p:nvGrpSpPr>
        <p:grpSpPr bwMode="auto">
          <a:xfrm>
            <a:off x="2066453" y="1066800"/>
            <a:ext cx="1667347" cy="447675"/>
            <a:chOff x="2146609" y="1066975"/>
            <a:chExt cx="1666910" cy="447528"/>
          </a:xfrm>
        </p:grpSpPr>
        <p:sp>
          <p:nvSpPr>
            <p:cNvPr id="125" name="Text Box 11"/>
            <p:cNvSpPr txBox="1">
              <a:spLocks noChangeArrowheads="1"/>
            </p:cNvSpPr>
            <p:nvPr/>
          </p:nvSpPr>
          <p:spPr bwMode="auto">
            <a:xfrm>
              <a:off x="2660540" y="1128727"/>
              <a:ext cx="646331"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r>
                <a:rPr lang="en-US" sz="1600" baseline="-25000">
                  <a:latin typeface="Arial" charset="0"/>
                  <a:ea typeface="MS PGothic" charset="0"/>
                </a:rPr>
                <a:t>Choice</a:t>
              </a:r>
            </a:p>
          </p:txBody>
        </p:sp>
        <p:sp>
          <p:nvSpPr>
            <p:cNvPr id="126" name="AutoShape 12"/>
            <p:cNvSpPr>
              <a:spLocks noChangeArrowheads="1"/>
            </p:cNvSpPr>
            <p:nvPr/>
          </p:nvSpPr>
          <p:spPr bwMode="auto">
            <a:xfrm rot="1817485">
              <a:off x="3275498" y="1314544"/>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sp>
          <p:nvSpPr>
            <p:cNvPr id="127" name="Text Box 14"/>
            <p:cNvSpPr txBox="1">
              <a:spLocks noChangeArrowheads="1"/>
            </p:cNvSpPr>
            <p:nvPr/>
          </p:nvSpPr>
          <p:spPr bwMode="auto">
            <a:xfrm rot="1624975">
              <a:off x="3088222" y="1070149"/>
              <a:ext cx="725297" cy="261852"/>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00B050"/>
                  </a:solidFill>
                  <a:effectLst>
                    <a:outerShdw blurRad="50800" dist="38100" dir="2700000" algn="tl" rotWithShape="0">
                      <a:schemeClr val="bg1">
                        <a:alpha val="81000"/>
                      </a:schemeClr>
                    </a:outerShdw>
                  </a:effectLst>
                  <a:latin typeface="Arial"/>
                  <a:cs typeface="Arial"/>
                </a:rPr>
                <a:t>Positive</a:t>
              </a:r>
            </a:p>
          </p:txBody>
        </p:sp>
        <p:sp>
          <p:nvSpPr>
            <p:cNvPr id="128" name="Text Box 15"/>
            <p:cNvSpPr txBox="1">
              <a:spLocks noChangeArrowheads="1"/>
            </p:cNvSpPr>
            <p:nvPr/>
          </p:nvSpPr>
          <p:spPr bwMode="auto">
            <a:xfrm rot="19795473">
              <a:off x="2146609" y="1106050"/>
              <a:ext cx="774497" cy="261851"/>
            </a:xfrm>
            <a:prstGeom prst="rect">
              <a:avLst/>
            </a:prstGeom>
            <a:noFill/>
            <a:ln w="9525">
              <a:noFill/>
              <a:miter lim="800000"/>
              <a:headEnd/>
              <a:tailEnd/>
            </a:ln>
            <a:effec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defRPr/>
              </a:pPr>
              <a:r>
                <a:rPr lang="en-US" dirty="0">
                  <a:solidFill>
                    <a:srgbClr val="FF0000"/>
                  </a:solidFill>
                  <a:effectLst>
                    <a:outerShdw blurRad="50800" dist="38100" dir="2700000" algn="tl" rotWithShape="0">
                      <a:schemeClr val="bg1">
                        <a:alpha val="81000"/>
                      </a:schemeClr>
                    </a:outerShdw>
                  </a:effectLst>
                  <a:latin typeface="Arial"/>
                  <a:cs typeface="Arial"/>
                </a:rPr>
                <a:t>Negative</a:t>
              </a:r>
            </a:p>
          </p:txBody>
        </p:sp>
        <p:sp>
          <p:nvSpPr>
            <p:cNvPr id="129" name="AutoShape 60"/>
            <p:cNvSpPr>
              <a:spLocks noChangeArrowheads="1"/>
            </p:cNvSpPr>
            <p:nvPr/>
          </p:nvSpPr>
          <p:spPr bwMode="auto">
            <a:xfrm>
              <a:off x="2873965" y="1066975"/>
              <a:ext cx="228540" cy="15235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2</a:t>
              </a:r>
            </a:p>
          </p:txBody>
        </p:sp>
        <p:sp>
          <p:nvSpPr>
            <p:cNvPr id="130" name="AutoShape 12"/>
            <p:cNvSpPr>
              <a:spLocks noChangeArrowheads="1"/>
            </p:cNvSpPr>
            <p:nvPr/>
          </p:nvSpPr>
          <p:spPr bwMode="auto">
            <a:xfrm rot="9000000">
              <a:off x="2380382" y="1362153"/>
              <a:ext cx="304720" cy="152350"/>
            </a:xfrm>
            <a:prstGeom prst="rightArrow">
              <a:avLst>
                <a:gd name="adj1" fmla="val 50000"/>
                <a:gd name="adj2" fmla="val 50000"/>
              </a:avLst>
            </a:prstGeom>
            <a:solidFill>
              <a:srgbClr val="FFCC00"/>
            </a:solidFill>
            <a:ln w="9525">
              <a:noFill/>
              <a:miter lim="800000"/>
              <a:headEnd/>
              <a:tailEnd/>
            </a:ln>
            <a:effectLst>
              <a:outerShdw blurRad="25400" dist="25400" dir="5400000" algn="ctr" rotWithShape="0">
                <a:schemeClr val="bg1">
                  <a:alpha val="89000"/>
                </a:schemeClr>
              </a:outerShdw>
            </a:effectLst>
          </p:spPr>
          <p:txBody>
            <a:bodyPr wrap="none" anchor="ctr"/>
            <a:lstStyle/>
            <a:p>
              <a:pPr>
                <a:spcBef>
                  <a:spcPct val="50000"/>
                </a:spcBef>
                <a:defRPr/>
              </a:pPr>
              <a:endParaRPr lang="en-US">
                <a:effectLst>
                  <a:outerShdw blurRad="50800" dist="50800" dir="5400000" algn="ctr" rotWithShape="0">
                    <a:schemeClr val="bg1"/>
                  </a:outerShdw>
                </a:effectLst>
                <a:latin typeface="Arial"/>
                <a:cs typeface="Arial"/>
              </a:endParaRPr>
            </a:p>
          </p:txBody>
        </p:sp>
      </p:grpSp>
      <p:sp>
        <p:nvSpPr>
          <p:cNvPr id="132" name="Text Box 18"/>
          <p:cNvSpPr txBox="1">
            <a:spLocks noChangeArrowheads="1"/>
          </p:cNvSpPr>
          <p:nvPr/>
        </p:nvSpPr>
        <p:spPr bwMode="auto">
          <a:xfrm>
            <a:off x="3571875" y="1794165"/>
            <a:ext cx="2728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sz="1200" dirty="0" smtClean="0">
                <a:solidFill>
                  <a:srgbClr val="000000"/>
                </a:solidFill>
                <a:latin typeface="Arial" charset="0"/>
                <a:ea typeface="MS PGothic" charset="0"/>
              </a:rPr>
              <a:t>What Are Your Lifelines?</a:t>
            </a:r>
            <a:endParaRPr lang="en-US" sz="1200" dirty="0">
              <a:solidFill>
                <a:srgbClr val="000000"/>
              </a:solidFill>
              <a:latin typeface="Arial" charset="0"/>
              <a:ea typeface="MS PGothic" charset="0"/>
            </a:endParaRPr>
          </a:p>
        </p:txBody>
      </p:sp>
      <p:pic>
        <p:nvPicPr>
          <p:cNvPr id="133" name="Picture 1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3687">
            <a:off x="2459513" y="1944904"/>
            <a:ext cx="1520104" cy="87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AutoShape 60"/>
          <p:cNvSpPr>
            <a:spLocks noChangeArrowheads="1"/>
          </p:cNvSpPr>
          <p:nvPr/>
        </p:nvSpPr>
        <p:spPr bwMode="auto">
          <a:xfrm>
            <a:off x="3810000" y="1707052"/>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3</a:t>
            </a:r>
          </a:p>
        </p:txBody>
      </p:sp>
      <p:sp>
        <p:nvSpPr>
          <p:cNvPr id="51" name="Text Box 17"/>
          <p:cNvSpPr txBox="1">
            <a:spLocks noChangeArrowheads="1"/>
          </p:cNvSpPr>
          <p:nvPr/>
        </p:nvSpPr>
        <p:spPr bwMode="auto">
          <a:xfrm>
            <a:off x="3962400" y="2057400"/>
            <a:ext cx="2286000" cy="369332"/>
          </a:xfrm>
          <a:prstGeom prst="rect">
            <a:avLst/>
          </a:prstGeom>
          <a:noFill/>
          <a:ln w="9525">
            <a:noFill/>
            <a:miter lim="800000"/>
            <a:headEnd/>
            <a:tailEnd/>
          </a:ln>
        </p:spPr>
        <p:txBody>
          <a:bodyPr wrap="square">
            <a:spAutoFit/>
          </a:bodyPr>
          <a:lstStyle/>
          <a:p>
            <a:pPr marL="117475" indent="-117475">
              <a:spcBef>
                <a:spcPts val="300"/>
              </a:spcBef>
              <a:buFont typeface="Arial"/>
              <a:buChar char="•"/>
            </a:pPr>
            <a:r>
              <a:rPr lang="en-US" sz="900" b="0" dirty="0" smtClean="0">
                <a:latin typeface="Arial"/>
                <a:cs typeface="Arial"/>
              </a:rPr>
              <a:t>Who can help you out of the flood zone at home? At school? With peers?</a:t>
            </a:r>
            <a:endParaRPr lang="en-US" sz="900" b="0" dirty="0">
              <a:latin typeface="Arial"/>
              <a:cs typeface="Arial"/>
            </a:endParaRPr>
          </a:p>
        </p:txBody>
      </p:sp>
      <p:grpSp>
        <p:nvGrpSpPr>
          <p:cNvPr id="53" name="Group 52"/>
          <p:cNvGrpSpPr/>
          <p:nvPr/>
        </p:nvGrpSpPr>
        <p:grpSpPr>
          <a:xfrm>
            <a:off x="6324600" y="2667000"/>
            <a:ext cx="2501900" cy="1447800"/>
            <a:chOff x="6400800" y="2590800"/>
            <a:chExt cx="2501900" cy="1447800"/>
          </a:xfrm>
        </p:grpSpPr>
        <p:sp>
          <p:nvSpPr>
            <p:cNvPr id="54" name="Text Box 19"/>
            <p:cNvSpPr txBox="1">
              <a:spLocks noChangeArrowheads="1"/>
            </p:cNvSpPr>
            <p:nvPr/>
          </p:nvSpPr>
          <p:spPr bwMode="auto">
            <a:xfrm>
              <a:off x="6400800" y="3114675"/>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buFont typeface="Arial" charset="0"/>
                <a:buChar char="•"/>
              </a:pPr>
              <a:r>
                <a:rPr lang="en-US" sz="900" b="0" dirty="0">
                  <a:latin typeface="Arial" charset="0"/>
                  <a:ea typeface="MS PGothic" charset="0"/>
                </a:rPr>
                <a:t>Use your inner voice to direct your </a:t>
              </a:r>
              <a:br>
                <a:rPr lang="en-US" sz="900" b="0" dirty="0">
                  <a:latin typeface="Arial" charset="0"/>
                  <a:ea typeface="MS PGothic" charset="0"/>
                </a:rPr>
              </a:br>
              <a:r>
                <a:rPr lang="en-US" sz="900" b="0" dirty="0">
                  <a:latin typeface="Arial" charset="0"/>
                  <a:ea typeface="MS PGothic" charset="0"/>
                </a:rPr>
                <a:t>motivation (energy) in a positive direction (i.e. I will try). It’</a:t>
              </a:r>
              <a:r>
                <a:rPr lang="en-US" altLang="ja-JP" sz="900" b="0" dirty="0">
                  <a:latin typeface="Arial" charset="0"/>
                  <a:ea typeface="Arial" charset="0"/>
                  <a:cs typeface="Arial" charset="0"/>
                </a:rPr>
                <a:t>s a positive direction if you’re not hurting yourself or others)</a:t>
              </a:r>
            </a:p>
            <a:p>
              <a:pPr eaLnBrk="1" hangingPunct="1">
                <a:buFont typeface="Arial" charset="0"/>
                <a:buChar char="•"/>
              </a:pPr>
              <a:r>
                <a:rPr lang="en-US" altLang="ja-JP" sz="900" b="0" dirty="0">
                  <a:latin typeface="Arial" charset="0"/>
                  <a:ea typeface="Arial" charset="0"/>
                  <a:cs typeface="Arial" charset="0"/>
                </a:rPr>
                <a:t>Focus self-talk on what you do have control over.</a:t>
              </a:r>
              <a:endParaRPr lang="en-US" sz="900" b="0" dirty="0">
                <a:latin typeface="Arial" charset="0"/>
                <a:ea typeface="Arial" charset="0"/>
                <a:cs typeface="Arial" charset="0"/>
              </a:endParaRPr>
            </a:p>
          </p:txBody>
        </p:sp>
        <p:sp>
          <p:nvSpPr>
            <p:cNvPr id="55" name="Text Box 20"/>
            <p:cNvSpPr txBox="1">
              <a:spLocks noChangeArrowheads="1"/>
            </p:cNvSpPr>
            <p:nvPr/>
          </p:nvSpPr>
          <p:spPr bwMode="auto">
            <a:xfrm>
              <a:off x="7531100" y="2749550"/>
              <a:ext cx="1371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dirty="0">
                  <a:solidFill>
                    <a:schemeClr val="bg1"/>
                  </a:solidFill>
                  <a:latin typeface="Arial" charset="0"/>
                  <a:ea typeface="MS PGothic" charset="0"/>
                </a:rPr>
                <a:t>Use Positive </a:t>
              </a:r>
              <a:br>
                <a:rPr lang="en-US" dirty="0">
                  <a:solidFill>
                    <a:schemeClr val="bg1"/>
                  </a:solidFill>
                  <a:latin typeface="Arial" charset="0"/>
                  <a:ea typeface="MS PGothic" charset="0"/>
                </a:rPr>
              </a:br>
              <a:r>
                <a:rPr lang="ja-JP" altLang="en-US" dirty="0">
                  <a:solidFill>
                    <a:schemeClr val="bg1"/>
                  </a:solidFill>
                  <a:latin typeface="Arial" charset="0"/>
                  <a:ea typeface="MS PGothic" charset="0"/>
                </a:rPr>
                <a:t>“</a:t>
              </a:r>
              <a:r>
                <a:rPr lang="en-US" altLang="ja-JP" dirty="0">
                  <a:solidFill>
                    <a:schemeClr val="bg1"/>
                  </a:solidFill>
                  <a:latin typeface="Arial" charset="0"/>
                  <a:ea typeface="Arial" charset="0"/>
                  <a:cs typeface="Arial" charset="0"/>
                </a:rPr>
                <a:t>Self Talk</a:t>
              </a:r>
              <a:r>
                <a:rPr lang="ja-JP" altLang="en-US" dirty="0">
                  <a:solidFill>
                    <a:schemeClr val="bg1"/>
                  </a:solidFill>
                  <a:latin typeface="Arial" charset="0"/>
                  <a:ea typeface="MS PGothic" charset="0"/>
                </a:rPr>
                <a:t>”</a:t>
              </a:r>
              <a:endParaRPr lang="en-US" altLang="ja-JP" dirty="0">
                <a:solidFill>
                  <a:schemeClr val="bg1"/>
                </a:solidFill>
                <a:latin typeface="Arial" charset="0"/>
                <a:ea typeface="Arial" charset="0"/>
                <a:cs typeface="Arial" charset="0"/>
              </a:endParaRPr>
            </a:p>
            <a:p>
              <a:pPr algn="ctr" eaLnBrk="1" hangingPunct="1"/>
              <a:endParaRPr lang="en-US" dirty="0">
                <a:solidFill>
                  <a:schemeClr val="bg1"/>
                </a:solidFill>
                <a:latin typeface="Arial" charset="0"/>
                <a:ea typeface="Arial" charset="0"/>
                <a:cs typeface="Arial" charset="0"/>
              </a:endParaRPr>
            </a:p>
          </p:txBody>
        </p:sp>
        <p:sp>
          <p:nvSpPr>
            <p:cNvPr id="56" name="Line 5"/>
            <p:cNvSpPr>
              <a:spLocks noChangeShapeType="1"/>
            </p:cNvSpPr>
            <p:nvPr/>
          </p:nvSpPr>
          <p:spPr bwMode="auto">
            <a:xfrm flipH="1" flipV="1">
              <a:off x="7535863" y="2936875"/>
              <a:ext cx="222250"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AutoShape 60"/>
            <p:cNvSpPr>
              <a:spLocks noChangeArrowheads="1"/>
            </p:cNvSpPr>
            <p:nvPr/>
          </p:nvSpPr>
          <p:spPr bwMode="auto">
            <a:xfrm>
              <a:off x="8458200" y="25908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4</a:t>
              </a:r>
            </a:p>
          </p:txBody>
        </p:sp>
      </p:grpSp>
      <p:grpSp>
        <p:nvGrpSpPr>
          <p:cNvPr id="58" name="Group 57"/>
          <p:cNvGrpSpPr/>
          <p:nvPr/>
        </p:nvGrpSpPr>
        <p:grpSpPr>
          <a:xfrm>
            <a:off x="304800" y="4114800"/>
            <a:ext cx="1771650" cy="1449388"/>
            <a:chOff x="304800" y="4038600"/>
            <a:chExt cx="1771650" cy="1449388"/>
          </a:xfrm>
        </p:grpSpPr>
        <p:sp>
          <p:nvSpPr>
            <p:cNvPr id="59" name="Text Box 21"/>
            <p:cNvSpPr txBox="1">
              <a:spLocks noChangeArrowheads="1"/>
            </p:cNvSpPr>
            <p:nvPr/>
          </p:nvSpPr>
          <p:spPr bwMode="auto">
            <a:xfrm>
              <a:off x="304800" y="4495800"/>
              <a:ext cx="17716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buFont typeface="Arial" charset="0"/>
                <a:buChar char="•"/>
              </a:pPr>
              <a:r>
                <a:rPr lang="en-US" sz="900" b="0">
                  <a:latin typeface="Arial" charset="0"/>
                  <a:ea typeface="MS PGothic" charset="0"/>
                </a:rPr>
                <a:t>You go through the motions and don’</a:t>
              </a:r>
              <a:r>
                <a:rPr lang="en-US" altLang="ja-JP" sz="900" b="0">
                  <a:latin typeface="Arial" charset="0"/>
                  <a:ea typeface="Arial" charset="0"/>
                  <a:cs typeface="Arial" charset="0"/>
                </a:rPr>
                <a:t>t give up out of respect for people who care about you.</a:t>
              </a:r>
            </a:p>
            <a:p>
              <a:pPr eaLnBrk="1" hangingPunct="1">
                <a:spcBef>
                  <a:spcPct val="50000"/>
                </a:spcBef>
                <a:buFont typeface="Arial" charset="0"/>
                <a:buChar char="•"/>
              </a:pPr>
              <a:r>
                <a:rPr lang="en-US" altLang="ja-JP" sz="900" b="0">
                  <a:latin typeface="Arial" charset="0"/>
                  <a:ea typeface="Arial" charset="0"/>
                  <a:cs typeface="Arial" charset="0"/>
                </a:rPr>
                <a:t>You don</a:t>
              </a:r>
              <a:r>
                <a:rPr lang="ja-JP" altLang="en-US" sz="900" b="0">
                  <a:latin typeface="Arial" charset="0"/>
                  <a:ea typeface="MS PGothic" charset="0"/>
                </a:rPr>
                <a:t>’</a:t>
              </a:r>
              <a:r>
                <a:rPr lang="en-US" altLang="ja-JP" sz="900" b="0">
                  <a:latin typeface="Arial" charset="0"/>
                  <a:ea typeface="Arial" charset="0"/>
                  <a:cs typeface="Arial" charset="0"/>
                </a:rPr>
                <a:t>t give up out of respect for yourself.</a:t>
              </a:r>
              <a:endParaRPr lang="en-US" sz="900" b="0">
                <a:latin typeface="Arial" charset="0"/>
                <a:ea typeface="Arial" charset="0"/>
                <a:cs typeface="Arial" charset="0"/>
              </a:endParaRPr>
            </a:p>
          </p:txBody>
        </p:sp>
        <p:sp>
          <p:nvSpPr>
            <p:cNvPr id="60" name="Text Box 22"/>
            <p:cNvSpPr txBox="1">
              <a:spLocks noChangeArrowheads="1"/>
            </p:cNvSpPr>
            <p:nvPr/>
          </p:nvSpPr>
          <p:spPr bwMode="auto">
            <a:xfrm>
              <a:off x="457200" y="4114800"/>
              <a:ext cx="1219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dirty="0">
                  <a:solidFill>
                    <a:schemeClr val="bg1"/>
                  </a:solidFill>
                  <a:latin typeface="Arial" charset="0"/>
                  <a:ea typeface="MS PGothic" charset="0"/>
                </a:rPr>
                <a:t>Character</a:t>
              </a:r>
            </a:p>
            <a:p>
              <a:pPr algn="ctr" eaLnBrk="1" hangingPunct="1"/>
              <a:r>
                <a:rPr lang="en-US" dirty="0">
                  <a:solidFill>
                    <a:schemeClr val="bg1"/>
                  </a:solidFill>
                  <a:latin typeface="Arial" charset="0"/>
                  <a:ea typeface="MS PGothic" charset="0"/>
                </a:rPr>
                <a:t>and Heart</a:t>
              </a:r>
            </a:p>
          </p:txBody>
        </p:sp>
        <p:sp>
          <p:nvSpPr>
            <p:cNvPr id="61" name="Line 5"/>
            <p:cNvSpPr>
              <a:spLocks noChangeShapeType="1"/>
            </p:cNvSpPr>
            <p:nvPr/>
          </p:nvSpPr>
          <p:spPr bwMode="auto">
            <a:xfrm flipV="1">
              <a:off x="1525588" y="4419600"/>
              <a:ext cx="2190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 name="AutoShape 60"/>
            <p:cNvSpPr>
              <a:spLocks noChangeArrowheads="1"/>
            </p:cNvSpPr>
            <p:nvPr/>
          </p:nvSpPr>
          <p:spPr bwMode="auto">
            <a:xfrm>
              <a:off x="457200" y="40386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5</a:t>
              </a:r>
            </a:p>
          </p:txBody>
        </p:sp>
      </p:grpSp>
      <p:grpSp>
        <p:nvGrpSpPr>
          <p:cNvPr id="63" name="Group 62"/>
          <p:cNvGrpSpPr/>
          <p:nvPr/>
        </p:nvGrpSpPr>
        <p:grpSpPr>
          <a:xfrm>
            <a:off x="7391400" y="4648200"/>
            <a:ext cx="1295400" cy="917575"/>
            <a:chOff x="7315200" y="4648200"/>
            <a:chExt cx="1295400" cy="917575"/>
          </a:xfrm>
        </p:grpSpPr>
        <p:sp>
          <p:nvSpPr>
            <p:cNvPr id="64" name="Text Box 23"/>
            <p:cNvSpPr txBox="1">
              <a:spLocks noChangeArrowheads="1"/>
            </p:cNvSpPr>
            <p:nvPr/>
          </p:nvSpPr>
          <p:spPr bwMode="auto">
            <a:xfrm>
              <a:off x="7391400" y="4800600"/>
              <a:ext cx="121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dirty="0">
                  <a:solidFill>
                    <a:schemeClr val="bg1"/>
                  </a:solidFill>
                  <a:latin typeface="Arial" charset="0"/>
                  <a:ea typeface="MS PGothic" charset="0"/>
                </a:rPr>
                <a:t>A Passion Purpose or Interest</a:t>
              </a:r>
            </a:p>
            <a:p>
              <a:pPr algn="ctr" eaLnBrk="1" hangingPunct="1"/>
              <a:endParaRPr lang="en-US" dirty="0">
                <a:solidFill>
                  <a:schemeClr val="bg1"/>
                </a:solidFill>
                <a:latin typeface="Arial" charset="0"/>
                <a:ea typeface="MS PGothic" charset="0"/>
              </a:endParaRPr>
            </a:p>
          </p:txBody>
        </p:sp>
        <p:sp>
          <p:nvSpPr>
            <p:cNvPr id="65" name="Text Box 35"/>
            <p:cNvSpPr txBox="1">
              <a:spLocks noChangeArrowheads="1"/>
            </p:cNvSpPr>
            <p:nvPr/>
          </p:nvSpPr>
          <p:spPr bwMode="auto">
            <a:xfrm>
              <a:off x="7516813" y="5283200"/>
              <a:ext cx="9413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eaLnBrk="1" hangingPunct="1">
                <a:spcBef>
                  <a:spcPct val="50000"/>
                </a:spcBef>
              </a:pPr>
              <a:r>
                <a:rPr lang="en-US" sz="900" b="0">
                  <a:latin typeface="Arial" charset="0"/>
                  <a:ea typeface="MS PGothic" charset="0"/>
                </a:rPr>
                <a:t>(Turn outward)</a:t>
              </a:r>
            </a:p>
          </p:txBody>
        </p:sp>
        <p:sp>
          <p:nvSpPr>
            <p:cNvPr id="66" name="Line 5"/>
            <p:cNvSpPr>
              <a:spLocks noChangeShapeType="1"/>
            </p:cNvSpPr>
            <p:nvPr/>
          </p:nvSpPr>
          <p:spPr bwMode="auto">
            <a:xfrm flipH="1" flipV="1">
              <a:off x="7315200" y="5138738"/>
              <a:ext cx="2206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 name="AutoShape 60"/>
            <p:cNvSpPr>
              <a:spLocks noChangeArrowheads="1"/>
            </p:cNvSpPr>
            <p:nvPr/>
          </p:nvSpPr>
          <p:spPr bwMode="auto">
            <a:xfrm>
              <a:off x="8153400" y="4648200"/>
              <a:ext cx="228600" cy="152400"/>
            </a:xfrm>
            <a:prstGeom prst="flowChartPunchedTape">
              <a:avLst/>
            </a:prstGeom>
            <a:solidFill>
              <a:srgbClr val="FF0000"/>
            </a:solidFill>
            <a:ln>
              <a:noFill/>
            </a:ln>
            <a:effectLst>
              <a:outerShdw blurRad="50800" dist="25400" dir="540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6</a:t>
              </a:r>
            </a:p>
          </p:txBody>
        </p:sp>
      </p:grpSp>
      <p:grpSp>
        <p:nvGrpSpPr>
          <p:cNvPr id="68" name="Group 67"/>
          <p:cNvGrpSpPr/>
          <p:nvPr/>
        </p:nvGrpSpPr>
        <p:grpSpPr>
          <a:xfrm>
            <a:off x="3276600" y="5762625"/>
            <a:ext cx="5440363" cy="866775"/>
            <a:chOff x="3298825" y="5610225"/>
            <a:chExt cx="5440363" cy="866775"/>
          </a:xfrm>
        </p:grpSpPr>
        <p:sp>
          <p:nvSpPr>
            <p:cNvPr id="69" name="Text Box 25"/>
            <p:cNvSpPr txBox="1">
              <a:spLocks noChangeArrowheads="1"/>
            </p:cNvSpPr>
            <p:nvPr/>
          </p:nvSpPr>
          <p:spPr bwMode="auto">
            <a:xfrm>
              <a:off x="6438900" y="5610225"/>
              <a:ext cx="1752600" cy="366713"/>
            </a:xfrm>
            <a:prstGeom prst="rect">
              <a:avLst/>
            </a:prstGeom>
            <a:noFill/>
            <a:ln w="9525">
              <a:noFill/>
              <a:miter lim="800000"/>
              <a:headEnd/>
              <a:tailEnd/>
            </a:ln>
            <a:effectLst>
              <a:outerShdw blurRad="50800" dist="25400" dir="5400000" algn="ctr" rotWithShape="0">
                <a:schemeClr val="bg1">
                  <a:alpha val="49000"/>
                </a:schemeClr>
              </a:outerShdw>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z="1800" spc="60" dirty="0">
                  <a:solidFill>
                    <a:srgbClr val="C00000"/>
                  </a:solidFill>
                  <a:latin typeface="Arial"/>
                  <a:cs typeface="Arial"/>
                </a:rPr>
                <a:t>WhyTry?</a:t>
              </a:r>
            </a:p>
          </p:txBody>
        </p:sp>
        <p:sp>
          <p:nvSpPr>
            <p:cNvPr id="70" name="Text Box 26"/>
            <p:cNvSpPr txBox="1">
              <a:spLocks noChangeArrowheads="1"/>
            </p:cNvSpPr>
            <p:nvPr/>
          </p:nvSpPr>
          <p:spPr bwMode="auto">
            <a:xfrm>
              <a:off x="5638800" y="5992813"/>
              <a:ext cx="3100388" cy="261937"/>
            </a:xfrm>
            <a:prstGeom prst="rect">
              <a:avLst/>
            </a:prstGeom>
            <a:noFill/>
            <a:ln w="9525">
              <a:noFill/>
              <a:miter lim="800000"/>
              <a:headEnd/>
              <a:tailEnd/>
            </a:ln>
            <a:effectLst>
              <a:outerShdw blurRad="50800" dist="25400" dir="5400000" algn="ctr" rotWithShape="0">
                <a:schemeClr val="bg1">
                  <a:alpha val="49000"/>
                </a:schemeClr>
              </a:outerShdw>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pc="60" dirty="0">
                  <a:ln w="12700">
                    <a:noFill/>
                    <a:prstDash val="solid"/>
                  </a:ln>
                  <a:solidFill>
                    <a:srgbClr val="C00000"/>
                  </a:solidFill>
                  <a:latin typeface="Arial"/>
                  <a:cs typeface="Arial"/>
                </a:rPr>
                <a:t>Opportunity, Freedom, Self-respect</a:t>
              </a:r>
            </a:p>
          </p:txBody>
        </p:sp>
        <p:sp>
          <p:nvSpPr>
            <p:cNvPr id="71" name="Text Box 27"/>
            <p:cNvSpPr txBox="1">
              <a:spLocks noChangeArrowheads="1"/>
            </p:cNvSpPr>
            <p:nvPr/>
          </p:nvSpPr>
          <p:spPr bwMode="auto">
            <a:xfrm>
              <a:off x="4324350" y="5641975"/>
              <a:ext cx="160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sz="900" b="0">
                  <a:solidFill>
                    <a:schemeClr val="bg1"/>
                  </a:solidFill>
                  <a:latin typeface="Arial" charset="0"/>
                  <a:ea typeface="MS PGothic" charset="0"/>
                </a:rPr>
                <a:t>If channeled,</a:t>
              </a:r>
              <a:br>
                <a:rPr lang="en-US" sz="900" b="0">
                  <a:solidFill>
                    <a:schemeClr val="bg1"/>
                  </a:solidFill>
                  <a:latin typeface="Arial" charset="0"/>
                  <a:ea typeface="MS PGothic" charset="0"/>
                </a:rPr>
              </a:br>
              <a:r>
                <a:rPr lang="en-US" sz="900" b="0">
                  <a:solidFill>
                    <a:schemeClr val="bg1"/>
                  </a:solidFill>
                  <a:latin typeface="Arial" charset="0"/>
                  <a:ea typeface="MS PGothic" charset="0"/>
                </a:rPr>
                <a:t>challenges &amp; anger </a:t>
              </a:r>
              <a:br>
                <a:rPr lang="en-US" sz="900" b="0">
                  <a:solidFill>
                    <a:schemeClr val="bg1"/>
                  </a:solidFill>
                  <a:latin typeface="Arial" charset="0"/>
                  <a:ea typeface="MS PGothic" charset="0"/>
                </a:rPr>
              </a:br>
              <a:r>
                <a:rPr lang="en-US" sz="900" b="0">
                  <a:solidFill>
                    <a:schemeClr val="bg1"/>
                  </a:solidFill>
                  <a:latin typeface="Arial" charset="0"/>
                  <a:ea typeface="MS PGothic" charset="0"/>
                </a:rPr>
                <a:t>can be converted into</a:t>
              </a:r>
            </a:p>
          </p:txBody>
        </p:sp>
        <p:sp>
          <p:nvSpPr>
            <p:cNvPr id="72" name="Text Box 28"/>
            <p:cNvSpPr txBox="1">
              <a:spLocks noChangeArrowheads="1"/>
            </p:cNvSpPr>
            <p:nvPr/>
          </p:nvSpPr>
          <p:spPr bwMode="auto">
            <a:xfrm>
              <a:off x="3298825" y="6019800"/>
              <a:ext cx="1905000" cy="457200"/>
            </a:xfrm>
            <a:prstGeom prst="rect">
              <a:avLst/>
            </a:prstGeom>
            <a:noFill/>
            <a:ln w="9525">
              <a:noFill/>
              <a:miter lim="800000"/>
              <a:headEnd/>
              <a:tailEnd/>
            </a:ln>
            <a:effec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defRPr/>
              </a:pPr>
              <a:r>
                <a:rPr lang="en-US" sz="1200" dirty="0">
                  <a:solidFill>
                    <a:srgbClr val="FFFF00"/>
                  </a:solidFill>
                  <a:effectLst>
                    <a:outerShdw blurRad="50800" dist="50800" dir="5400000" algn="ctr" rotWithShape="0">
                      <a:schemeClr val="bg1"/>
                    </a:outerShdw>
                  </a:effectLst>
                  <a:latin typeface="Arial"/>
                  <a:cs typeface="Arial"/>
                </a:rPr>
                <a:t>Positive Motivation</a:t>
              </a:r>
              <a:br>
                <a:rPr lang="en-US" sz="1200" dirty="0">
                  <a:solidFill>
                    <a:srgbClr val="FFFF00"/>
                  </a:solidFill>
                  <a:effectLst>
                    <a:outerShdw blurRad="50800" dist="50800" dir="5400000" algn="ctr" rotWithShape="0">
                      <a:schemeClr val="bg1"/>
                    </a:outerShdw>
                  </a:effectLst>
                  <a:latin typeface="Arial"/>
                  <a:cs typeface="Arial"/>
                </a:rPr>
              </a:br>
              <a:r>
                <a:rPr lang="en-US" sz="1200" dirty="0">
                  <a:solidFill>
                    <a:srgbClr val="FFFF00"/>
                  </a:solidFill>
                  <a:effectLst>
                    <a:outerShdw blurRad="50800" dist="50800" dir="5400000" algn="ctr" rotWithShape="0">
                      <a:schemeClr val="bg1"/>
                    </a:outerShdw>
                  </a:effectLst>
                  <a:latin typeface="Arial"/>
                  <a:cs typeface="Arial"/>
                </a:rPr>
                <a:t> &amp; Healing</a:t>
              </a:r>
            </a:p>
          </p:txBody>
        </p:sp>
        <p:sp>
          <p:nvSpPr>
            <p:cNvPr id="74" name="Line 5"/>
            <p:cNvSpPr>
              <a:spLocks noChangeShapeType="1"/>
            </p:cNvSpPr>
            <p:nvPr/>
          </p:nvSpPr>
          <p:spPr bwMode="auto">
            <a:xfrm flipH="1">
              <a:off x="5173663" y="6130925"/>
              <a:ext cx="2286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5" name="Group 74"/>
          <p:cNvGrpSpPr/>
          <p:nvPr/>
        </p:nvGrpSpPr>
        <p:grpSpPr>
          <a:xfrm>
            <a:off x="1211262" y="5803900"/>
            <a:ext cx="1684338" cy="673100"/>
            <a:chOff x="1143000" y="5638800"/>
            <a:chExt cx="1684338" cy="673100"/>
          </a:xfrm>
        </p:grpSpPr>
        <p:sp>
          <p:nvSpPr>
            <p:cNvPr id="76" name="Oval 75"/>
            <p:cNvSpPr/>
            <p:nvPr/>
          </p:nvSpPr>
          <p:spPr bwMode="auto">
            <a:xfrm rot="20302487">
              <a:off x="2279650" y="5741988"/>
              <a:ext cx="484188" cy="239712"/>
            </a:xfrm>
            <a:prstGeom prst="ellipse">
              <a:avLst/>
            </a:prstGeom>
            <a:solidFill>
              <a:schemeClr val="accent3"/>
            </a:solidFill>
            <a:ln w="9525" cap="flat" cmpd="sng" algn="ctr">
              <a:noFill/>
              <a:prstDash val="solid"/>
              <a:round/>
              <a:headEnd type="none" w="med" len="med"/>
              <a:tailEnd type="none" w="med" len="med"/>
            </a:ln>
            <a:effectLst/>
          </p:spPr>
          <p:txBody>
            <a:bodyPr/>
            <a:lstStyle/>
            <a:p>
              <a:pPr>
                <a:spcBef>
                  <a:spcPct val="50000"/>
                </a:spcBef>
                <a:defRPr/>
              </a:pPr>
              <a:endParaRPr lang="en-US">
                <a:latin typeface="Arial"/>
                <a:cs typeface="Arial"/>
              </a:endParaRPr>
            </a:p>
          </p:txBody>
        </p:sp>
        <p:sp>
          <p:nvSpPr>
            <p:cNvPr id="77" name="Text Box 24"/>
            <p:cNvSpPr txBox="1">
              <a:spLocks noChangeArrowheads="1"/>
            </p:cNvSpPr>
            <p:nvPr/>
          </p:nvSpPr>
          <p:spPr bwMode="auto">
            <a:xfrm>
              <a:off x="1143000" y="5715000"/>
              <a:ext cx="1600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Futura Md BT" charset="0"/>
                  <a:ea typeface="ＭＳ Ｐゴシック" charset="0"/>
                  <a:cs typeface="ＭＳ Ｐゴシック" charset="0"/>
                </a:defRPr>
              </a:lvl1pPr>
              <a:lvl2pPr marL="742950" indent="-285750" eaLnBrk="0" hangingPunct="0">
                <a:defRPr sz="1100" b="1">
                  <a:solidFill>
                    <a:schemeClr val="tx1"/>
                  </a:solidFill>
                  <a:latin typeface="Futura Md BT" charset="0"/>
                  <a:ea typeface="ＭＳ Ｐゴシック" charset="0"/>
                </a:defRPr>
              </a:lvl2pPr>
              <a:lvl3pPr marL="1143000" indent="-228600" eaLnBrk="0" hangingPunct="0">
                <a:defRPr sz="1100" b="1">
                  <a:solidFill>
                    <a:schemeClr val="tx1"/>
                  </a:solidFill>
                  <a:latin typeface="Futura Md BT" charset="0"/>
                  <a:ea typeface="ＭＳ Ｐゴシック" charset="0"/>
                </a:defRPr>
              </a:lvl3pPr>
              <a:lvl4pPr marL="1600200" indent="-228600" eaLnBrk="0" hangingPunct="0">
                <a:defRPr sz="1100" b="1">
                  <a:solidFill>
                    <a:schemeClr val="tx1"/>
                  </a:solidFill>
                  <a:latin typeface="Futura Md BT" charset="0"/>
                  <a:ea typeface="ＭＳ Ｐゴシック" charset="0"/>
                </a:defRPr>
              </a:lvl4pPr>
              <a:lvl5pPr marL="2057400" indent="-228600" eaLnBrk="0" hangingPunct="0">
                <a:defRPr sz="1100" b="1">
                  <a:solidFill>
                    <a:schemeClr val="tx1"/>
                  </a:solidFill>
                  <a:latin typeface="Futura Md BT" charset="0"/>
                  <a:ea typeface="ＭＳ Ｐゴシック" charset="0"/>
                </a:defRPr>
              </a:lvl5pPr>
              <a:lvl6pPr marL="2514600" indent="-228600" eaLnBrk="0" fontAlgn="base" hangingPunct="0">
                <a:spcBef>
                  <a:spcPct val="0"/>
                </a:spcBef>
                <a:spcAft>
                  <a:spcPct val="0"/>
                </a:spcAft>
                <a:defRPr sz="1100" b="1">
                  <a:solidFill>
                    <a:schemeClr val="tx1"/>
                  </a:solidFill>
                  <a:latin typeface="Futura Md BT" charset="0"/>
                  <a:ea typeface="ＭＳ Ｐゴシック" charset="0"/>
                </a:defRPr>
              </a:lvl6pPr>
              <a:lvl7pPr marL="2971800" indent="-228600" eaLnBrk="0" fontAlgn="base" hangingPunct="0">
                <a:spcBef>
                  <a:spcPct val="0"/>
                </a:spcBef>
                <a:spcAft>
                  <a:spcPct val="0"/>
                </a:spcAft>
                <a:defRPr sz="1100" b="1">
                  <a:solidFill>
                    <a:schemeClr val="tx1"/>
                  </a:solidFill>
                  <a:latin typeface="Futura Md BT" charset="0"/>
                  <a:ea typeface="ＭＳ Ｐゴシック" charset="0"/>
                </a:defRPr>
              </a:lvl7pPr>
              <a:lvl8pPr marL="3429000" indent="-228600" eaLnBrk="0" fontAlgn="base" hangingPunct="0">
                <a:spcBef>
                  <a:spcPct val="0"/>
                </a:spcBef>
                <a:spcAft>
                  <a:spcPct val="0"/>
                </a:spcAft>
                <a:defRPr sz="1100" b="1">
                  <a:solidFill>
                    <a:schemeClr val="tx1"/>
                  </a:solidFill>
                  <a:latin typeface="Futura Md BT" charset="0"/>
                  <a:ea typeface="ＭＳ Ｐゴシック" charset="0"/>
                </a:defRPr>
              </a:lvl8pPr>
              <a:lvl9pPr marL="3886200" indent="-228600" eaLnBrk="0" fontAlgn="base" hangingPunct="0">
                <a:spcBef>
                  <a:spcPct val="0"/>
                </a:spcBef>
                <a:spcAft>
                  <a:spcPct val="0"/>
                </a:spcAft>
                <a:defRPr sz="1100" b="1">
                  <a:solidFill>
                    <a:schemeClr val="tx1"/>
                  </a:solidFill>
                  <a:latin typeface="Futura Md BT" charset="0"/>
                  <a:ea typeface="ＭＳ Ｐゴシック" charset="0"/>
                </a:defRPr>
              </a:lvl9pPr>
            </a:lstStyle>
            <a:p>
              <a:pPr algn="ctr" eaLnBrk="1" hangingPunct="1">
                <a:spcBef>
                  <a:spcPct val="50000"/>
                </a:spcBef>
              </a:pPr>
              <a:r>
                <a:rPr lang="en-US">
                  <a:solidFill>
                    <a:schemeClr val="bg1"/>
                  </a:solidFill>
                  <a:latin typeface="Arial" charset="0"/>
                  <a:ea typeface="MS PGothic" charset="0"/>
                </a:rPr>
                <a:t>Get Plugged in </a:t>
              </a:r>
              <a:br>
                <a:rPr lang="en-US">
                  <a:solidFill>
                    <a:schemeClr val="bg1"/>
                  </a:solidFill>
                  <a:latin typeface="Arial" charset="0"/>
                  <a:ea typeface="MS PGothic" charset="0"/>
                </a:rPr>
              </a:br>
              <a:r>
                <a:rPr lang="ja-JP" altLang="en-US">
                  <a:solidFill>
                    <a:schemeClr val="bg1"/>
                  </a:solidFill>
                  <a:latin typeface="Arial" charset="0"/>
                  <a:ea typeface="MS PGothic" charset="0"/>
                </a:rPr>
                <a:t>“</a:t>
              </a:r>
              <a:r>
                <a:rPr lang="en-US" altLang="ja-JP">
                  <a:solidFill>
                    <a:schemeClr val="bg1"/>
                  </a:solidFill>
                  <a:latin typeface="Arial" charset="0"/>
                  <a:ea typeface="Arial" charset="0"/>
                  <a:cs typeface="Arial" charset="0"/>
                </a:rPr>
                <a:t>Support System</a:t>
              </a:r>
              <a:r>
                <a:rPr lang="ja-JP" altLang="en-US">
                  <a:solidFill>
                    <a:schemeClr val="bg1"/>
                  </a:solidFill>
                  <a:latin typeface="Arial" charset="0"/>
                  <a:ea typeface="MS PGothic" charset="0"/>
                </a:rPr>
                <a:t>”</a:t>
              </a:r>
              <a:endParaRPr lang="en-US" altLang="ja-JP">
                <a:solidFill>
                  <a:schemeClr val="bg1"/>
                </a:solidFill>
                <a:latin typeface="Arial" charset="0"/>
                <a:ea typeface="Arial" charset="0"/>
                <a:cs typeface="Arial" charset="0"/>
              </a:endParaRPr>
            </a:p>
            <a:p>
              <a:pPr algn="ctr" eaLnBrk="1" hangingPunct="1"/>
              <a:endParaRPr lang="en-US" b="0">
                <a:solidFill>
                  <a:schemeClr val="bg1"/>
                </a:solidFill>
                <a:latin typeface="Arial" charset="0"/>
                <a:ea typeface="Arial" charset="0"/>
                <a:cs typeface="Arial" charset="0"/>
              </a:endParaRPr>
            </a:p>
          </p:txBody>
        </p:sp>
        <p:sp>
          <p:nvSpPr>
            <p:cNvPr id="78" name="Line 5"/>
            <p:cNvSpPr>
              <a:spLocks noChangeShapeType="1"/>
            </p:cNvSpPr>
            <p:nvPr/>
          </p:nvSpPr>
          <p:spPr bwMode="auto">
            <a:xfrm flipV="1">
              <a:off x="2605088" y="5875338"/>
              <a:ext cx="222250" cy="396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AutoShape 60"/>
            <p:cNvSpPr>
              <a:spLocks noChangeArrowheads="1"/>
            </p:cNvSpPr>
            <p:nvPr/>
          </p:nvSpPr>
          <p:spPr bwMode="auto">
            <a:xfrm>
              <a:off x="1154113" y="5638800"/>
              <a:ext cx="228600" cy="152400"/>
            </a:xfrm>
            <a:prstGeom prst="flowChartPunchedTape">
              <a:avLst/>
            </a:prstGeom>
            <a:solidFill>
              <a:srgbClr val="FF0000"/>
            </a:solidFill>
            <a:ln>
              <a:noFill/>
            </a:ln>
            <a:effectLst>
              <a:outerShdw blurRad="50800" dist="38100" dir="1980000" algn="ctr" rotWithShape="0">
                <a:schemeClr val="bg1">
                  <a:alpha val="8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900" dirty="0">
                  <a:solidFill>
                    <a:schemeClr val="accent3"/>
                  </a:solidFill>
                  <a:latin typeface="Arial"/>
                  <a:cs typeface="Arial"/>
                </a:rPr>
                <a:t>7</a:t>
              </a:r>
            </a:p>
          </p:txBody>
        </p:sp>
      </p:grpSp>
      <p:pic>
        <p:nvPicPr>
          <p:cNvPr id="80" name="Picture 7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8412" y="1219200"/>
            <a:ext cx="23129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6177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left)">
                                      <p:cBhvr>
                                        <p:cTn id="7" dur="500"/>
                                        <p:tgtEl>
                                          <p:spTgt spid="1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wipe(left)">
                                      <p:cBhvr>
                                        <p:cTn id="11" dur="500"/>
                                        <p:tgtEl>
                                          <p:spTgt spid="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wipe(left)">
                                      <p:cBhvr>
                                        <p:cTn id="15" dur="500"/>
                                        <p:tgtEl>
                                          <p:spTgt spid="13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500" fill="hold"/>
                                        <p:tgtEl>
                                          <p:spTgt spid="68"/>
                                        </p:tgtEl>
                                        <p:attrNameLst>
                                          <p:attrName>ppt_w</p:attrName>
                                        </p:attrNameLst>
                                      </p:cBhvr>
                                      <p:tavLst>
                                        <p:tav tm="0">
                                          <p:val>
                                            <p:fltVal val="0"/>
                                          </p:val>
                                        </p:tav>
                                        <p:tav tm="100000">
                                          <p:val>
                                            <p:strVal val="#ppt_w"/>
                                          </p:val>
                                        </p:tav>
                                      </p:tavLst>
                                    </p:anim>
                                    <p:anim calcmode="lin" valueType="num">
                                      <p:cBhvr>
                                        <p:cTn id="57" dur="500" fill="hold"/>
                                        <p:tgtEl>
                                          <p:spTgt spid="68"/>
                                        </p:tgtEl>
                                        <p:attrNameLst>
                                          <p:attrName>ppt_h</p:attrName>
                                        </p:attrNameLst>
                                      </p:cBhvr>
                                      <p:tavLst>
                                        <p:tav tm="0">
                                          <p:val>
                                            <p:fltVal val="0"/>
                                          </p:val>
                                        </p:tav>
                                        <p:tav tm="100000">
                                          <p:val>
                                            <p:strVal val="#ppt_h"/>
                                          </p:val>
                                        </p:tav>
                                      </p:tavLst>
                                    </p:anim>
                                    <p:animEffect transition="in" filter="fade">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4" grpId="0" animBg="1"/>
      <p:bldP spid="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99542" y="2514600"/>
            <a:ext cx="1828800" cy="1828800"/>
            <a:chOff x="2971800" y="4876800"/>
            <a:chExt cx="914400" cy="914400"/>
          </a:xfrm>
        </p:grpSpPr>
        <p:pic>
          <p:nvPicPr>
            <p:cNvPr id="11" name="Picture 10"/>
            <p:cNvPicPr>
              <a:picLocks noChangeAspect="1"/>
            </p:cNvPicPr>
            <p:nvPr/>
          </p:nvPicPr>
          <p:blipFill>
            <a:blip r:embed="rId2"/>
            <a:stretch>
              <a:fillRect/>
            </a:stretch>
          </p:blipFill>
          <p:spPr>
            <a:xfrm>
              <a:off x="2971800" y="4876800"/>
              <a:ext cx="914400" cy="914400"/>
            </a:xfrm>
            <a:prstGeom prst="rect">
              <a:avLst/>
            </a:prstGeom>
            <a:ln>
              <a:noFill/>
            </a:ln>
            <a:effectLst>
              <a:outerShdw blurRad="292100" dist="139700" dir="2700000" algn="tl" rotWithShape="0">
                <a:srgbClr val="333333">
                  <a:alpha val="65000"/>
                </a:srgbClr>
              </a:outerShdw>
            </a:effectLst>
          </p:spPr>
        </p:pic>
        <p:sp>
          <p:nvSpPr>
            <p:cNvPr id="12" name="Oval 11"/>
            <p:cNvSpPr>
              <a:spLocks noChangeAspect="1"/>
            </p:cNvSpPr>
            <p:nvPr/>
          </p:nvSpPr>
          <p:spPr bwMode="auto">
            <a:xfrm>
              <a:off x="2971800" y="4876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
        <p:nvSpPr>
          <p:cNvPr id="8" name="Rectangle 7"/>
          <p:cNvSpPr/>
          <p:nvPr/>
        </p:nvSpPr>
        <p:spPr>
          <a:xfrm>
            <a:off x="2133600" y="237671"/>
            <a:ext cx="4876800" cy="461665"/>
          </a:xfrm>
          <a:prstGeom prst="rect">
            <a:avLst/>
          </a:prstGeom>
        </p:spPr>
        <p:txBody>
          <a:bodyPr wrap="square">
            <a:spAutoFit/>
          </a:bodyPr>
          <a:lstStyle/>
          <a:p>
            <a:pPr algn="ctr"/>
            <a:r>
              <a:rPr lang="en-US" sz="2400" dirty="0" smtClean="0"/>
              <a:t>Music</a:t>
            </a:r>
            <a:endParaRPr lang="en-US" sz="1800" dirty="0" smtClean="0"/>
          </a:p>
        </p:txBody>
      </p:sp>
      <p:sp>
        <p:nvSpPr>
          <p:cNvPr id="9" name="Rectangle 8"/>
          <p:cNvSpPr/>
          <p:nvPr/>
        </p:nvSpPr>
        <p:spPr>
          <a:xfrm>
            <a:off x="2286000" y="5741313"/>
            <a:ext cx="4572000" cy="600164"/>
          </a:xfrm>
          <a:prstGeom prst="rect">
            <a:avLst/>
          </a:prstGeom>
        </p:spPr>
        <p:txBody>
          <a:bodyPr>
            <a:spAutoFit/>
          </a:bodyPr>
          <a:lstStyle/>
          <a:p>
            <a:pPr algn="ctr"/>
            <a:r>
              <a:rPr lang="en-US" dirty="0"/>
              <a:t>Create your own music activity slide. This may include a </a:t>
            </a:r>
            <a:r>
              <a:rPr lang="en-US" dirty="0" err="1"/>
              <a:t>WhyTry</a:t>
            </a:r>
            <a:r>
              <a:rPr lang="en-US" dirty="0"/>
              <a:t> music video, a song of your own, or a song a student has shared.</a:t>
            </a:r>
            <a:endParaRPr lang="en-US" dirty="0"/>
          </a:p>
        </p:txBody>
      </p:sp>
    </p:spTree>
    <p:extLst>
      <p:ext uri="{BB962C8B-B14F-4D97-AF65-F5344CB8AC3E}">
        <p14:creationId xmlns:p14="http://schemas.microsoft.com/office/powerpoint/2010/main" val="977715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3600" y="237671"/>
            <a:ext cx="4876800" cy="461665"/>
          </a:xfrm>
          <a:prstGeom prst="rect">
            <a:avLst/>
          </a:prstGeom>
        </p:spPr>
        <p:txBody>
          <a:bodyPr wrap="square">
            <a:spAutoFit/>
          </a:bodyPr>
          <a:lstStyle/>
          <a:p>
            <a:pPr algn="ctr"/>
            <a:r>
              <a:rPr lang="en-US" sz="2400" dirty="0" smtClean="0"/>
              <a:t>Activity</a:t>
            </a:r>
            <a:endParaRPr lang="en-US" sz="1800" dirty="0" smtClean="0"/>
          </a:p>
        </p:txBody>
      </p:sp>
      <p:sp>
        <p:nvSpPr>
          <p:cNvPr id="9" name="Rectangle 8"/>
          <p:cNvSpPr/>
          <p:nvPr/>
        </p:nvSpPr>
        <p:spPr>
          <a:xfrm>
            <a:off x="1447800" y="5715000"/>
            <a:ext cx="6324600" cy="600164"/>
          </a:xfrm>
          <a:prstGeom prst="rect">
            <a:avLst/>
          </a:prstGeom>
        </p:spPr>
        <p:txBody>
          <a:bodyPr wrap="square">
            <a:spAutoFit/>
          </a:bodyPr>
          <a:lstStyle/>
          <a:p>
            <a:pPr algn="ctr"/>
            <a:r>
              <a:rPr lang="en-US" dirty="0"/>
              <a:t>Create your own learning activity slide.  This may include either an object lesson, a group activity, or a group / movement activity.  This slide may include instructions /rules for the activity or a relevant visual prompt to introduce the activity. </a:t>
            </a:r>
            <a:endParaRPr lang="en-US" dirty="0"/>
          </a:p>
        </p:txBody>
      </p:sp>
      <p:grpSp>
        <p:nvGrpSpPr>
          <p:cNvPr id="10" name="Group 9"/>
          <p:cNvGrpSpPr/>
          <p:nvPr/>
        </p:nvGrpSpPr>
        <p:grpSpPr>
          <a:xfrm>
            <a:off x="3588363" y="2514600"/>
            <a:ext cx="1828800" cy="1828800"/>
            <a:chOff x="5029200" y="5029200"/>
            <a:chExt cx="914400" cy="914400"/>
          </a:xfrm>
        </p:grpSpPr>
        <p:pic>
          <p:nvPicPr>
            <p:cNvPr id="13" name="Picture 12"/>
            <p:cNvPicPr>
              <a:picLocks noChangeAspect="1"/>
            </p:cNvPicPr>
            <p:nvPr/>
          </p:nvPicPr>
          <p:blipFill>
            <a:blip r:embed="rId2"/>
            <a:stretch>
              <a:fillRect/>
            </a:stretch>
          </p:blipFill>
          <p:spPr>
            <a:xfrm>
              <a:off x="5029200" y="5029200"/>
              <a:ext cx="914400" cy="908304"/>
            </a:xfrm>
            <a:prstGeom prst="rect">
              <a:avLst/>
            </a:prstGeom>
            <a:ln>
              <a:noFill/>
            </a:ln>
            <a:effectLst>
              <a:outerShdw blurRad="292100" dist="139700" dir="2700000" algn="tl" rotWithShape="0">
                <a:srgbClr val="333333">
                  <a:alpha val="65000"/>
                </a:srgbClr>
              </a:outerShdw>
            </a:effectLst>
          </p:spPr>
        </p:pic>
        <p:sp>
          <p:nvSpPr>
            <p:cNvPr id="14" name="Oval 13"/>
            <p:cNvSpPr>
              <a:spLocks noChangeAspect="1"/>
            </p:cNvSpPr>
            <p:nvPr/>
          </p:nvSpPr>
          <p:spPr bwMode="auto">
            <a:xfrm>
              <a:off x="5029200" y="50292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1" i="0" u="none" strike="noStrike" cap="none" normalizeH="0" baseline="0" smtClean="0">
                <a:ln>
                  <a:noFill/>
                </a:ln>
                <a:solidFill>
                  <a:schemeClr val="tx1"/>
                </a:solidFill>
                <a:effectLst/>
                <a:latin typeface="Futura Md BT" pitchFamily="34" charset="0"/>
              </a:endParaRPr>
            </a:p>
          </p:txBody>
        </p:sp>
      </p:grpSp>
    </p:spTree>
    <p:extLst>
      <p:ext uri="{BB962C8B-B14F-4D97-AF65-F5344CB8AC3E}">
        <p14:creationId xmlns:p14="http://schemas.microsoft.com/office/powerpoint/2010/main" val="10973674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7">
      <a:dk1>
        <a:srgbClr val="000000"/>
      </a:dk1>
      <a:lt1>
        <a:srgbClr val="000000"/>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10101"/>
      </a:hlink>
      <a:folHlink>
        <a:srgbClr val="07010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Futura Md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Futura Md BT" pitchFamily="34" charset="0"/>
          </a:defRPr>
        </a:defPPr>
      </a:lstStyle>
    </a:lnDef>
    <a:txDef>
      <a:spPr>
        <a:noFill/>
      </a:spPr>
      <a:bodyPr wrap="none" rtlCol="0">
        <a:spAutoFit/>
      </a:bodyPr>
      <a:lstStyle>
        <a:defPPr>
          <a:defRPr sz="1800" dirty="0" smtClean="0">
            <a:latin typeface="Arial"/>
            <a:cs typeface="Aria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590</Words>
  <Application>Microsoft Macintosh PowerPoint</Application>
  <PresentationFormat>On-screen Show (4:3)</PresentationFormat>
  <Paragraphs>119</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2013-11-05T18:18:24Z</dcterms:created>
  <dcterms:modified xsi:type="dcterms:W3CDTF">2015-01-12T22:06:46Z</dcterms:modified>
</cp:coreProperties>
</file>