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4" name="Shape 34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3" name="Body Level One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Text"/>
          <p:cNvSpPr txBox="1"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111" name="Body Level One…"/>
          <p:cNvSpPr txBox="1"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0" name="Body Level One…"/>
          <p:cNvSpPr txBox="1"/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9" name="Body Level One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/>
            </a:lvl1pPr>
            <a:lvl2pPr marL="0" indent="457200">
              <a:spcBef>
                <a:spcPts val="500"/>
              </a:spcBef>
              <a:buSzTx/>
              <a:buFontTx/>
              <a:buNone/>
              <a:defRPr b="1" sz="2400"/>
            </a:lvl2pPr>
            <a:lvl3pPr marL="0" indent="914400">
              <a:spcBef>
                <a:spcPts val="500"/>
              </a:spcBef>
              <a:buSzTx/>
              <a:buFontTx/>
              <a:buNone/>
              <a:defRPr b="1" sz="2400"/>
            </a:lvl3pPr>
            <a:lvl4pPr marL="0" indent="1371600">
              <a:spcBef>
                <a:spcPts val="500"/>
              </a:spcBef>
              <a:buSzTx/>
              <a:buFontTx/>
              <a:buNone/>
              <a:defRPr b="1" sz="2400"/>
            </a:lvl4pPr>
            <a:lvl5pPr marL="0" indent="1828800">
              <a:spcBef>
                <a:spcPts val="500"/>
              </a:spcBef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Text Placeholder 4"/>
          <p:cNvSpPr/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b="1" sz="2400"/>
            </a:pPr>
          </a:p>
        </p:txBody>
      </p:sp>
      <p:sp>
        <p:nvSpPr>
          <p:cNvPr id="1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itle Text"/>
          <p:cNvSpPr txBox="1"/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154" name="Body Level One…"/>
          <p:cNvSpPr txBox="1"/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" name="Text Placeholder 3"/>
          <p:cNvSpPr/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</a:p>
        </p:txBody>
      </p:sp>
      <p:sp>
        <p:nvSpPr>
          <p:cNvPr id="1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le Text"/>
          <p:cNvSpPr txBox="1"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164" name="Picture Placeholder 2"/>
          <p:cNvSpPr/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65" name="Body Level One…"/>
          <p:cNvSpPr txBox="1"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itle Text"/>
          <p:cNvSpPr txBox="1"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74" name="Body Level One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8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 Text"/>
          <p:cNvSpPr txBox="1"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192" name="Body Level One…"/>
          <p:cNvSpPr txBox="1"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01" name="Body Level One…"/>
          <p:cNvSpPr txBox="1"/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0" name="Body Level One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/>
            </a:lvl1pPr>
            <a:lvl2pPr marL="0" indent="457200">
              <a:spcBef>
                <a:spcPts val="500"/>
              </a:spcBef>
              <a:buSzTx/>
              <a:buFontTx/>
              <a:buNone/>
              <a:defRPr b="1" sz="2400"/>
            </a:lvl2pPr>
            <a:lvl3pPr marL="0" indent="914400">
              <a:spcBef>
                <a:spcPts val="500"/>
              </a:spcBef>
              <a:buSzTx/>
              <a:buFontTx/>
              <a:buNone/>
              <a:defRPr b="1" sz="2400"/>
            </a:lvl3pPr>
            <a:lvl4pPr marL="0" indent="1371600">
              <a:spcBef>
                <a:spcPts val="500"/>
              </a:spcBef>
              <a:buSzTx/>
              <a:buFontTx/>
              <a:buNone/>
              <a:defRPr b="1" sz="2400"/>
            </a:lvl4pPr>
            <a:lvl5pPr marL="0" indent="1828800">
              <a:spcBef>
                <a:spcPts val="500"/>
              </a:spcBef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1" name="Text Placeholder 4"/>
          <p:cNvSpPr/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b="1" sz="2400"/>
            </a:pPr>
          </a:p>
        </p:txBody>
      </p:sp>
      <p:sp>
        <p:nvSpPr>
          <p:cNvPr id="2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itle Text"/>
          <p:cNvSpPr txBox="1"/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235" name="Body Level One…"/>
          <p:cNvSpPr txBox="1"/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6" name="Text Placeholder 3"/>
          <p:cNvSpPr/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</a:p>
        </p:txBody>
      </p:sp>
      <p:sp>
        <p:nvSpPr>
          <p:cNvPr id="2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itle Text"/>
          <p:cNvSpPr txBox="1"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245" name="Picture Placeholder 2"/>
          <p:cNvSpPr/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46" name="Body Level One…"/>
          <p:cNvSpPr txBox="1"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itle Text"/>
          <p:cNvSpPr txBox="1"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55" name="Body Level One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64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itle Text"/>
          <p:cNvSpPr txBox="1"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273" name="Body Level One…"/>
          <p:cNvSpPr txBox="1"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82" name="Body Level One…"/>
          <p:cNvSpPr txBox="1"/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91" name="Body Level One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/>
            </a:lvl1pPr>
            <a:lvl2pPr marL="0" indent="457200">
              <a:spcBef>
                <a:spcPts val="500"/>
              </a:spcBef>
              <a:buSzTx/>
              <a:buFontTx/>
              <a:buNone/>
              <a:defRPr b="1" sz="2400"/>
            </a:lvl2pPr>
            <a:lvl3pPr marL="0" indent="914400">
              <a:spcBef>
                <a:spcPts val="500"/>
              </a:spcBef>
              <a:buSzTx/>
              <a:buFontTx/>
              <a:buNone/>
              <a:defRPr b="1" sz="2400"/>
            </a:lvl3pPr>
            <a:lvl4pPr marL="0" indent="1371600">
              <a:spcBef>
                <a:spcPts val="500"/>
              </a:spcBef>
              <a:buSzTx/>
              <a:buFontTx/>
              <a:buNone/>
              <a:defRPr b="1" sz="2400"/>
            </a:lvl4pPr>
            <a:lvl5pPr marL="0" indent="1828800">
              <a:spcBef>
                <a:spcPts val="500"/>
              </a:spcBef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2" name="Text Placeholder 4"/>
          <p:cNvSpPr/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b="1" sz="2400"/>
            </a:pPr>
          </a:p>
        </p:txBody>
      </p:sp>
      <p:sp>
        <p:nvSpPr>
          <p:cNvPr id="2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Title Text"/>
          <p:cNvSpPr txBox="1"/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316" name="Body Level One…"/>
          <p:cNvSpPr txBox="1"/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7" name="Text Placeholder 3"/>
          <p:cNvSpPr/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</a:p>
        </p:txBody>
      </p:sp>
      <p:sp>
        <p:nvSpPr>
          <p:cNvPr id="3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Title Text"/>
          <p:cNvSpPr txBox="1"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326" name="Picture Placeholder 2"/>
          <p:cNvSpPr/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327" name="Body Level One…"/>
          <p:cNvSpPr txBox="1"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Title Text"/>
          <p:cNvSpPr txBox="1"/>
          <p:nvPr>
            <p:ph type="title"/>
          </p:nvPr>
        </p:nvSpPr>
        <p:spPr>
          <a:xfrm>
            <a:off x="457200" y="274636"/>
            <a:ext cx="8229600" cy="1143001"/>
          </a:xfrm>
          <a:prstGeom prst="rect">
            <a:avLst/>
          </a:prstGeom>
        </p:spPr>
        <p:txBody>
          <a:bodyPr lIns="91424" tIns="91424" rIns="91424" bIns="91424" anchor="b"/>
          <a:lstStyle>
            <a:lvl1pPr indent="228600" algn="l">
              <a:defRPr b="1"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36" name="Body Level One…"/>
          <p:cNvSpPr txBox="1"/>
          <p:nvPr>
            <p:ph type="body" idx="1"/>
          </p:nvPr>
        </p:nvSpPr>
        <p:spPr>
          <a:xfrm>
            <a:off x="457200" y="1600200"/>
            <a:ext cx="8229600" cy="4967574"/>
          </a:xfrm>
          <a:prstGeom prst="rect">
            <a:avLst/>
          </a:prstGeom>
        </p:spPr>
        <p:txBody>
          <a:bodyPr lIns="91424" tIns="91424" rIns="91424" bIns="91424"/>
          <a:lstStyle>
            <a:lvl1pPr>
              <a:spcBef>
                <a:spcPts val="600"/>
              </a:spcBef>
              <a:buClr>
                <a:srgbClr val="000000"/>
              </a:buClr>
              <a:buSzPct val="166666"/>
              <a:defRPr sz="3000">
                <a:latin typeface="Arial"/>
                <a:ea typeface="Arial"/>
                <a:cs typeface="Arial"/>
                <a:sym typeface="Arial"/>
              </a:defRPr>
            </a:lvl1pPr>
            <a:lvl2pPr marL="814387" indent="-357187">
              <a:spcBef>
                <a:spcPts val="600"/>
              </a:spcBef>
              <a:buClr>
                <a:srgbClr val="000000"/>
              </a:buClr>
              <a:buChar char="o"/>
              <a:defRPr sz="3000">
                <a:latin typeface="Arial"/>
                <a:ea typeface="Arial"/>
                <a:cs typeface="Arial"/>
                <a:sym typeface="Arial"/>
              </a:defRPr>
            </a:lvl2pPr>
            <a:lvl3pPr marL="1200150" indent="-285750">
              <a:spcBef>
                <a:spcPts val="600"/>
              </a:spcBef>
              <a:buClr>
                <a:srgbClr val="000000"/>
              </a:buClr>
              <a:buChar char="▪"/>
              <a:defRPr sz="3000">
                <a:latin typeface="Arial"/>
                <a:ea typeface="Arial"/>
                <a:cs typeface="Arial"/>
                <a:sym typeface="Arial"/>
              </a:defRPr>
            </a:lvl3pPr>
            <a:lvl4pPr marL="1752600" indent="-381000">
              <a:spcBef>
                <a:spcPts val="600"/>
              </a:spcBef>
              <a:buClr>
                <a:srgbClr val="000000"/>
              </a:buClr>
              <a:buSzPct val="166666"/>
              <a:buChar char="•"/>
              <a:defRPr sz="3000">
                <a:latin typeface="Arial"/>
                <a:ea typeface="Arial"/>
                <a:cs typeface="Arial"/>
                <a:sym typeface="Arial"/>
              </a:defRPr>
            </a:lvl4pPr>
            <a:lvl5pPr marL="2209800" indent="-381000">
              <a:spcBef>
                <a:spcPts val="600"/>
              </a:spcBef>
              <a:buClr>
                <a:srgbClr val="000000"/>
              </a:buClr>
              <a:buChar char="o"/>
              <a:defRPr sz="3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7" name="Slide Number"/>
          <p:cNvSpPr txBox="1"/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/>
            </a:lvl1pPr>
            <a:lvl2pPr marL="0" indent="457200">
              <a:spcBef>
                <a:spcPts val="500"/>
              </a:spcBef>
              <a:buSzTx/>
              <a:buFontTx/>
              <a:buNone/>
              <a:defRPr b="1" sz="2400"/>
            </a:lvl2pPr>
            <a:lvl3pPr marL="0" indent="914400">
              <a:spcBef>
                <a:spcPts val="500"/>
              </a:spcBef>
              <a:buSzTx/>
              <a:buFontTx/>
              <a:buNone/>
              <a:defRPr b="1" sz="2400"/>
            </a:lvl3pPr>
            <a:lvl4pPr marL="0" indent="1371600">
              <a:spcBef>
                <a:spcPts val="500"/>
              </a:spcBef>
              <a:buSzTx/>
              <a:buFontTx/>
              <a:buNone/>
              <a:defRPr b="1" sz="2400"/>
            </a:lvl4pPr>
            <a:lvl5pPr marL="0" indent="1828800">
              <a:spcBef>
                <a:spcPts val="500"/>
              </a:spcBef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/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b="1" sz="2400"/>
            </a:pP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/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Picture Placeholder 2"/>
          <p:cNvSpPr/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35.xml"/><Relationship Id="rId37" Type="http://schemas.openxmlformats.org/officeDocument/2006/relationships/slideLayout" Target="../slideLayouts/slideLayout36.xml"/><Relationship Id="rId38" Type="http://schemas.openxmlformats.org/officeDocument/2006/relationships/slideLayout" Target="../slideLayouts/slideLayout3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8428176" y="6404292"/>
            <a:ext cx="258624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2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hyperlink" Target="https://www.youtube.com/watch?v=vb2GIS2m5v0&amp;t=127s" TargetMode="Externa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17.png"/><Relationship Id="rId4" Type="http://schemas.openxmlformats.org/officeDocument/2006/relationships/image" Target="../media/image23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2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17.png"/><Relationship Id="rId4" Type="http://schemas.openxmlformats.org/officeDocument/2006/relationships/image" Target="../media/image23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2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9.png"/><Relationship Id="rId3" Type="http://schemas.openxmlformats.org/officeDocument/2006/relationships/image" Target="../media/image22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3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IMG_2893.JPG" descr="IMG_2893.JPG"/>
          <p:cNvPicPr>
            <a:picLocks noChangeAspect="1"/>
          </p:cNvPicPr>
          <p:nvPr/>
        </p:nvPicPr>
        <p:blipFill>
          <a:blip r:embed="rId2">
            <a:alphaModFix amt="66586"/>
            <a:extLst/>
          </a:blip>
          <a:stretch>
            <a:fillRect/>
          </a:stretch>
        </p:blipFill>
        <p:spPr>
          <a:xfrm>
            <a:off x="1027970" y="-203393"/>
            <a:ext cx="7088060" cy="7088059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TextBox 67"/>
          <p:cNvSpPr txBox="1"/>
          <p:nvPr/>
        </p:nvSpPr>
        <p:spPr>
          <a:xfrm>
            <a:off x="3728591" y="1171350"/>
            <a:ext cx="4160899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Welcome to Class!</a:t>
            </a:r>
          </a:p>
        </p:txBody>
      </p:sp>
      <p:sp>
        <p:nvSpPr>
          <p:cNvPr id="348" name="TextBox 67"/>
          <p:cNvSpPr txBox="1"/>
          <p:nvPr/>
        </p:nvSpPr>
        <p:spPr>
          <a:xfrm>
            <a:off x="4015428" y="2343625"/>
            <a:ext cx="4257525" cy="942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What is your favorite thing climb? </a:t>
            </a:r>
          </a:p>
        </p:txBody>
      </p:sp>
      <p:sp>
        <p:nvSpPr>
          <p:cNvPr id="349" name="TextBox 67"/>
          <p:cNvSpPr txBox="1"/>
          <p:nvPr/>
        </p:nvSpPr>
        <p:spPr>
          <a:xfrm>
            <a:off x="844743" y="4659367"/>
            <a:ext cx="7454514" cy="510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(Type your response in the chat window)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57400" y="1785938"/>
            <a:ext cx="5029200" cy="32861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67000" y="1905000"/>
            <a:ext cx="4181475" cy="3406103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TextBox 2"/>
          <p:cNvSpPr txBox="1"/>
          <p:nvPr/>
        </p:nvSpPr>
        <p:spPr>
          <a:xfrm>
            <a:off x="1445996" y="319153"/>
            <a:ext cx="6252008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Can you guess what is this?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24100" y="2024063"/>
            <a:ext cx="4495800" cy="28098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09800" y="1752600"/>
            <a:ext cx="4405313" cy="3710469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TextBox 2"/>
          <p:cNvSpPr txBox="1"/>
          <p:nvPr/>
        </p:nvSpPr>
        <p:spPr>
          <a:xfrm>
            <a:off x="1445996" y="319153"/>
            <a:ext cx="6252008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Can you guess what is this?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177" y="905536"/>
            <a:ext cx="6985646" cy="47652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2200" y="1600200"/>
            <a:ext cx="4076700" cy="3815373"/>
          </a:xfrm>
          <a:prstGeom prst="rect">
            <a:avLst/>
          </a:prstGeom>
          <a:ln w="12700">
            <a:miter lim="400000"/>
          </a:ln>
        </p:spPr>
      </p:pic>
      <p:sp>
        <p:nvSpPr>
          <p:cNvPr id="385" name="TextBox 2"/>
          <p:cNvSpPr txBox="1"/>
          <p:nvPr/>
        </p:nvSpPr>
        <p:spPr>
          <a:xfrm>
            <a:off x="1445996" y="319153"/>
            <a:ext cx="6252008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Can you guess what is this?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85975" y="2733675"/>
            <a:ext cx="4972050" cy="1390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0800" y="1752600"/>
            <a:ext cx="3490913" cy="3074454"/>
          </a:xfrm>
          <a:prstGeom prst="rect">
            <a:avLst/>
          </a:prstGeom>
          <a:ln w="12700">
            <a:miter lim="400000"/>
          </a:ln>
        </p:spPr>
      </p:pic>
      <p:sp>
        <p:nvSpPr>
          <p:cNvPr id="390" name="TextBox 2"/>
          <p:cNvSpPr txBox="1"/>
          <p:nvPr/>
        </p:nvSpPr>
        <p:spPr>
          <a:xfrm>
            <a:off x="1445996" y="319153"/>
            <a:ext cx="6252008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Can you guess what is this?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28221" y="642314"/>
            <a:ext cx="5287558" cy="55733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shutterstock_554336827.jpg" descr="shutterstock_554336827.jpg"/>
          <p:cNvPicPr>
            <a:picLocks noChangeAspect="1"/>
          </p:cNvPicPr>
          <p:nvPr/>
        </p:nvPicPr>
        <p:blipFill>
          <a:blip r:embed="rId2">
            <a:alphaModFix amt="28925"/>
            <a:extLst/>
          </a:blip>
          <a:srcRect l="10823" t="0" r="25197" b="0"/>
          <a:stretch>
            <a:fillRect/>
          </a:stretch>
        </p:blipFill>
        <p:spPr>
          <a:xfrm>
            <a:off x="774104" y="143407"/>
            <a:ext cx="7595982" cy="6774349"/>
          </a:xfrm>
          <a:prstGeom prst="rect">
            <a:avLst/>
          </a:prstGeom>
          <a:ln w="12700">
            <a:miter lim="400000"/>
          </a:ln>
        </p:spPr>
      </p:pic>
      <p:sp>
        <p:nvSpPr>
          <p:cNvPr id="395" name="TextBox 2"/>
          <p:cNvSpPr txBox="1"/>
          <p:nvPr/>
        </p:nvSpPr>
        <p:spPr>
          <a:xfrm>
            <a:off x="3322320" y="228600"/>
            <a:ext cx="2415367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Zoomed In</a:t>
            </a:r>
          </a:p>
        </p:txBody>
      </p:sp>
      <p:sp>
        <p:nvSpPr>
          <p:cNvPr id="396" name="What was difficult about this activity?"/>
          <p:cNvSpPr txBox="1"/>
          <p:nvPr/>
        </p:nvSpPr>
        <p:spPr>
          <a:xfrm>
            <a:off x="1318581" y="1478279"/>
            <a:ext cx="6506838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228600" indent="-228600">
              <a:buSzPct val="100000"/>
              <a:buChar char="•"/>
              <a:defRPr sz="2800"/>
            </a:lvl1pPr>
          </a:lstStyle>
          <a:p>
            <a:pPr/>
            <a:r>
              <a:t>What was difficult about this activity?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shutterstock_554336827.jpg" descr="shutterstock_554336827.jpg"/>
          <p:cNvPicPr>
            <a:picLocks noChangeAspect="1"/>
          </p:cNvPicPr>
          <p:nvPr/>
        </p:nvPicPr>
        <p:blipFill>
          <a:blip r:embed="rId2">
            <a:extLst/>
          </a:blip>
          <a:srcRect l="10823" t="0" r="25197" b="0"/>
          <a:stretch>
            <a:fillRect/>
          </a:stretch>
        </p:blipFill>
        <p:spPr>
          <a:xfrm>
            <a:off x="774104" y="143407"/>
            <a:ext cx="7595982" cy="6774349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TextBox 2"/>
          <p:cNvSpPr txBox="1"/>
          <p:nvPr/>
        </p:nvSpPr>
        <p:spPr>
          <a:xfrm>
            <a:off x="3322320" y="228600"/>
            <a:ext cx="2415367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Zoomed 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shutterstock_554336827.jpg" descr="shutterstock_554336827.jpg"/>
          <p:cNvPicPr>
            <a:picLocks noChangeAspect="1"/>
          </p:cNvPicPr>
          <p:nvPr/>
        </p:nvPicPr>
        <p:blipFill>
          <a:blip r:embed="rId2">
            <a:alphaModFix amt="28925"/>
            <a:extLst/>
          </a:blip>
          <a:srcRect l="10823" t="0" r="25197" b="0"/>
          <a:stretch>
            <a:fillRect/>
          </a:stretch>
        </p:blipFill>
        <p:spPr>
          <a:xfrm>
            <a:off x="774104" y="143407"/>
            <a:ext cx="7595982" cy="6774349"/>
          </a:xfrm>
          <a:prstGeom prst="rect">
            <a:avLst/>
          </a:prstGeom>
          <a:ln w="12700">
            <a:miter lim="400000"/>
          </a:ln>
        </p:spPr>
      </p:pic>
      <p:sp>
        <p:nvSpPr>
          <p:cNvPr id="399" name="TextBox 2"/>
          <p:cNvSpPr txBox="1"/>
          <p:nvPr/>
        </p:nvSpPr>
        <p:spPr>
          <a:xfrm>
            <a:off x="3322320" y="228600"/>
            <a:ext cx="2415367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Zoomed In</a:t>
            </a:r>
          </a:p>
        </p:txBody>
      </p:sp>
      <p:sp>
        <p:nvSpPr>
          <p:cNvPr id="400" name="What was difficult about this activity?…"/>
          <p:cNvSpPr txBox="1"/>
          <p:nvPr/>
        </p:nvSpPr>
        <p:spPr>
          <a:xfrm>
            <a:off x="1318581" y="1478279"/>
            <a:ext cx="6506838" cy="980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buSzPct val="100000"/>
              <a:buChar char="•"/>
              <a:defRPr sz="2800"/>
            </a:pPr>
            <a:r>
              <a:t>What was difficult about this activity?</a:t>
            </a:r>
          </a:p>
          <a:p>
            <a:pPr marL="228600" indent="-228600">
              <a:buSzPct val="100000"/>
              <a:buChar char="•"/>
              <a:defRPr sz="2800"/>
            </a:pPr>
            <a:r>
              <a:t>How does this activity relate to the Wall?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shutterstock_554336827.jpg" descr="shutterstock_554336827.jpg"/>
          <p:cNvPicPr>
            <a:picLocks noChangeAspect="1"/>
          </p:cNvPicPr>
          <p:nvPr/>
        </p:nvPicPr>
        <p:blipFill>
          <a:blip r:embed="rId2">
            <a:alphaModFix amt="28925"/>
            <a:extLst/>
          </a:blip>
          <a:srcRect l="10823" t="0" r="25197" b="0"/>
          <a:stretch>
            <a:fillRect/>
          </a:stretch>
        </p:blipFill>
        <p:spPr>
          <a:xfrm>
            <a:off x="774104" y="143407"/>
            <a:ext cx="7595982" cy="6774349"/>
          </a:xfrm>
          <a:prstGeom prst="rect">
            <a:avLst/>
          </a:prstGeom>
          <a:ln w="12700">
            <a:miter lim="400000"/>
          </a:ln>
        </p:spPr>
      </p:pic>
      <p:sp>
        <p:nvSpPr>
          <p:cNvPr id="403" name="TextBox 2"/>
          <p:cNvSpPr txBox="1"/>
          <p:nvPr/>
        </p:nvSpPr>
        <p:spPr>
          <a:xfrm>
            <a:off x="3322320" y="228600"/>
            <a:ext cx="2415367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Zoomed In</a:t>
            </a:r>
          </a:p>
        </p:txBody>
      </p:sp>
      <p:sp>
        <p:nvSpPr>
          <p:cNvPr id="404" name="What was difficult about this activity?…"/>
          <p:cNvSpPr txBox="1"/>
          <p:nvPr/>
        </p:nvSpPr>
        <p:spPr>
          <a:xfrm>
            <a:off x="1318581" y="1478279"/>
            <a:ext cx="6506838" cy="18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buSzPct val="100000"/>
              <a:buChar char="•"/>
              <a:defRPr sz="2800"/>
            </a:pPr>
            <a:r>
              <a:t>What was difficult about this activity?</a:t>
            </a:r>
          </a:p>
          <a:p>
            <a:pPr marL="228600" indent="-228600">
              <a:buSzPct val="100000"/>
              <a:buChar char="•"/>
              <a:defRPr sz="2800"/>
            </a:pPr>
            <a:r>
              <a:t>How does this activity relate to the Wall?</a:t>
            </a:r>
          </a:p>
          <a:p>
            <a:pPr marL="228600" indent="-228600">
              <a:buSzPct val="100000"/>
              <a:buChar char="•"/>
              <a:defRPr sz="2800"/>
            </a:pPr>
            <a:r>
              <a:t>How can we escape from the limited view?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shutterstock_554336827.jpg" descr="shutterstock_554336827.jpg"/>
          <p:cNvPicPr>
            <a:picLocks noChangeAspect="1"/>
          </p:cNvPicPr>
          <p:nvPr/>
        </p:nvPicPr>
        <p:blipFill>
          <a:blip r:embed="rId2">
            <a:alphaModFix amt="28925"/>
            <a:extLst/>
          </a:blip>
          <a:srcRect l="10823" t="0" r="25197" b="0"/>
          <a:stretch>
            <a:fillRect/>
          </a:stretch>
        </p:blipFill>
        <p:spPr>
          <a:xfrm>
            <a:off x="774104" y="143407"/>
            <a:ext cx="7595982" cy="6774349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TextBox 2"/>
          <p:cNvSpPr txBox="1"/>
          <p:nvPr/>
        </p:nvSpPr>
        <p:spPr>
          <a:xfrm>
            <a:off x="3322320" y="228600"/>
            <a:ext cx="2415367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Zoomed In</a:t>
            </a:r>
          </a:p>
        </p:txBody>
      </p:sp>
      <p:sp>
        <p:nvSpPr>
          <p:cNvPr id="408" name="What was difficult about this activity?…"/>
          <p:cNvSpPr txBox="1"/>
          <p:nvPr/>
        </p:nvSpPr>
        <p:spPr>
          <a:xfrm>
            <a:off x="1318581" y="1478279"/>
            <a:ext cx="6506838" cy="3202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buSzPct val="100000"/>
              <a:buChar char="•"/>
              <a:defRPr sz="2800"/>
            </a:pPr>
            <a:r>
              <a:t>What was difficult about this activity?</a:t>
            </a:r>
          </a:p>
          <a:p>
            <a:pPr marL="228600" indent="-228600">
              <a:buSzPct val="100000"/>
              <a:buChar char="•"/>
              <a:defRPr sz="2800"/>
            </a:pPr>
            <a:r>
              <a:t>How does this activity relate to the Wall?</a:t>
            </a:r>
          </a:p>
          <a:p>
            <a:pPr marL="228600" indent="-228600">
              <a:buSzPct val="100000"/>
              <a:buChar char="•"/>
              <a:defRPr sz="2800"/>
            </a:pPr>
            <a:r>
              <a:t>How can we escape from the limited view?  </a:t>
            </a:r>
          </a:p>
          <a:p>
            <a:pPr marL="228600" indent="-228600">
              <a:buSzPct val="100000"/>
              <a:buChar char="•"/>
              <a:defRPr sz="2800"/>
            </a:pPr>
            <a:r>
              <a:t>Why is it important to take our focus off immediate challenges and look to the future?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shutterstock_554336827.jpg" descr="shutterstock_554336827.jpg"/>
          <p:cNvPicPr>
            <a:picLocks noChangeAspect="1"/>
          </p:cNvPicPr>
          <p:nvPr/>
        </p:nvPicPr>
        <p:blipFill>
          <a:blip r:embed="rId2">
            <a:alphaModFix amt="28925"/>
            <a:extLst/>
          </a:blip>
          <a:srcRect l="10823" t="0" r="25197" b="0"/>
          <a:stretch>
            <a:fillRect/>
          </a:stretch>
        </p:blipFill>
        <p:spPr>
          <a:xfrm>
            <a:off x="774104" y="143407"/>
            <a:ext cx="7595982" cy="6774349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TextBox 2"/>
          <p:cNvSpPr txBox="1"/>
          <p:nvPr/>
        </p:nvSpPr>
        <p:spPr>
          <a:xfrm>
            <a:off x="3322320" y="228600"/>
            <a:ext cx="2415367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Zoomed In</a:t>
            </a:r>
          </a:p>
        </p:txBody>
      </p:sp>
      <p:sp>
        <p:nvSpPr>
          <p:cNvPr id="412" name="What was difficult about this activity?…"/>
          <p:cNvSpPr txBox="1"/>
          <p:nvPr/>
        </p:nvSpPr>
        <p:spPr>
          <a:xfrm>
            <a:off x="1318581" y="1478279"/>
            <a:ext cx="6506838" cy="3647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buSzPct val="100000"/>
              <a:buChar char="•"/>
              <a:defRPr sz="2800"/>
            </a:pPr>
            <a:r>
              <a:t>What was difficult about this activity?</a:t>
            </a:r>
          </a:p>
          <a:p>
            <a:pPr marL="228600" indent="-228600">
              <a:buSzPct val="100000"/>
              <a:buChar char="•"/>
              <a:defRPr sz="2800"/>
            </a:pPr>
            <a:r>
              <a:t>How does this activity relate to the Wall?</a:t>
            </a:r>
          </a:p>
          <a:p>
            <a:pPr marL="228600" indent="-228600">
              <a:buSzPct val="100000"/>
              <a:buChar char="•"/>
              <a:defRPr sz="2800"/>
            </a:pPr>
            <a:r>
              <a:t>How can we escape from the limited view?  </a:t>
            </a:r>
          </a:p>
          <a:p>
            <a:pPr marL="228600" indent="-228600">
              <a:buSzPct val="100000"/>
              <a:buChar char="•"/>
              <a:defRPr sz="2800"/>
            </a:pPr>
            <a:r>
              <a:t>Why is it important to take our focus off immediate challenges and look to the future?</a:t>
            </a:r>
          </a:p>
          <a:p>
            <a:pPr marL="228600" indent="-228600">
              <a:buSzPct val="100000"/>
              <a:buChar char="•"/>
              <a:defRPr sz="2800"/>
            </a:pPr>
            <a:r>
              <a:t>Why do some people fail to see the big picture?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8707" y="3797300"/>
            <a:ext cx="1295401" cy="1917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44373" y="4332094"/>
            <a:ext cx="608422" cy="1996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416" name="Picture 10" descr="Picture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18546" y="2755900"/>
            <a:ext cx="1526247" cy="3797300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Text Box 72"/>
          <p:cNvSpPr txBox="1"/>
          <p:nvPr/>
        </p:nvSpPr>
        <p:spPr>
          <a:xfrm>
            <a:off x="2048838" y="6088831"/>
            <a:ext cx="106566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700"/>
              </a:spcBef>
              <a:defRPr sz="15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Why Try?</a:t>
            </a:r>
          </a:p>
        </p:txBody>
      </p:sp>
      <p:sp>
        <p:nvSpPr>
          <p:cNvPr id="418" name="Text Box 51"/>
          <p:cNvSpPr txBox="1"/>
          <p:nvPr/>
        </p:nvSpPr>
        <p:spPr>
          <a:xfrm rot="20700000">
            <a:off x="2053577" y="3617780"/>
            <a:ext cx="678394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Failure</a:t>
            </a:r>
          </a:p>
        </p:txBody>
      </p:sp>
      <p:sp>
        <p:nvSpPr>
          <p:cNvPr id="419" name="Text Box 52"/>
          <p:cNvSpPr txBox="1"/>
          <p:nvPr/>
        </p:nvSpPr>
        <p:spPr>
          <a:xfrm rot="900000">
            <a:off x="2481812" y="3838906"/>
            <a:ext cx="591776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Drugs</a:t>
            </a:r>
          </a:p>
        </p:txBody>
      </p:sp>
      <p:sp>
        <p:nvSpPr>
          <p:cNvPr id="420" name="Text Box 53"/>
          <p:cNvSpPr txBox="1"/>
          <p:nvPr/>
        </p:nvSpPr>
        <p:spPr>
          <a:xfrm rot="20700000">
            <a:off x="2054993" y="4153046"/>
            <a:ext cx="595274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Anger</a:t>
            </a:r>
          </a:p>
        </p:txBody>
      </p:sp>
      <p:sp>
        <p:nvSpPr>
          <p:cNvPr id="421" name="Text Box 54"/>
          <p:cNvSpPr txBox="1"/>
          <p:nvPr/>
        </p:nvSpPr>
        <p:spPr>
          <a:xfrm>
            <a:off x="2407920" y="4475202"/>
            <a:ext cx="781532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Fighting</a:t>
            </a:r>
          </a:p>
        </p:txBody>
      </p:sp>
      <p:sp>
        <p:nvSpPr>
          <p:cNvPr id="422" name="Text Box 57"/>
          <p:cNvSpPr txBox="1"/>
          <p:nvPr/>
        </p:nvSpPr>
        <p:spPr>
          <a:xfrm rot="900000">
            <a:off x="2038643" y="5396838"/>
            <a:ext cx="885488" cy="5232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Family</a:t>
            </a:r>
            <a:br/>
            <a:r>
              <a:t>Problems</a:t>
            </a:r>
          </a:p>
        </p:txBody>
      </p:sp>
      <p:sp>
        <p:nvSpPr>
          <p:cNvPr id="423" name="Text Box 51"/>
          <p:cNvSpPr txBox="1"/>
          <p:nvPr/>
        </p:nvSpPr>
        <p:spPr>
          <a:xfrm rot="1148666">
            <a:off x="2037164" y="4814737"/>
            <a:ext cx="1000756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Who</a:t>
            </a:r>
            <a:r>
              <a:rPr>
                <a:solidFill>
                  <a:schemeClr val="accent3"/>
                </a:solidFill>
              </a:rPr>
              <a:t> </a:t>
            </a:r>
            <a:r>
              <a:t>Cares</a:t>
            </a:r>
          </a:p>
        </p:txBody>
      </p:sp>
      <p:sp>
        <p:nvSpPr>
          <p:cNvPr id="424" name="Text Box 51"/>
          <p:cNvSpPr txBox="1"/>
          <p:nvPr/>
        </p:nvSpPr>
        <p:spPr>
          <a:xfrm rot="20757576">
            <a:off x="2528437" y="5151736"/>
            <a:ext cx="643494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I</a:t>
            </a:r>
            <a:r>
              <a:rPr>
                <a:solidFill>
                  <a:schemeClr val="accent3"/>
                </a:solidFill>
              </a:rPr>
              <a:t> </a:t>
            </a:r>
            <a:r>
              <a:t>Can’t</a:t>
            </a:r>
          </a:p>
        </p:txBody>
      </p:sp>
      <p:sp>
        <p:nvSpPr>
          <p:cNvPr id="425" name="TextBox 67"/>
          <p:cNvSpPr txBox="1"/>
          <p:nvPr/>
        </p:nvSpPr>
        <p:spPr>
          <a:xfrm>
            <a:off x="1005573" y="-32448"/>
            <a:ext cx="6866147" cy="739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You Can See Over The Wall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Screen Shot 2020-04-01 at 5.26.05 PM.png" descr="Screen Shot 2020-04-01 at 5.26.05 PM.png"/>
          <p:cNvPicPr>
            <a:picLocks noChangeAspect="1"/>
          </p:cNvPicPr>
          <p:nvPr/>
        </p:nvPicPr>
        <p:blipFill>
          <a:blip r:embed="rId2">
            <a:alphaModFix amt="32475"/>
            <a:extLst/>
          </a:blip>
          <a:srcRect l="22487" t="0" r="7471" b="0"/>
          <a:stretch>
            <a:fillRect/>
          </a:stretch>
        </p:blipFill>
        <p:spPr>
          <a:xfrm>
            <a:off x="-15592" y="-66341"/>
            <a:ext cx="9175183" cy="6990682"/>
          </a:xfrm>
          <a:prstGeom prst="rect">
            <a:avLst/>
          </a:prstGeom>
          <a:ln w="12700">
            <a:miter lim="400000"/>
          </a:ln>
        </p:spPr>
      </p:pic>
      <p:sp>
        <p:nvSpPr>
          <p:cNvPr id="428" name="TextBox 2"/>
          <p:cNvSpPr txBox="1"/>
          <p:nvPr/>
        </p:nvSpPr>
        <p:spPr>
          <a:xfrm>
            <a:off x="3322320" y="228600"/>
            <a:ext cx="2331205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Video Clip</a:t>
            </a:r>
          </a:p>
        </p:txBody>
      </p:sp>
      <p:sp>
        <p:nvSpPr>
          <p:cNvPr id="429" name="https://www.youtube.com/watch?v=vb2GIS2m5v0&amp;t=127s"/>
          <p:cNvSpPr txBox="1"/>
          <p:nvPr/>
        </p:nvSpPr>
        <p:spPr>
          <a:xfrm>
            <a:off x="751155" y="4945697"/>
            <a:ext cx="7641690" cy="901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500"/>
              </a:spcBef>
              <a:defRPr b="1" sz="2400" u="sng"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defRPr>
            </a:lvl1pPr>
          </a:lstStyle>
          <a:p>
            <a:pPr>
              <a:defRPr u="none">
                <a:uFillTx/>
              </a:defRPr>
            </a:pPr>
            <a:r>
              <a:rPr u="sng"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https://www.youtube.com/watch?v=vb2GIS2m5v0&amp;t=127s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Screen Shot 2020-04-01 at 5.26.05 PM.png" descr="Screen Shot 2020-04-01 at 5.26.05 PM.png"/>
          <p:cNvPicPr>
            <a:picLocks noChangeAspect="1"/>
          </p:cNvPicPr>
          <p:nvPr/>
        </p:nvPicPr>
        <p:blipFill>
          <a:blip r:embed="rId2">
            <a:alphaModFix amt="32475"/>
            <a:extLst/>
          </a:blip>
          <a:srcRect l="22487" t="0" r="7471" b="0"/>
          <a:stretch>
            <a:fillRect/>
          </a:stretch>
        </p:blipFill>
        <p:spPr>
          <a:xfrm>
            <a:off x="-15592" y="-66341"/>
            <a:ext cx="9175184" cy="6990682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TextBox 2"/>
          <p:cNvSpPr txBox="1"/>
          <p:nvPr/>
        </p:nvSpPr>
        <p:spPr>
          <a:xfrm>
            <a:off x="3322320" y="228600"/>
            <a:ext cx="2331205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Video Clip</a:t>
            </a:r>
          </a:p>
        </p:txBody>
      </p:sp>
      <p:sp>
        <p:nvSpPr>
          <p:cNvPr id="433" name="Text"/>
          <p:cNvSpPr txBox="1"/>
          <p:nvPr/>
        </p:nvSpPr>
        <p:spPr>
          <a:xfrm>
            <a:off x="751155" y="4945697"/>
            <a:ext cx="127001" cy="901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spcBef>
                <a:spcPts val="500"/>
              </a:spcBef>
              <a:defRPr b="1" sz="2400"/>
            </a:pPr>
          </a:p>
        </p:txBody>
      </p:sp>
      <p:sp>
        <p:nvSpPr>
          <p:cNvPr id="434" name="In the video clip, the animals initially couldn’t see over or around the new wall. How do our challenges limit our view?"/>
          <p:cNvSpPr txBox="1"/>
          <p:nvPr/>
        </p:nvSpPr>
        <p:spPr>
          <a:xfrm>
            <a:off x="1318581" y="1478279"/>
            <a:ext cx="7167933" cy="1424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228600" indent="-228600">
              <a:buSzPct val="100000"/>
              <a:buChar char="•"/>
              <a:defRPr sz="2800"/>
            </a:lvl1pPr>
          </a:lstStyle>
          <a:p>
            <a:pPr/>
            <a:r>
              <a:t>In the video clip, the animals initially couldn’t see over or around the new wall. How do our challenges limit our view?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Screen Shot 2020-04-01 at 5.26.05 PM.png" descr="Screen Shot 2020-04-01 at 5.26.05 PM.png"/>
          <p:cNvPicPr>
            <a:picLocks noChangeAspect="1"/>
          </p:cNvPicPr>
          <p:nvPr/>
        </p:nvPicPr>
        <p:blipFill>
          <a:blip r:embed="rId2">
            <a:alphaModFix amt="32475"/>
            <a:extLst/>
          </a:blip>
          <a:srcRect l="22487" t="0" r="7471" b="0"/>
          <a:stretch>
            <a:fillRect/>
          </a:stretch>
        </p:blipFill>
        <p:spPr>
          <a:xfrm>
            <a:off x="-15592" y="-66341"/>
            <a:ext cx="9175184" cy="6990682"/>
          </a:xfrm>
          <a:prstGeom prst="rect">
            <a:avLst/>
          </a:prstGeom>
          <a:ln w="12700">
            <a:miter lim="400000"/>
          </a:ln>
        </p:spPr>
      </p:pic>
      <p:sp>
        <p:nvSpPr>
          <p:cNvPr id="437" name="TextBox 2"/>
          <p:cNvSpPr txBox="1"/>
          <p:nvPr/>
        </p:nvSpPr>
        <p:spPr>
          <a:xfrm>
            <a:off x="3322320" y="228600"/>
            <a:ext cx="2331205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Video Clip</a:t>
            </a:r>
          </a:p>
        </p:txBody>
      </p:sp>
      <p:sp>
        <p:nvSpPr>
          <p:cNvPr id="438" name="Text"/>
          <p:cNvSpPr txBox="1"/>
          <p:nvPr/>
        </p:nvSpPr>
        <p:spPr>
          <a:xfrm>
            <a:off x="751155" y="4945697"/>
            <a:ext cx="127001" cy="901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spcBef>
                <a:spcPts val="500"/>
              </a:spcBef>
              <a:defRPr b="1" sz="2400"/>
            </a:pPr>
          </a:p>
        </p:txBody>
      </p:sp>
      <p:sp>
        <p:nvSpPr>
          <p:cNvPr id="439" name="In the video clip, the animals initially couldn’t see over or around the new wall. How do our challenges limit our view?…"/>
          <p:cNvSpPr txBox="1"/>
          <p:nvPr/>
        </p:nvSpPr>
        <p:spPr>
          <a:xfrm>
            <a:off x="1318581" y="1478279"/>
            <a:ext cx="6890021" cy="231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buSzPct val="100000"/>
              <a:buChar char="•"/>
              <a:defRPr sz="2800"/>
            </a:pPr>
            <a:r>
              <a:t>In the video clip, the animals initially couldn’t see over or around the new wall. How do our challenges limit our view?</a:t>
            </a:r>
          </a:p>
          <a:p>
            <a:pPr marL="228600" indent="-228600">
              <a:buSzPct val="100000"/>
              <a:buChar char="•"/>
              <a:defRPr sz="2800"/>
            </a:pPr>
            <a:r>
              <a:t>How does having a limited view impact us?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Screen Shot 2020-04-01 at 5.26.05 PM.png" descr="Screen Shot 2020-04-01 at 5.26.05 PM.png"/>
          <p:cNvPicPr>
            <a:picLocks noChangeAspect="1"/>
          </p:cNvPicPr>
          <p:nvPr/>
        </p:nvPicPr>
        <p:blipFill>
          <a:blip r:embed="rId2">
            <a:alphaModFix amt="32475"/>
            <a:extLst/>
          </a:blip>
          <a:srcRect l="22487" t="0" r="7471" b="0"/>
          <a:stretch>
            <a:fillRect/>
          </a:stretch>
        </p:blipFill>
        <p:spPr>
          <a:xfrm>
            <a:off x="-15592" y="-66341"/>
            <a:ext cx="9175184" cy="6990682"/>
          </a:xfrm>
          <a:prstGeom prst="rect">
            <a:avLst/>
          </a:prstGeom>
          <a:ln w="12700">
            <a:miter lim="400000"/>
          </a:ln>
        </p:spPr>
      </p:pic>
      <p:sp>
        <p:nvSpPr>
          <p:cNvPr id="442" name="TextBox 2"/>
          <p:cNvSpPr txBox="1"/>
          <p:nvPr/>
        </p:nvSpPr>
        <p:spPr>
          <a:xfrm>
            <a:off x="3322320" y="228600"/>
            <a:ext cx="2331205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Video Clip</a:t>
            </a:r>
          </a:p>
        </p:txBody>
      </p:sp>
      <p:sp>
        <p:nvSpPr>
          <p:cNvPr id="443" name="Text"/>
          <p:cNvSpPr txBox="1"/>
          <p:nvPr/>
        </p:nvSpPr>
        <p:spPr>
          <a:xfrm>
            <a:off x="751155" y="4945697"/>
            <a:ext cx="127001" cy="901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spcBef>
                <a:spcPts val="500"/>
              </a:spcBef>
              <a:defRPr b="1" sz="2400"/>
            </a:pPr>
          </a:p>
        </p:txBody>
      </p:sp>
      <p:sp>
        <p:nvSpPr>
          <p:cNvPr id="444" name="In the video clip, the animals initially couldn’t see over or around the new wall. How do our challenges limit our view?…"/>
          <p:cNvSpPr txBox="1"/>
          <p:nvPr/>
        </p:nvSpPr>
        <p:spPr>
          <a:xfrm>
            <a:off x="1318581" y="1478279"/>
            <a:ext cx="6912147" cy="275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buSzPct val="100000"/>
              <a:buChar char="•"/>
              <a:defRPr sz="2800"/>
            </a:pPr>
            <a:r>
              <a:t>In the video clip, the animals initially couldn’t see over or around the new wall. How do our challenges limit our view?</a:t>
            </a:r>
          </a:p>
          <a:p>
            <a:pPr marL="228600" indent="-228600">
              <a:buSzPct val="100000"/>
              <a:buChar char="•"/>
              <a:defRPr sz="2800"/>
            </a:pPr>
            <a:r>
              <a:t>How does having a limited view impact us?</a:t>
            </a:r>
          </a:p>
          <a:p>
            <a:pPr marL="228600" indent="-228600">
              <a:buSzPct val="100000"/>
              <a:buChar char="•"/>
              <a:defRPr sz="2800"/>
            </a:pPr>
            <a:r>
              <a:t>What are some things we can do to change our perspective?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8707" y="3797300"/>
            <a:ext cx="1295401" cy="1917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47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44373" y="4332094"/>
            <a:ext cx="608422" cy="1996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448" name="Picture 10" descr="Picture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18546" y="2755900"/>
            <a:ext cx="1526247" cy="3797300"/>
          </a:xfrm>
          <a:prstGeom prst="rect">
            <a:avLst/>
          </a:prstGeom>
          <a:ln w="12700">
            <a:miter lim="400000"/>
          </a:ln>
        </p:spPr>
      </p:pic>
      <p:sp>
        <p:nvSpPr>
          <p:cNvPr id="449" name="Text Box 72"/>
          <p:cNvSpPr txBox="1"/>
          <p:nvPr/>
        </p:nvSpPr>
        <p:spPr>
          <a:xfrm>
            <a:off x="2048838" y="6088831"/>
            <a:ext cx="106566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700"/>
              </a:spcBef>
              <a:defRPr sz="15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Why Try?</a:t>
            </a:r>
          </a:p>
        </p:txBody>
      </p:sp>
      <p:sp>
        <p:nvSpPr>
          <p:cNvPr id="450" name="Text Box 51"/>
          <p:cNvSpPr txBox="1"/>
          <p:nvPr/>
        </p:nvSpPr>
        <p:spPr>
          <a:xfrm rot="20700000">
            <a:off x="2053577" y="3617780"/>
            <a:ext cx="678394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Failure</a:t>
            </a:r>
          </a:p>
        </p:txBody>
      </p:sp>
      <p:sp>
        <p:nvSpPr>
          <p:cNvPr id="451" name="Text Box 52"/>
          <p:cNvSpPr txBox="1"/>
          <p:nvPr/>
        </p:nvSpPr>
        <p:spPr>
          <a:xfrm rot="900000">
            <a:off x="2481812" y="3838906"/>
            <a:ext cx="591776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Drugs</a:t>
            </a:r>
          </a:p>
        </p:txBody>
      </p:sp>
      <p:sp>
        <p:nvSpPr>
          <p:cNvPr id="452" name="Text Box 53"/>
          <p:cNvSpPr txBox="1"/>
          <p:nvPr/>
        </p:nvSpPr>
        <p:spPr>
          <a:xfrm rot="20700000">
            <a:off x="2054993" y="4153046"/>
            <a:ext cx="595274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Anger</a:t>
            </a:r>
          </a:p>
        </p:txBody>
      </p:sp>
      <p:sp>
        <p:nvSpPr>
          <p:cNvPr id="453" name="Text Box 54"/>
          <p:cNvSpPr txBox="1"/>
          <p:nvPr/>
        </p:nvSpPr>
        <p:spPr>
          <a:xfrm>
            <a:off x="2407920" y="4475202"/>
            <a:ext cx="781532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Fighting</a:t>
            </a:r>
          </a:p>
        </p:txBody>
      </p:sp>
      <p:sp>
        <p:nvSpPr>
          <p:cNvPr id="454" name="Text Box 57"/>
          <p:cNvSpPr txBox="1"/>
          <p:nvPr/>
        </p:nvSpPr>
        <p:spPr>
          <a:xfrm rot="900000">
            <a:off x="2038643" y="5396838"/>
            <a:ext cx="885488" cy="5232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Family</a:t>
            </a:r>
            <a:br/>
            <a:r>
              <a:t>Problems</a:t>
            </a:r>
          </a:p>
        </p:txBody>
      </p:sp>
      <p:sp>
        <p:nvSpPr>
          <p:cNvPr id="455" name="Text Box 51"/>
          <p:cNvSpPr txBox="1"/>
          <p:nvPr/>
        </p:nvSpPr>
        <p:spPr>
          <a:xfrm rot="1148666">
            <a:off x="2037164" y="4814737"/>
            <a:ext cx="1000756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Who</a:t>
            </a:r>
            <a:r>
              <a:rPr>
                <a:solidFill>
                  <a:schemeClr val="accent3"/>
                </a:solidFill>
              </a:rPr>
              <a:t> </a:t>
            </a:r>
            <a:r>
              <a:t>Cares</a:t>
            </a:r>
          </a:p>
        </p:txBody>
      </p:sp>
      <p:sp>
        <p:nvSpPr>
          <p:cNvPr id="456" name="Text Box 51"/>
          <p:cNvSpPr txBox="1"/>
          <p:nvPr/>
        </p:nvSpPr>
        <p:spPr>
          <a:xfrm rot="20757576">
            <a:off x="2528437" y="5151736"/>
            <a:ext cx="643494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I</a:t>
            </a:r>
            <a:r>
              <a:rPr>
                <a:solidFill>
                  <a:schemeClr val="accent3"/>
                </a:solidFill>
              </a:rPr>
              <a:t> </a:t>
            </a:r>
            <a:r>
              <a:t>Can’t</a:t>
            </a:r>
          </a:p>
        </p:txBody>
      </p:sp>
      <p:sp>
        <p:nvSpPr>
          <p:cNvPr id="457" name="TextBox 67"/>
          <p:cNvSpPr txBox="1"/>
          <p:nvPr/>
        </p:nvSpPr>
        <p:spPr>
          <a:xfrm>
            <a:off x="1005573" y="-32448"/>
            <a:ext cx="6866147" cy="739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You Can See Over The Wall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43200" y="1828800"/>
            <a:ext cx="3414713" cy="3351242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TextBox 2"/>
          <p:cNvSpPr txBox="1"/>
          <p:nvPr/>
        </p:nvSpPr>
        <p:spPr>
          <a:xfrm>
            <a:off x="1445996" y="319153"/>
            <a:ext cx="6252008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Can you guess what is this?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Picture 16" descr="Picture 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43588" y="3197455"/>
            <a:ext cx="5488193" cy="3471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60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68707" y="3797300"/>
            <a:ext cx="1295401" cy="1917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1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44373" y="4332094"/>
            <a:ext cx="608422" cy="1996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462" name="Picture 10" descr="Picture 1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18546" y="2755900"/>
            <a:ext cx="1526247" cy="3797300"/>
          </a:xfrm>
          <a:prstGeom prst="rect">
            <a:avLst/>
          </a:prstGeom>
          <a:ln w="12700">
            <a:miter lim="400000"/>
          </a:ln>
        </p:spPr>
      </p:pic>
      <p:sp>
        <p:nvSpPr>
          <p:cNvPr id="463" name="Text Box 72"/>
          <p:cNvSpPr txBox="1"/>
          <p:nvPr/>
        </p:nvSpPr>
        <p:spPr>
          <a:xfrm>
            <a:off x="2048838" y="6088831"/>
            <a:ext cx="106566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700"/>
              </a:spcBef>
              <a:defRPr sz="15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Why Try?</a:t>
            </a:r>
          </a:p>
        </p:txBody>
      </p:sp>
      <p:sp>
        <p:nvSpPr>
          <p:cNvPr id="464" name="Text Box 51"/>
          <p:cNvSpPr txBox="1"/>
          <p:nvPr/>
        </p:nvSpPr>
        <p:spPr>
          <a:xfrm rot="20700000">
            <a:off x="2053577" y="3617780"/>
            <a:ext cx="678394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Failure</a:t>
            </a:r>
          </a:p>
        </p:txBody>
      </p:sp>
      <p:sp>
        <p:nvSpPr>
          <p:cNvPr id="465" name="Text Box 52"/>
          <p:cNvSpPr txBox="1"/>
          <p:nvPr/>
        </p:nvSpPr>
        <p:spPr>
          <a:xfrm rot="900000">
            <a:off x="2481812" y="3838906"/>
            <a:ext cx="591776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Drugs</a:t>
            </a:r>
          </a:p>
        </p:txBody>
      </p:sp>
      <p:sp>
        <p:nvSpPr>
          <p:cNvPr id="466" name="Text Box 53"/>
          <p:cNvSpPr txBox="1"/>
          <p:nvPr/>
        </p:nvSpPr>
        <p:spPr>
          <a:xfrm rot="20700000">
            <a:off x="2054993" y="4153046"/>
            <a:ext cx="595274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Anger</a:t>
            </a:r>
          </a:p>
        </p:txBody>
      </p:sp>
      <p:sp>
        <p:nvSpPr>
          <p:cNvPr id="467" name="Text Box 54"/>
          <p:cNvSpPr txBox="1"/>
          <p:nvPr/>
        </p:nvSpPr>
        <p:spPr>
          <a:xfrm>
            <a:off x="2407920" y="4475202"/>
            <a:ext cx="781532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Fighting</a:t>
            </a:r>
          </a:p>
        </p:txBody>
      </p:sp>
      <p:sp>
        <p:nvSpPr>
          <p:cNvPr id="468" name="Text Box 57"/>
          <p:cNvSpPr txBox="1"/>
          <p:nvPr/>
        </p:nvSpPr>
        <p:spPr>
          <a:xfrm rot="900000">
            <a:off x="2038643" y="5396838"/>
            <a:ext cx="885488" cy="5232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Family</a:t>
            </a:r>
            <a:br/>
            <a:r>
              <a:t>Problems</a:t>
            </a:r>
          </a:p>
        </p:txBody>
      </p:sp>
      <p:sp>
        <p:nvSpPr>
          <p:cNvPr id="469" name="Text Box 51"/>
          <p:cNvSpPr txBox="1"/>
          <p:nvPr/>
        </p:nvSpPr>
        <p:spPr>
          <a:xfrm rot="1148666">
            <a:off x="2037164" y="4814737"/>
            <a:ext cx="1000756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Who</a:t>
            </a:r>
            <a:r>
              <a:rPr>
                <a:solidFill>
                  <a:schemeClr val="accent3"/>
                </a:solidFill>
              </a:rPr>
              <a:t> </a:t>
            </a:r>
            <a:r>
              <a:t>Cares</a:t>
            </a:r>
          </a:p>
        </p:txBody>
      </p:sp>
      <p:sp>
        <p:nvSpPr>
          <p:cNvPr id="470" name="Text Box 51"/>
          <p:cNvSpPr txBox="1"/>
          <p:nvPr/>
        </p:nvSpPr>
        <p:spPr>
          <a:xfrm rot="20757576">
            <a:off x="2528437" y="5151736"/>
            <a:ext cx="643494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I</a:t>
            </a:r>
            <a:r>
              <a:rPr>
                <a:solidFill>
                  <a:schemeClr val="accent3"/>
                </a:solidFill>
              </a:rPr>
              <a:t> </a:t>
            </a:r>
            <a:r>
              <a:t>Can’t</a:t>
            </a:r>
          </a:p>
        </p:txBody>
      </p:sp>
      <p:sp>
        <p:nvSpPr>
          <p:cNvPr id="471" name="Text Box 50"/>
          <p:cNvSpPr txBox="1"/>
          <p:nvPr/>
        </p:nvSpPr>
        <p:spPr>
          <a:xfrm>
            <a:off x="3627120" y="6273968"/>
            <a:ext cx="2042161" cy="468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900">
                <a:latin typeface="Arial"/>
                <a:ea typeface="Arial"/>
                <a:cs typeface="Arial"/>
                <a:sym typeface="Arial"/>
              </a:defRPr>
            </a:pPr>
            <a:r>
              <a:t>If you</a:t>
            </a:r>
            <a:r>
              <a:t>’</a:t>
            </a:r>
            <a:r>
              <a:t>re standing here why is</a:t>
            </a:r>
            <a:br/>
            <a:r>
              <a:t>Opportunity, Freedom, and </a:t>
            </a:r>
            <a:br/>
            <a:r>
              <a:t>Self-Respect hard to get?</a:t>
            </a:r>
          </a:p>
        </p:txBody>
      </p:sp>
      <p:sp>
        <p:nvSpPr>
          <p:cNvPr id="472" name="Text Box 16"/>
          <p:cNvSpPr txBox="1"/>
          <p:nvPr/>
        </p:nvSpPr>
        <p:spPr>
          <a:xfrm>
            <a:off x="3246120" y="4391025"/>
            <a:ext cx="806851" cy="650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900">
                <a:latin typeface="Futura Bold BT"/>
                <a:ea typeface="Futura Bold BT"/>
                <a:cs typeface="Futura Bold BT"/>
                <a:sym typeface="Futura Bold BT"/>
              </a:defRPr>
            </a:pPr>
            <a:r>
              <a:t>“</a:t>
            </a:r>
            <a:r>
              <a:t>What is </a:t>
            </a:r>
            <a:br/>
            <a:r>
              <a:t>your current</a:t>
            </a:r>
            <a:br/>
            <a:r>
              <a:t>view giving</a:t>
            </a:r>
            <a:br/>
            <a:r>
              <a:t>you?</a:t>
            </a:r>
            <a:r>
              <a:t>”</a:t>
            </a:r>
          </a:p>
        </p:txBody>
      </p:sp>
      <p:sp>
        <p:nvSpPr>
          <p:cNvPr id="473" name="TextBox 67"/>
          <p:cNvSpPr txBox="1"/>
          <p:nvPr/>
        </p:nvSpPr>
        <p:spPr>
          <a:xfrm>
            <a:off x="1005573" y="-32448"/>
            <a:ext cx="6866147" cy="739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You Can See Over The Wall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Picture 16" descr="Picture 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43588" y="3197455"/>
            <a:ext cx="5488193" cy="3471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76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68707" y="3797300"/>
            <a:ext cx="1295401" cy="1917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7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44373" y="4332094"/>
            <a:ext cx="608422" cy="1996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478" name="Picture 10" descr="Picture 1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18546" y="2755900"/>
            <a:ext cx="1526247" cy="3797300"/>
          </a:xfrm>
          <a:prstGeom prst="rect">
            <a:avLst/>
          </a:prstGeom>
          <a:ln w="12700">
            <a:miter lim="400000"/>
          </a:ln>
        </p:spPr>
      </p:pic>
      <p:sp>
        <p:nvSpPr>
          <p:cNvPr id="479" name="Text Box 72"/>
          <p:cNvSpPr txBox="1"/>
          <p:nvPr/>
        </p:nvSpPr>
        <p:spPr>
          <a:xfrm>
            <a:off x="2048838" y="6088831"/>
            <a:ext cx="106566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700"/>
              </a:spcBef>
              <a:defRPr sz="15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Why Try?</a:t>
            </a:r>
          </a:p>
        </p:txBody>
      </p:sp>
      <p:sp>
        <p:nvSpPr>
          <p:cNvPr id="480" name="Text Box 51"/>
          <p:cNvSpPr txBox="1"/>
          <p:nvPr/>
        </p:nvSpPr>
        <p:spPr>
          <a:xfrm rot="20700000">
            <a:off x="2053577" y="3617780"/>
            <a:ext cx="678394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Failure</a:t>
            </a:r>
          </a:p>
        </p:txBody>
      </p:sp>
      <p:sp>
        <p:nvSpPr>
          <p:cNvPr id="481" name="Text Box 52"/>
          <p:cNvSpPr txBox="1"/>
          <p:nvPr/>
        </p:nvSpPr>
        <p:spPr>
          <a:xfrm rot="900000">
            <a:off x="2481812" y="3838906"/>
            <a:ext cx="591776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Drugs</a:t>
            </a:r>
          </a:p>
        </p:txBody>
      </p:sp>
      <p:sp>
        <p:nvSpPr>
          <p:cNvPr id="482" name="Text Box 53"/>
          <p:cNvSpPr txBox="1"/>
          <p:nvPr/>
        </p:nvSpPr>
        <p:spPr>
          <a:xfrm rot="20700000">
            <a:off x="2054993" y="4153046"/>
            <a:ext cx="595274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Anger</a:t>
            </a:r>
          </a:p>
        </p:txBody>
      </p:sp>
      <p:sp>
        <p:nvSpPr>
          <p:cNvPr id="483" name="Text Box 54"/>
          <p:cNvSpPr txBox="1"/>
          <p:nvPr/>
        </p:nvSpPr>
        <p:spPr>
          <a:xfrm>
            <a:off x="2407920" y="4475202"/>
            <a:ext cx="781532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Fighting</a:t>
            </a:r>
          </a:p>
        </p:txBody>
      </p:sp>
      <p:sp>
        <p:nvSpPr>
          <p:cNvPr id="484" name="Text Box 57"/>
          <p:cNvSpPr txBox="1"/>
          <p:nvPr/>
        </p:nvSpPr>
        <p:spPr>
          <a:xfrm rot="900000">
            <a:off x="2038643" y="5396838"/>
            <a:ext cx="885488" cy="5232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Family</a:t>
            </a:r>
            <a:br/>
            <a:r>
              <a:t>Problems</a:t>
            </a:r>
          </a:p>
        </p:txBody>
      </p:sp>
      <p:sp>
        <p:nvSpPr>
          <p:cNvPr id="485" name="Text Box 51"/>
          <p:cNvSpPr txBox="1"/>
          <p:nvPr/>
        </p:nvSpPr>
        <p:spPr>
          <a:xfrm rot="1148666">
            <a:off x="2037164" y="4814737"/>
            <a:ext cx="1000756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Who</a:t>
            </a:r>
            <a:r>
              <a:rPr>
                <a:solidFill>
                  <a:schemeClr val="accent3"/>
                </a:solidFill>
              </a:rPr>
              <a:t> </a:t>
            </a:r>
            <a:r>
              <a:t>Cares</a:t>
            </a:r>
          </a:p>
        </p:txBody>
      </p:sp>
      <p:sp>
        <p:nvSpPr>
          <p:cNvPr id="486" name="Text Box 51"/>
          <p:cNvSpPr txBox="1"/>
          <p:nvPr/>
        </p:nvSpPr>
        <p:spPr>
          <a:xfrm rot="20757576">
            <a:off x="2528437" y="5151736"/>
            <a:ext cx="643494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I</a:t>
            </a:r>
            <a:r>
              <a:rPr>
                <a:solidFill>
                  <a:schemeClr val="accent3"/>
                </a:solidFill>
              </a:rPr>
              <a:t> </a:t>
            </a:r>
            <a:r>
              <a:t>Can’t</a:t>
            </a:r>
          </a:p>
        </p:txBody>
      </p:sp>
      <p:sp>
        <p:nvSpPr>
          <p:cNvPr id="487" name="Text Box 50"/>
          <p:cNvSpPr txBox="1"/>
          <p:nvPr/>
        </p:nvSpPr>
        <p:spPr>
          <a:xfrm>
            <a:off x="3627120" y="6273968"/>
            <a:ext cx="2042161" cy="468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900">
                <a:latin typeface="Arial"/>
                <a:ea typeface="Arial"/>
                <a:cs typeface="Arial"/>
                <a:sym typeface="Arial"/>
              </a:defRPr>
            </a:pPr>
            <a:r>
              <a:t>If you</a:t>
            </a:r>
            <a:r>
              <a:t>’</a:t>
            </a:r>
            <a:r>
              <a:t>re standing here why is</a:t>
            </a:r>
            <a:br/>
            <a:r>
              <a:t>Opportunity, Freedom, and </a:t>
            </a:r>
            <a:br/>
            <a:r>
              <a:t>Self-Respect hard to get?</a:t>
            </a:r>
          </a:p>
        </p:txBody>
      </p:sp>
      <p:grpSp>
        <p:nvGrpSpPr>
          <p:cNvPr id="490" name="Group 45"/>
          <p:cNvGrpSpPr/>
          <p:nvPr/>
        </p:nvGrpSpPr>
        <p:grpSpPr>
          <a:xfrm>
            <a:off x="7995093" y="5108946"/>
            <a:ext cx="1380974" cy="1202176"/>
            <a:chOff x="0" y="0"/>
            <a:chExt cx="1380973" cy="1202175"/>
          </a:xfrm>
        </p:grpSpPr>
        <p:sp>
          <p:nvSpPr>
            <p:cNvPr id="488" name="Text Box 46"/>
            <p:cNvSpPr txBox="1"/>
            <p:nvPr/>
          </p:nvSpPr>
          <p:spPr>
            <a:xfrm>
              <a:off x="18821" y="999759"/>
              <a:ext cx="685711" cy="2024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i="1" sz="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Reality Ride</a:t>
              </a:r>
            </a:p>
          </p:txBody>
        </p:sp>
        <p:sp>
          <p:nvSpPr>
            <p:cNvPr id="489" name="Text Box 47"/>
            <p:cNvSpPr txBox="1"/>
            <p:nvPr/>
          </p:nvSpPr>
          <p:spPr>
            <a:xfrm rot="19800000">
              <a:off x="17604" y="307568"/>
              <a:ext cx="1345765" cy="4310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What did you do today to </a:t>
              </a:r>
              <a:endParaRPr b="0" sz="1100">
                <a:latin typeface="Futura Bold BT"/>
                <a:ea typeface="Futura Bold BT"/>
                <a:cs typeface="Futura Bold BT"/>
                <a:sym typeface="Futura Bold BT"/>
              </a:endParaRPr>
            </a:p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stop the crash &amp; how </a:t>
              </a:r>
              <a:endParaRPr b="0" sz="1100">
                <a:latin typeface="Futura Bold BT"/>
                <a:ea typeface="Futura Bold BT"/>
                <a:cs typeface="Futura Bold BT"/>
                <a:sym typeface="Futura Bold BT"/>
              </a:endParaRPr>
            </a:p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can you repeat it?</a:t>
              </a:r>
            </a:p>
          </p:txBody>
        </p:sp>
      </p:grpSp>
      <p:sp>
        <p:nvSpPr>
          <p:cNvPr id="491" name="Text Box 16"/>
          <p:cNvSpPr txBox="1"/>
          <p:nvPr/>
        </p:nvSpPr>
        <p:spPr>
          <a:xfrm>
            <a:off x="3246120" y="4391025"/>
            <a:ext cx="806851" cy="650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900">
                <a:latin typeface="Futura Bold BT"/>
                <a:ea typeface="Futura Bold BT"/>
                <a:cs typeface="Futura Bold BT"/>
                <a:sym typeface="Futura Bold BT"/>
              </a:defRPr>
            </a:pPr>
            <a:r>
              <a:t>“</a:t>
            </a:r>
            <a:r>
              <a:t>What is </a:t>
            </a:r>
            <a:br/>
            <a:r>
              <a:t>your current</a:t>
            </a:r>
            <a:br/>
            <a:r>
              <a:t>view giving</a:t>
            </a:r>
            <a:br/>
            <a:r>
              <a:t>you?</a:t>
            </a:r>
            <a:r>
              <a:t>”</a:t>
            </a:r>
          </a:p>
        </p:txBody>
      </p:sp>
      <p:sp>
        <p:nvSpPr>
          <p:cNvPr id="492" name="TextBox 67"/>
          <p:cNvSpPr txBox="1"/>
          <p:nvPr/>
        </p:nvSpPr>
        <p:spPr>
          <a:xfrm>
            <a:off x="1005573" y="-32448"/>
            <a:ext cx="6866147" cy="739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You Can See Over The Wall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Picture 16" descr="Picture 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43588" y="3197455"/>
            <a:ext cx="5488193" cy="3471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95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68707" y="3797300"/>
            <a:ext cx="1295401" cy="1917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96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44373" y="4332094"/>
            <a:ext cx="608422" cy="1996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497" name="Picture 10" descr="Picture 1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18546" y="2755900"/>
            <a:ext cx="1526247" cy="3797300"/>
          </a:xfrm>
          <a:prstGeom prst="rect">
            <a:avLst/>
          </a:prstGeom>
          <a:ln w="12700">
            <a:miter lim="400000"/>
          </a:ln>
        </p:spPr>
      </p:pic>
      <p:sp>
        <p:nvSpPr>
          <p:cNvPr id="498" name="Text Box 72"/>
          <p:cNvSpPr txBox="1"/>
          <p:nvPr/>
        </p:nvSpPr>
        <p:spPr>
          <a:xfrm>
            <a:off x="2048838" y="6088831"/>
            <a:ext cx="106566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700"/>
              </a:spcBef>
              <a:defRPr sz="15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Why Try?</a:t>
            </a:r>
          </a:p>
        </p:txBody>
      </p:sp>
      <p:sp>
        <p:nvSpPr>
          <p:cNvPr id="499" name="Text Box 51"/>
          <p:cNvSpPr txBox="1"/>
          <p:nvPr/>
        </p:nvSpPr>
        <p:spPr>
          <a:xfrm rot="20700000">
            <a:off x="2053577" y="3617780"/>
            <a:ext cx="678394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Failure</a:t>
            </a:r>
          </a:p>
        </p:txBody>
      </p:sp>
      <p:sp>
        <p:nvSpPr>
          <p:cNvPr id="500" name="Text Box 52"/>
          <p:cNvSpPr txBox="1"/>
          <p:nvPr/>
        </p:nvSpPr>
        <p:spPr>
          <a:xfrm rot="900000">
            <a:off x="2481812" y="3838906"/>
            <a:ext cx="591776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Drugs</a:t>
            </a:r>
          </a:p>
        </p:txBody>
      </p:sp>
      <p:sp>
        <p:nvSpPr>
          <p:cNvPr id="501" name="Text Box 53"/>
          <p:cNvSpPr txBox="1"/>
          <p:nvPr/>
        </p:nvSpPr>
        <p:spPr>
          <a:xfrm rot="20700000">
            <a:off x="2054993" y="4153046"/>
            <a:ext cx="595274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Anger</a:t>
            </a:r>
          </a:p>
        </p:txBody>
      </p:sp>
      <p:sp>
        <p:nvSpPr>
          <p:cNvPr id="502" name="Text Box 54"/>
          <p:cNvSpPr txBox="1"/>
          <p:nvPr/>
        </p:nvSpPr>
        <p:spPr>
          <a:xfrm>
            <a:off x="2407920" y="4475202"/>
            <a:ext cx="781532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Fighting</a:t>
            </a:r>
          </a:p>
        </p:txBody>
      </p:sp>
      <p:sp>
        <p:nvSpPr>
          <p:cNvPr id="503" name="Text Box 57"/>
          <p:cNvSpPr txBox="1"/>
          <p:nvPr/>
        </p:nvSpPr>
        <p:spPr>
          <a:xfrm rot="900000">
            <a:off x="2038643" y="5396838"/>
            <a:ext cx="885488" cy="5232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Family</a:t>
            </a:r>
            <a:br/>
            <a:r>
              <a:t>Problems</a:t>
            </a:r>
          </a:p>
        </p:txBody>
      </p:sp>
      <p:sp>
        <p:nvSpPr>
          <p:cNvPr id="504" name="Text Box 51"/>
          <p:cNvSpPr txBox="1"/>
          <p:nvPr/>
        </p:nvSpPr>
        <p:spPr>
          <a:xfrm rot="1148666">
            <a:off x="2037164" y="4814737"/>
            <a:ext cx="1000756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Who</a:t>
            </a:r>
            <a:r>
              <a:rPr>
                <a:solidFill>
                  <a:schemeClr val="accent3"/>
                </a:solidFill>
              </a:rPr>
              <a:t> </a:t>
            </a:r>
            <a:r>
              <a:t>Cares</a:t>
            </a:r>
          </a:p>
        </p:txBody>
      </p:sp>
      <p:sp>
        <p:nvSpPr>
          <p:cNvPr id="505" name="Text Box 51"/>
          <p:cNvSpPr txBox="1"/>
          <p:nvPr/>
        </p:nvSpPr>
        <p:spPr>
          <a:xfrm rot="20757576">
            <a:off x="2528437" y="5151736"/>
            <a:ext cx="643494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I</a:t>
            </a:r>
            <a:r>
              <a:rPr>
                <a:solidFill>
                  <a:schemeClr val="accent3"/>
                </a:solidFill>
              </a:rPr>
              <a:t> </a:t>
            </a:r>
            <a:r>
              <a:t>Can’t</a:t>
            </a:r>
          </a:p>
        </p:txBody>
      </p:sp>
      <p:grpSp>
        <p:nvGrpSpPr>
          <p:cNvPr id="508" name="Group 42"/>
          <p:cNvGrpSpPr/>
          <p:nvPr/>
        </p:nvGrpSpPr>
        <p:grpSpPr>
          <a:xfrm>
            <a:off x="7388437" y="4733295"/>
            <a:ext cx="1450666" cy="1152378"/>
            <a:chOff x="0" y="0"/>
            <a:chExt cx="1450665" cy="1152377"/>
          </a:xfrm>
        </p:grpSpPr>
        <p:sp>
          <p:nvSpPr>
            <p:cNvPr id="506" name="Text Box 43"/>
            <p:cNvSpPr txBox="1"/>
            <p:nvPr/>
          </p:nvSpPr>
          <p:spPr>
            <a:xfrm>
              <a:off x="0" y="949961"/>
              <a:ext cx="426006" cy="2024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i="1" sz="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Labels</a:t>
              </a:r>
            </a:p>
          </p:txBody>
        </p:sp>
        <p:sp>
          <p:nvSpPr>
            <p:cNvPr id="507" name="Text Box 44"/>
            <p:cNvSpPr txBox="1"/>
            <p:nvPr/>
          </p:nvSpPr>
          <p:spPr>
            <a:xfrm rot="19800000">
              <a:off x="10246" y="343527"/>
              <a:ext cx="1458973" cy="3167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How did you show others</a:t>
              </a:r>
              <a:br/>
              <a:r>
                <a:t>“</a:t>
              </a:r>
              <a:r>
                <a:t>the Real Me</a:t>
              </a:r>
              <a:r>
                <a:t>”</a:t>
              </a:r>
              <a:r>
                <a:t> not the label?</a:t>
              </a:r>
            </a:p>
          </p:txBody>
        </p:sp>
      </p:grpSp>
      <p:sp>
        <p:nvSpPr>
          <p:cNvPr id="509" name="Text Box 50"/>
          <p:cNvSpPr txBox="1"/>
          <p:nvPr/>
        </p:nvSpPr>
        <p:spPr>
          <a:xfrm>
            <a:off x="3627120" y="6273968"/>
            <a:ext cx="2042161" cy="468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900">
                <a:latin typeface="Arial"/>
                <a:ea typeface="Arial"/>
                <a:cs typeface="Arial"/>
                <a:sym typeface="Arial"/>
              </a:defRPr>
            </a:pPr>
            <a:r>
              <a:t>If you</a:t>
            </a:r>
            <a:r>
              <a:t>’</a:t>
            </a:r>
            <a:r>
              <a:t>re standing here why is</a:t>
            </a:r>
            <a:br/>
            <a:r>
              <a:t>Opportunity, Freedom, and </a:t>
            </a:r>
            <a:br/>
            <a:r>
              <a:t>Self-Respect hard to get?</a:t>
            </a:r>
          </a:p>
        </p:txBody>
      </p:sp>
      <p:grpSp>
        <p:nvGrpSpPr>
          <p:cNvPr id="512" name="Group 45"/>
          <p:cNvGrpSpPr/>
          <p:nvPr/>
        </p:nvGrpSpPr>
        <p:grpSpPr>
          <a:xfrm>
            <a:off x="7995093" y="5108946"/>
            <a:ext cx="1380974" cy="1202176"/>
            <a:chOff x="0" y="0"/>
            <a:chExt cx="1380973" cy="1202175"/>
          </a:xfrm>
        </p:grpSpPr>
        <p:sp>
          <p:nvSpPr>
            <p:cNvPr id="510" name="Text Box 46"/>
            <p:cNvSpPr txBox="1"/>
            <p:nvPr/>
          </p:nvSpPr>
          <p:spPr>
            <a:xfrm>
              <a:off x="18821" y="999759"/>
              <a:ext cx="685711" cy="2024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i="1" sz="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Reality Ride</a:t>
              </a:r>
            </a:p>
          </p:txBody>
        </p:sp>
        <p:sp>
          <p:nvSpPr>
            <p:cNvPr id="511" name="Text Box 47"/>
            <p:cNvSpPr txBox="1"/>
            <p:nvPr/>
          </p:nvSpPr>
          <p:spPr>
            <a:xfrm rot="19800000">
              <a:off x="17604" y="307568"/>
              <a:ext cx="1345765" cy="4310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What did you do today to </a:t>
              </a:r>
              <a:endParaRPr b="0" sz="1100">
                <a:latin typeface="Futura Bold BT"/>
                <a:ea typeface="Futura Bold BT"/>
                <a:cs typeface="Futura Bold BT"/>
                <a:sym typeface="Futura Bold BT"/>
              </a:endParaRPr>
            </a:p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stop the crash &amp; how </a:t>
              </a:r>
              <a:endParaRPr b="0" sz="1100">
                <a:latin typeface="Futura Bold BT"/>
                <a:ea typeface="Futura Bold BT"/>
                <a:cs typeface="Futura Bold BT"/>
                <a:sym typeface="Futura Bold BT"/>
              </a:endParaRPr>
            </a:p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can you repeat it?</a:t>
              </a:r>
            </a:p>
          </p:txBody>
        </p:sp>
      </p:grpSp>
      <p:sp>
        <p:nvSpPr>
          <p:cNvPr id="513" name="Text Box 16"/>
          <p:cNvSpPr txBox="1"/>
          <p:nvPr/>
        </p:nvSpPr>
        <p:spPr>
          <a:xfrm>
            <a:off x="3246120" y="4391025"/>
            <a:ext cx="806851" cy="650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900">
                <a:latin typeface="Futura Bold BT"/>
                <a:ea typeface="Futura Bold BT"/>
                <a:cs typeface="Futura Bold BT"/>
                <a:sym typeface="Futura Bold BT"/>
              </a:defRPr>
            </a:pPr>
            <a:r>
              <a:t>“</a:t>
            </a:r>
            <a:r>
              <a:t>What is </a:t>
            </a:r>
            <a:br/>
            <a:r>
              <a:t>your current</a:t>
            </a:r>
            <a:br/>
            <a:r>
              <a:t>view giving</a:t>
            </a:r>
            <a:br/>
            <a:r>
              <a:t>you?</a:t>
            </a:r>
            <a:r>
              <a:t>”</a:t>
            </a:r>
          </a:p>
        </p:txBody>
      </p:sp>
      <p:sp>
        <p:nvSpPr>
          <p:cNvPr id="514" name="TextBox 67"/>
          <p:cNvSpPr txBox="1"/>
          <p:nvPr/>
        </p:nvSpPr>
        <p:spPr>
          <a:xfrm>
            <a:off x="1005573" y="-32448"/>
            <a:ext cx="6866147" cy="739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You Can See Over The Wall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Picture 16" descr="Picture 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43588" y="3197455"/>
            <a:ext cx="5488193" cy="3471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17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68707" y="3797300"/>
            <a:ext cx="1295401" cy="1917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18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44373" y="4332094"/>
            <a:ext cx="608422" cy="1996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519" name="Picture 10" descr="Picture 1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18546" y="2755900"/>
            <a:ext cx="1526247" cy="3797300"/>
          </a:xfrm>
          <a:prstGeom prst="rect">
            <a:avLst/>
          </a:prstGeom>
          <a:ln w="12700">
            <a:miter lim="400000"/>
          </a:ln>
        </p:spPr>
      </p:pic>
      <p:sp>
        <p:nvSpPr>
          <p:cNvPr id="520" name="Text Box 72"/>
          <p:cNvSpPr txBox="1"/>
          <p:nvPr/>
        </p:nvSpPr>
        <p:spPr>
          <a:xfrm>
            <a:off x="2048838" y="6088831"/>
            <a:ext cx="106566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700"/>
              </a:spcBef>
              <a:defRPr sz="15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Why Try?</a:t>
            </a:r>
          </a:p>
        </p:txBody>
      </p:sp>
      <p:sp>
        <p:nvSpPr>
          <p:cNvPr id="521" name="Text Box 51"/>
          <p:cNvSpPr txBox="1"/>
          <p:nvPr/>
        </p:nvSpPr>
        <p:spPr>
          <a:xfrm rot="20700000">
            <a:off x="2053577" y="3617780"/>
            <a:ext cx="678394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Failure</a:t>
            </a:r>
          </a:p>
        </p:txBody>
      </p:sp>
      <p:sp>
        <p:nvSpPr>
          <p:cNvPr id="522" name="Text Box 52"/>
          <p:cNvSpPr txBox="1"/>
          <p:nvPr/>
        </p:nvSpPr>
        <p:spPr>
          <a:xfrm rot="900000">
            <a:off x="2481812" y="3838906"/>
            <a:ext cx="591776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Drugs</a:t>
            </a:r>
          </a:p>
        </p:txBody>
      </p:sp>
      <p:sp>
        <p:nvSpPr>
          <p:cNvPr id="523" name="Text Box 53"/>
          <p:cNvSpPr txBox="1"/>
          <p:nvPr/>
        </p:nvSpPr>
        <p:spPr>
          <a:xfrm rot="20700000">
            <a:off x="2054993" y="4153046"/>
            <a:ext cx="595274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Anger</a:t>
            </a:r>
          </a:p>
        </p:txBody>
      </p:sp>
      <p:sp>
        <p:nvSpPr>
          <p:cNvPr id="524" name="Text Box 54"/>
          <p:cNvSpPr txBox="1"/>
          <p:nvPr/>
        </p:nvSpPr>
        <p:spPr>
          <a:xfrm>
            <a:off x="2407920" y="4475202"/>
            <a:ext cx="781532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Fighting</a:t>
            </a:r>
          </a:p>
        </p:txBody>
      </p:sp>
      <p:sp>
        <p:nvSpPr>
          <p:cNvPr id="525" name="Text Box 57"/>
          <p:cNvSpPr txBox="1"/>
          <p:nvPr/>
        </p:nvSpPr>
        <p:spPr>
          <a:xfrm rot="900000">
            <a:off x="2038643" y="5396838"/>
            <a:ext cx="885488" cy="5232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Family</a:t>
            </a:r>
            <a:br/>
            <a:r>
              <a:t>Problems</a:t>
            </a:r>
          </a:p>
        </p:txBody>
      </p:sp>
      <p:sp>
        <p:nvSpPr>
          <p:cNvPr id="526" name="Text Box 51"/>
          <p:cNvSpPr txBox="1"/>
          <p:nvPr/>
        </p:nvSpPr>
        <p:spPr>
          <a:xfrm rot="1148666">
            <a:off x="2037164" y="4814737"/>
            <a:ext cx="1000756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Who</a:t>
            </a:r>
            <a:r>
              <a:rPr>
                <a:solidFill>
                  <a:schemeClr val="accent3"/>
                </a:solidFill>
              </a:rPr>
              <a:t> </a:t>
            </a:r>
            <a:r>
              <a:t>Cares</a:t>
            </a:r>
          </a:p>
        </p:txBody>
      </p:sp>
      <p:sp>
        <p:nvSpPr>
          <p:cNvPr id="527" name="Text Box 51"/>
          <p:cNvSpPr txBox="1"/>
          <p:nvPr/>
        </p:nvSpPr>
        <p:spPr>
          <a:xfrm rot="20757576">
            <a:off x="2528437" y="5151736"/>
            <a:ext cx="643494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I</a:t>
            </a:r>
            <a:r>
              <a:rPr>
                <a:solidFill>
                  <a:schemeClr val="accent3"/>
                </a:solidFill>
              </a:rPr>
              <a:t> </a:t>
            </a:r>
            <a:r>
              <a:t>Can’t</a:t>
            </a:r>
          </a:p>
        </p:txBody>
      </p:sp>
      <p:grpSp>
        <p:nvGrpSpPr>
          <p:cNvPr id="530" name="Group 39"/>
          <p:cNvGrpSpPr/>
          <p:nvPr/>
        </p:nvGrpSpPr>
        <p:grpSpPr>
          <a:xfrm>
            <a:off x="6601038" y="4086174"/>
            <a:ext cx="1969187" cy="1383573"/>
            <a:chOff x="0" y="0"/>
            <a:chExt cx="1969185" cy="1383572"/>
          </a:xfrm>
        </p:grpSpPr>
        <p:sp>
          <p:nvSpPr>
            <p:cNvPr id="528" name="Text Box 40"/>
            <p:cNvSpPr txBox="1"/>
            <p:nvPr/>
          </p:nvSpPr>
          <p:spPr>
            <a:xfrm>
              <a:off x="0" y="1181155"/>
              <a:ext cx="787361" cy="2024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i="1" sz="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Defense Mech</a:t>
              </a:r>
            </a:p>
          </p:txBody>
        </p:sp>
        <p:sp>
          <p:nvSpPr>
            <p:cNvPr id="529" name="Text Box 41"/>
            <p:cNvSpPr txBox="1"/>
            <p:nvPr/>
          </p:nvSpPr>
          <p:spPr>
            <a:xfrm rot="19800000">
              <a:off x="242146" y="405013"/>
              <a:ext cx="1735546" cy="4310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How did you protect yourself in a </a:t>
              </a:r>
              <a:br/>
              <a:r>
                <a:t>pressure situation?  Did it</a:t>
              </a:r>
              <a:br/>
              <a:r>
                <a:t>help or hurt you?</a:t>
              </a:r>
            </a:p>
          </p:txBody>
        </p:sp>
      </p:grpSp>
      <p:grpSp>
        <p:nvGrpSpPr>
          <p:cNvPr id="533" name="Group 42"/>
          <p:cNvGrpSpPr/>
          <p:nvPr/>
        </p:nvGrpSpPr>
        <p:grpSpPr>
          <a:xfrm>
            <a:off x="7388437" y="4733295"/>
            <a:ext cx="1450666" cy="1152378"/>
            <a:chOff x="0" y="0"/>
            <a:chExt cx="1450665" cy="1152377"/>
          </a:xfrm>
        </p:grpSpPr>
        <p:sp>
          <p:nvSpPr>
            <p:cNvPr id="531" name="Text Box 43"/>
            <p:cNvSpPr txBox="1"/>
            <p:nvPr/>
          </p:nvSpPr>
          <p:spPr>
            <a:xfrm>
              <a:off x="0" y="949961"/>
              <a:ext cx="426006" cy="2024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i="1" sz="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Labels</a:t>
              </a:r>
            </a:p>
          </p:txBody>
        </p:sp>
        <p:sp>
          <p:nvSpPr>
            <p:cNvPr id="532" name="Text Box 44"/>
            <p:cNvSpPr txBox="1"/>
            <p:nvPr/>
          </p:nvSpPr>
          <p:spPr>
            <a:xfrm rot="19800000">
              <a:off x="10246" y="343527"/>
              <a:ext cx="1458973" cy="3167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How did you show others</a:t>
              </a:r>
              <a:br/>
              <a:r>
                <a:t>“</a:t>
              </a:r>
              <a:r>
                <a:t>the Real Me</a:t>
              </a:r>
              <a:r>
                <a:t>”</a:t>
              </a:r>
              <a:r>
                <a:t> not the label?</a:t>
              </a:r>
            </a:p>
          </p:txBody>
        </p:sp>
      </p:grpSp>
      <p:sp>
        <p:nvSpPr>
          <p:cNvPr id="534" name="Text Box 50"/>
          <p:cNvSpPr txBox="1"/>
          <p:nvPr/>
        </p:nvSpPr>
        <p:spPr>
          <a:xfrm>
            <a:off x="3627120" y="6273968"/>
            <a:ext cx="2042161" cy="468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900">
                <a:latin typeface="Arial"/>
                <a:ea typeface="Arial"/>
                <a:cs typeface="Arial"/>
                <a:sym typeface="Arial"/>
              </a:defRPr>
            </a:pPr>
            <a:r>
              <a:t>If you</a:t>
            </a:r>
            <a:r>
              <a:t>’</a:t>
            </a:r>
            <a:r>
              <a:t>re standing here why is</a:t>
            </a:r>
            <a:br/>
            <a:r>
              <a:t>Opportunity, Freedom, and </a:t>
            </a:r>
            <a:br/>
            <a:r>
              <a:t>Self-Respect hard to get?</a:t>
            </a:r>
          </a:p>
        </p:txBody>
      </p:sp>
      <p:grpSp>
        <p:nvGrpSpPr>
          <p:cNvPr id="537" name="Group 45"/>
          <p:cNvGrpSpPr/>
          <p:nvPr/>
        </p:nvGrpSpPr>
        <p:grpSpPr>
          <a:xfrm>
            <a:off x="7995093" y="5108946"/>
            <a:ext cx="1380974" cy="1202176"/>
            <a:chOff x="0" y="0"/>
            <a:chExt cx="1380973" cy="1202175"/>
          </a:xfrm>
        </p:grpSpPr>
        <p:sp>
          <p:nvSpPr>
            <p:cNvPr id="535" name="Text Box 46"/>
            <p:cNvSpPr txBox="1"/>
            <p:nvPr/>
          </p:nvSpPr>
          <p:spPr>
            <a:xfrm>
              <a:off x="18821" y="999759"/>
              <a:ext cx="685711" cy="2024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i="1" sz="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Reality Ride</a:t>
              </a:r>
            </a:p>
          </p:txBody>
        </p:sp>
        <p:sp>
          <p:nvSpPr>
            <p:cNvPr id="536" name="Text Box 47"/>
            <p:cNvSpPr txBox="1"/>
            <p:nvPr/>
          </p:nvSpPr>
          <p:spPr>
            <a:xfrm rot="19800000">
              <a:off x="17604" y="307568"/>
              <a:ext cx="1345765" cy="4310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What did you do today to </a:t>
              </a:r>
              <a:endParaRPr b="0" sz="1100">
                <a:latin typeface="Futura Bold BT"/>
                <a:ea typeface="Futura Bold BT"/>
                <a:cs typeface="Futura Bold BT"/>
                <a:sym typeface="Futura Bold BT"/>
              </a:endParaRPr>
            </a:p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stop the crash &amp; how </a:t>
              </a:r>
              <a:endParaRPr b="0" sz="1100">
                <a:latin typeface="Futura Bold BT"/>
                <a:ea typeface="Futura Bold BT"/>
                <a:cs typeface="Futura Bold BT"/>
                <a:sym typeface="Futura Bold BT"/>
              </a:endParaRPr>
            </a:p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can you repeat it?</a:t>
              </a:r>
            </a:p>
          </p:txBody>
        </p:sp>
      </p:grpSp>
      <p:sp>
        <p:nvSpPr>
          <p:cNvPr id="538" name="Text Box 16"/>
          <p:cNvSpPr txBox="1"/>
          <p:nvPr/>
        </p:nvSpPr>
        <p:spPr>
          <a:xfrm>
            <a:off x="3246120" y="4391025"/>
            <a:ext cx="806851" cy="650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900">
                <a:latin typeface="Futura Bold BT"/>
                <a:ea typeface="Futura Bold BT"/>
                <a:cs typeface="Futura Bold BT"/>
                <a:sym typeface="Futura Bold BT"/>
              </a:defRPr>
            </a:pPr>
            <a:r>
              <a:t>“</a:t>
            </a:r>
            <a:r>
              <a:t>What is </a:t>
            </a:r>
            <a:br/>
            <a:r>
              <a:t>your current</a:t>
            </a:r>
            <a:br/>
            <a:r>
              <a:t>view giving</a:t>
            </a:r>
            <a:br/>
            <a:r>
              <a:t>you?</a:t>
            </a:r>
            <a:r>
              <a:t>”</a:t>
            </a:r>
          </a:p>
        </p:txBody>
      </p:sp>
      <p:sp>
        <p:nvSpPr>
          <p:cNvPr id="539" name="TextBox 67"/>
          <p:cNvSpPr txBox="1"/>
          <p:nvPr/>
        </p:nvSpPr>
        <p:spPr>
          <a:xfrm>
            <a:off x="1005573" y="-32448"/>
            <a:ext cx="6866147" cy="739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You Can See Over The Wall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16" descr="Picture 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43588" y="3197455"/>
            <a:ext cx="5488193" cy="3471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42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68707" y="3797300"/>
            <a:ext cx="1295401" cy="1917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3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44373" y="4332094"/>
            <a:ext cx="608422" cy="1996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544" name="Picture 10" descr="Picture 1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18546" y="2755900"/>
            <a:ext cx="1526247" cy="3797300"/>
          </a:xfrm>
          <a:prstGeom prst="rect">
            <a:avLst/>
          </a:prstGeom>
          <a:ln w="12700">
            <a:miter lim="400000"/>
          </a:ln>
        </p:spPr>
      </p:pic>
      <p:sp>
        <p:nvSpPr>
          <p:cNvPr id="545" name="Text Box 72"/>
          <p:cNvSpPr txBox="1"/>
          <p:nvPr/>
        </p:nvSpPr>
        <p:spPr>
          <a:xfrm>
            <a:off x="2048838" y="6088831"/>
            <a:ext cx="106566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700"/>
              </a:spcBef>
              <a:defRPr sz="15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Why Try?</a:t>
            </a:r>
          </a:p>
        </p:txBody>
      </p:sp>
      <p:sp>
        <p:nvSpPr>
          <p:cNvPr id="546" name="Text Box 51"/>
          <p:cNvSpPr txBox="1"/>
          <p:nvPr/>
        </p:nvSpPr>
        <p:spPr>
          <a:xfrm rot="20700000">
            <a:off x="2053577" y="3617780"/>
            <a:ext cx="678394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Failure</a:t>
            </a:r>
          </a:p>
        </p:txBody>
      </p:sp>
      <p:sp>
        <p:nvSpPr>
          <p:cNvPr id="547" name="Text Box 52"/>
          <p:cNvSpPr txBox="1"/>
          <p:nvPr/>
        </p:nvSpPr>
        <p:spPr>
          <a:xfrm rot="900000">
            <a:off x="2481812" y="3838906"/>
            <a:ext cx="591776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Drugs</a:t>
            </a:r>
          </a:p>
        </p:txBody>
      </p:sp>
      <p:sp>
        <p:nvSpPr>
          <p:cNvPr id="548" name="Text Box 53"/>
          <p:cNvSpPr txBox="1"/>
          <p:nvPr/>
        </p:nvSpPr>
        <p:spPr>
          <a:xfrm rot="20700000">
            <a:off x="2054993" y="4153046"/>
            <a:ext cx="595274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Anger</a:t>
            </a:r>
          </a:p>
        </p:txBody>
      </p:sp>
      <p:sp>
        <p:nvSpPr>
          <p:cNvPr id="549" name="Text Box 54"/>
          <p:cNvSpPr txBox="1"/>
          <p:nvPr/>
        </p:nvSpPr>
        <p:spPr>
          <a:xfrm>
            <a:off x="2407920" y="4475202"/>
            <a:ext cx="781532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Fighting</a:t>
            </a:r>
          </a:p>
        </p:txBody>
      </p:sp>
      <p:sp>
        <p:nvSpPr>
          <p:cNvPr id="550" name="Text Box 57"/>
          <p:cNvSpPr txBox="1"/>
          <p:nvPr/>
        </p:nvSpPr>
        <p:spPr>
          <a:xfrm rot="900000">
            <a:off x="2038643" y="5396838"/>
            <a:ext cx="885488" cy="5232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Family</a:t>
            </a:r>
            <a:br/>
            <a:r>
              <a:t>Problems</a:t>
            </a:r>
          </a:p>
        </p:txBody>
      </p:sp>
      <p:sp>
        <p:nvSpPr>
          <p:cNvPr id="551" name="Text Box 51"/>
          <p:cNvSpPr txBox="1"/>
          <p:nvPr/>
        </p:nvSpPr>
        <p:spPr>
          <a:xfrm rot="1148666">
            <a:off x="2037164" y="4814737"/>
            <a:ext cx="1000756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Who</a:t>
            </a:r>
            <a:r>
              <a:rPr>
                <a:solidFill>
                  <a:schemeClr val="accent3"/>
                </a:solidFill>
              </a:rPr>
              <a:t> </a:t>
            </a:r>
            <a:r>
              <a:t>Cares</a:t>
            </a:r>
          </a:p>
        </p:txBody>
      </p:sp>
      <p:sp>
        <p:nvSpPr>
          <p:cNvPr id="552" name="Text Box 51"/>
          <p:cNvSpPr txBox="1"/>
          <p:nvPr/>
        </p:nvSpPr>
        <p:spPr>
          <a:xfrm rot="20757576">
            <a:off x="2528437" y="5151736"/>
            <a:ext cx="643494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I</a:t>
            </a:r>
            <a:r>
              <a:rPr>
                <a:solidFill>
                  <a:schemeClr val="accent3"/>
                </a:solidFill>
              </a:rPr>
              <a:t> </a:t>
            </a:r>
            <a:r>
              <a:t>Can’t</a:t>
            </a:r>
          </a:p>
        </p:txBody>
      </p:sp>
      <p:grpSp>
        <p:nvGrpSpPr>
          <p:cNvPr id="555" name="Group 36"/>
          <p:cNvGrpSpPr/>
          <p:nvPr/>
        </p:nvGrpSpPr>
        <p:grpSpPr>
          <a:xfrm>
            <a:off x="6008902" y="3753799"/>
            <a:ext cx="1727428" cy="1283620"/>
            <a:chOff x="0" y="0"/>
            <a:chExt cx="1727426" cy="1283619"/>
          </a:xfrm>
        </p:grpSpPr>
        <p:sp>
          <p:nvSpPr>
            <p:cNvPr id="553" name="Text Box 37"/>
            <p:cNvSpPr txBox="1"/>
            <p:nvPr/>
          </p:nvSpPr>
          <p:spPr>
            <a:xfrm>
              <a:off x="0" y="1081202"/>
              <a:ext cx="741869" cy="2024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i="1" sz="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Climbing Out</a:t>
              </a:r>
            </a:p>
          </p:txBody>
        </p:sp>
        <p:sp>
          <p:nvSpPr>
            <p:cNvPr id="554" name="Text Box 38"/>
            <p:cNvSpPr txBox="1"/>
            <p:nvPr/>
          </p:nvSpPr>
          <p:spPr>
            <a:xfrm rot="19800000">
              <a:off x="23593" y="414108"/>
              <a:ext cx="1741300" cy="3167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How did you react when someone</a:t>
              </a:r>
              <a:endParaRPr b="0" sz="1100">
                <a:latin typeface="Futura Bold BT"/>
                <a:ea typeface="Futura Bold BT"/>
                <a:cs typeface="Futura Bold BT"/>
                <a:sym typeface="Futura Bold BT"/>
              </a:endParaRPr>
            </a:p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tried to pull you down?</a:t>
              </a:r>
            </a:p>
          </p:txBody>
        </p:sp>
      </p:grpSp>
      <p:grpSp>
        <p:nvGrpSpPr>
          <p:cNvPr id="558" name="Group 39"/>
          <p:cNvGrpSpPr/>
          <p:nvPr/>
        </p:nvGrpSpPr>
        <p:grpSpPr>
          <a:xfrm>
            <a:off x="6601038" y="4086174"/>
            <a:ext cx="1969187" cy="1383573"/>
            <a:chOff x="0" y="0"/>
            <a:chExt cx="1969185" cy="1383572"/>
          </a:xfrm>
        </p:grpSpPr>
        <p:sp>
          <p:nvSpPr>
            <p:cNvPr id="556" name="Text Box 40"/>
            <p:cNvSpPr txBox="1"/>
            <p:nvPr/>
          </p:nvSpPr>
          <p:spPr>
            <a:xfrm>
              <a:off x="0" y="1181155"/>
              <a:ext cx="787361" cy="2024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i="1" sz="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Defense Mech</a:t>
              </a:r>
            </a:p>
          </p:txBody>
        </p:sp>
        <p:sp>
          <p:nvSpPr>
            <p:cNvPr id="557" name="Text Box 41"/>
            <p:cNvSpPr txBox="1"/>
            <p:nvPr/>
          </p:nvSpPr>
          <p:spPr>
            <a:xfrm rot="19800000">
              <a:off x="242146" y="405013"/>
              <a:ext cx="1735546" cy="4310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How did you protect yourself in a </a:t>
              </a:r>
              <a:br/>
              <a:r>
                <a:t>pressure situation?  Did it</a:t>
              </a:r>
              <a:br/>
              <a:r>
                <a:t>help or hurt you?</a:t>
              </a:r>
            </a:p>
          </p:txBody>
        </p:sp>
      </p:grpSp>
      <p:grpSp>
        <p:nvGrpSpPr>
          <p:cNvPr id="561" name="Group 42"/>
          <p:cNvGrpSpPr/>
          <p:nvPr/>
        </p:nvGrpSpPr>
        <p:grpSpPr>
          <a:xfrm>
            <a:off x="7388437" y="4733295"/>
            <a:ext cx="1450666" cy="1152378"/>
            <a:chOff x="0" y="0"/>
            <a:chExt cx="1450665" cy="1152377"/>
          </a:xfrm>
        </p:grpSpPr>
        <p:sp>
          <p:nvSpPr>
            <p:cNvPr id="559" name="Text Box 43"/>
            <p:cNvSpPr txBox="1"/>
            <p:nvPr/>
          </p:nvSpPr>
          <p:spPr>
            <a:xfrm>
              <a:off x="0" y="949961"/>
              <a:ext cx="426006" cy="2024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i="1" sz="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Labels</a:t>
              </a:r>
            </a:p>
          </p:txBody>
        </p:sp>
        <p:sp>
          <p:nvSpPr>
            <p:cNvPr id="560" name="Text Box 44"/>
            <p:cNvSpPr txBox="1"/>
            <p:nvPr/>
          </p:nvSpPr>
          <p:spPr>
            <a:xfrm rot="19800000">
              <a:off x="10246" y="343527"/>
              <a:ext cx="1458973" cy="3167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How did you show others</a:t>
              </a:r>
              <a:br/>
              <a:r>
                <a:t>“</a:t>
              </a:r>
              <a:r>
                <a:t>the Real Me</a:t>
              </a:r>
              <a:r>
                <a:t>”</a:t>
              </a:r>
              <a:r>
                <a:t> not the label?</a:t>
              </a:r>
            </a:p>
          </p:txBody>
        </p:sp>
      </p:grpSp>
      <p:sp>
        <p:nvSpPr>
          <p:cNvPr id="562" name="Text Box 50"/>
          <p:cNvSpPr txBox="1"/>
          <p:nvPr/>
        </p:nvSpPr>
        <p:spPr>
          <a:xfrm>
            <a:off x="3627120" y="6273968"/>
            <a:ext cx="2042161" cy="468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900">
                <a:latin typeface="Arial"/>
                <a:ea typeface="Arial"/>
                <a:cs typeface="Arial"/>
                <a:sym typeface="Arial"/>
              </a:defRPr>
            </a:pPr>
            <a:r>
              <a:t>If you</a:t>
            </a:r>
            <a:r>
              <a:t>’</a:t>
            </a:r>
            <a:r>
              <a:t>re standing here why is</a:t>
            </a:r>
            <a:br/>
            <a:r>
              <a:t>Opportunity, Freedom, and </a:t>
            </a:r>
            <a:br/>
            <a:r>
              <a:t>Self-Respect hard to get?</a:t>
            </a:r>
          </a:p>
        </p:txBody>
      </p:sp>
      <p:grpSp>
        <p:nvGrpSpPr>
          <p:cNvPr id="565" name="Group 45"/>
          <p:cNvGrpSpPr/>
          <p:nvPr/>
        </p:nvGrpSpPr>
        <p:grpSpPr>
          <a:xfrm>
            <a:off x="7995093" y="5108946"/>
            <a:ext cx="1380974" cy="1202176"/>
            <a:chOff x="0" y="0"/>
            <a:chExt cx="1380973" cy="1202175"/>
          </a:xfrm>
        </p:grpSpPr>
        <p:sp>
          <p:nvSpPr>
            <p:cNvPr id="563" name="Text Box 46"/>
            <p:cNvSpPr txBox="1"/>
            <p:nvPr/>
          </p:nvSpPr>
          <p:spPr>
            <a:xfrm>
              <a:off x="18821" y="999759"/>
              <a:ext cx="685711" cy="2024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i="1" sz="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Reality Ride</a:t>
              </a:r>
            </a:p>
          </p:txBody>
        </p:sp>
        <p:sp>
          <p:nvSpPr>
            <p:cNvPr id="564" name="Text Box 47"/>
            <p:cNvSpPr txBox="1"/>
            <p:nvPr/>
          </p:nvSpPr>
          <p:spPr>
            <a:xfrm rot="19800000">
              <a:off x="17604" y="307568"/>
              <a:ext cx="1345765" cy="4310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What did you do today to </a:t>
              </a:r>
              <a:endParaRPr b="0" sz="1100">
                <a:latin typeface="Futura Bold BT"/>
                <a:ea typeface="Futura Bold BT"/>
                <a:cs typeface="Futura Bold BT"/>
                <a:sym typeface="Futura Bold BT"/>
              </a:endParaRPr>
            </a:p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stop the crash &amp; how </a:t>
              </a:r>
              <a:endParaRPr b="0" sz="1100">
                <a:latin typeface="Futura Bold BT"/>
                <a:ea typeface="Futura Bold BT"/>
                <a:cs typeface="Futura Bold BT"/>
                <a:sym typeface="Futura Bold BT"/>
              </a:endParaRPr>
            </a:p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can you repeat it?</a:t>
              </a:r>
            </a:p>
          </p:txBody>
        </p:sp>
      </p:grpSp>
      <p:sp>
        <p:nvSpPr>
          <p:cNvPr id="566" name="Text Box 16"/>
          <p:cNvSpPr txBox="1"/>
          <p:nvPr/>
        </p:nvSpPr>
        <p:spPr>
          <a:xfrm>
            <a:off x="3246120" y="4391025"/>
            <a:ext cx="806851" cy="650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900">
                <a:latin typeface="Futura Bold BT"/>
                <a:ea typeface="Futura Bold BT"/>
                <a:cs typeface="Futura Bold BT"/>
                <a:sym typeface="Futura Bold BT"/>
              </a:defRPr>
            </a:pPr>
            <a:r>
              <a:t>“</a:t>
            </a:r>
            <a:r>
              <a:t>What is </a:t>
            </a:r>
            <a:br/>
            <a:r>
              <a:t>your current</a:t>
            </a:r>
            <a:br/>
            <a:r>
              <a:t>view giving</a:t>
            </a:r>
            <a:br/>
            <a:r>
              <a:t>you?</a:t>
            </a:r>
            <a:r>
              <a:t>”</a:t>
            </a:r>
          </a:p>
        </p:txBody>
      </p:sp>
      <p:sp>
        <p:nvSpPr>
          <p:cNvPr id="567" name="TextBox 67"/>
          <p:cNvSpPr txBox="1"/>
          <p:nvPr/>
        </p:nvSpPr>
        <p:spPr>
          <a:xfrm>
            <a:off x="1005573" y="-32448"/>
            <a:ext cx="6866147" cy="739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You Can See Over The Wall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" name="Picture 16" descr="Picture 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43588" y="3197455"/>
            <a:ext cx="5488193" cy="3471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70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68707" y="3797300"/>
            <a:ext cx="1295401" cy="1917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1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44373" y="4332094"/>
            <a:ext cx="608422" cy="1996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572" name="Picture 10" descr="Picture 1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18546" y="2755900"/>
            <a:ext cx="1526247" cy="3797300"/>
          </a:xfrm>
          <a:prstGeom prst="rect">
            <a:avLst/>
          </a:prstGeom>
          <a:ln w="12700">
            <a:miter lim="400000"/>
          </a:ln>
        </p:spPr>
      </p:pic>
      <p:sp>
        <p:nvSpPr>
          <p:cNvPr id="573" name="Text Box 72"/>
          <p:cNvSpPr txBox="1"/>
          <p:nvPr/>
        </p:nvSpPr>
        <p:spPr>
          <a:xfrm>
            <a:off x="2048838" y="6088831"/>
            <a:ext cx="106566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700"/>
              </a:spcBef>
              <a:defRPr sz="15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Why Try?</a:t>
            </a:r>
          </a:p>
        </p:txBody>
      </p:sp>
      <p:sp>
        <p:nvSpPr>
          <p:cNvPr id="574" name="Text Box 51"/>
          <p:cNvSpPr txBox="1"/>
          <p:nvPr/>
        </p:nvSpPr>
        <p:spPr>
          <a:xfrm rot="20700000">
            <a:off x="2053577" y="3617780"/>
            <a:ext cx="678394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Failure</a:t>
            </a:r>
          </a:p>
        </p:txBody>
      </p:sp>
      <p:sp>
        <p:nvSpPr>
          <p:cNvPr id="575" name="Text Box 52"/>
          <p:cNvSpPr txBox="1"/>
          <p:nvPr/>
        </p:nvSpPr>
        <p:spPr>
          <a:xfrm rot="900000">
            <a:off x="2481812" y="3838906"/>
            <a:ext cx="591776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Drugs</a:t>
            </a:r>
          </a:p>
        </p:txBody>
      </p:sp>
      <p:sp>
        <p:nvSpPr>
          <p:cNvPr id="576" name="Text Box 53"/>
          <p:cNvSpPr txBox="1"/>
          <p:nvPr/>
        </p:nvSpPr>
        <p:spPr>
          <a:xfrm rot="20700000">
            <a:off x="2054993" y="4153046"/>
            <a:ext cx="595274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Anger</a:t>
            </a:r>
          </a:p>
        </p:txBody>
      </p:sp>
      <p:sp>
        <p:nvSpPr>
          <p:cNvPr id="577" name="Text Box 54"/>
          <p:cNvSpPr txBox="1"/>
          <p:nvPr/>
        </p:nvSpPr>
        <p:spPr>
          <a:xfrm>
            <a:off x="2407920" y="4475202"/>
            <a:ext cx="781532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Fighting</a:t>
            </a:r>
          </a:p>
        </p:txBody>
      </p:sp>
      <p:sp>
        <p:nvSpPr>
          <p:cNvPr id="578" name="Text Box 57"/>
          <p:cNvSpPr txBox="1"/>
          <p:nvPr/>
        </p:nvSpPr>
        <p:spPr>
          <a:xfrm rot="900000">
            <a:off x="2038643" y="5396838"/>
            <a:ext cx="885488" cy="5232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Family</a:t>
            </a:r>
            <a:br/>
            <a:r>
              <a:t>Problems</a:t>
            </a:r>
          </a:p>
        </p:txBody>
      </p:sp>
      <p:sp>
        <p:nvSpPr>
          <p:cNvPr id="579" name="Text Box 51"/>
          <p:cNvSpPr txBox="1"/>
          <p:nvPr/>
        </p:nvSpPr>
        <p:spPr>
          <a:xfrm rot="1148666">
            <a:off x="2037164" y="4814737"/>
            <a:ext cx="1000756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Who</a:t>
            </a:r>
            <a:r>
              <a:rPr>
                <a:solidFill>
                  <a:schemeClr val="accent3"/>
                </a:solidFill>
              </a:rPr>
              <a:t> </a:t>
            </a:r>
            <a:r>
              <a:t>Cares</a:t>
            </a:r>
          </a:p>
        </p:txBody>
      </p:sp>
      <p:sp>
        <p:nvSpPr>
          <p:cNvPr id="580" name="Text Box 51"/>
          <p:cNvSpPr txBox="1"/>
          <p:nvPr/>
        </p:nvSpPr>
        <p:spPr>
          <a:xfrm rot="20757576">
            <a:off x="2528437" y="5151736"/>
            <a:ext cx="643494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I</a:t>
            </a:r>
            <a:r>
              <a:rPr>
                <a:solidFill>
                  <a:schemeClr val="accent3"/>
                </a:solidFill>
              </a:rPr>
              <a:t> </a:t>
            </a:r>
            <a:r>
              <a:t>Can’t</a:t>
            </a:r>
          </a:p>
        </p:txBody>
      </p:sp>
      <p:grpSp>
        <p:nvGrpSpPr>
          <p:cNvPr id="583" name="Group 33"/>
          <p:cNvGrpSpPr/>
          <p:nvPr/>
        </p:nvGrpSpPr>
        <p:grpSpPr>
          <a:xfrm>
            <a:off x="5440749" y="3406767"/>
            <a:ext cx="1490220" cy="1215258"/>
            <a:chOff x="0" y="0"/>
            <a:chExt cx="1490218" cy="1215257"/>
          </a:xfrm>
        </p:grpSpPr>
        <p:sp>
          <p:nvSpPr>
            <p:cNvPr id="581" name="Text Box 34"/>
            <p:cNvSpPr txBox="1"/>
            <p:nvPr/>
          </p:nvSpPr>
          <p:spPr>
            <a:xfrm>
              <a:off x="56985" y="1012840"/>
              <a:ext cx="482412" cy="2024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i="1" sz="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Hurdles</a:t>
              </a:r>
            </a:p>
          </p:txBody>
        </p:sp>
        <p:sp>
          <p:nvSpPr>
            <p:cNvPr id="582" name="Text Box 35"/>
            <p:cNvSpPr txBox="1"/>
            <p:nvPr/>
          </p:nvSpPr>
          <p:spPr>
            <a:xfrm rot="19800000">
              <a:off x="-23841" y="363259"/>
              <a:ext cx="1537901" cy="3167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What will motivate you to </a:t>
              </a:r>
              <a:br/>
              <a:r>
                <a:t>jump back up when  you trip?</a:t>
              </a:r>
            </a:p>
          </p:txBody>
        </p:sp>
      </p:grpSp>
      <p:grpSp>
        <p:nvGrpSpPr>
          <p:cNvPr id="586" name="Group 36"/>
          <p:cNvGrpSpPr/>
          <p:nvPr/>
        </p:nvGrpSpPr>
        <p:grpSpPr>
          <a:xfrm>
            <a:off x="6008902" y="3753799"/>
            <a:ext cx="1727428" cy="1283620"/>
            <a:chOff x="0" y="0"/>
            <a:chExt cx="1727426" cy="1283619"/>
          </a:xfrm>
        </p:grpSpPr>
        <p:sp>
          <p:nvSpPr>
            <p:cNvPr id="584" name="Text Box 37"/>
            <p:cNvSpPr txBox="1"/>
            <p:nvPr/>
          </p:nvSpPr>
          <p:spPr>
            <a:xfrm>
              <a:off x="0" y="1081202"/>
              <a:ext cx="741869" cy="2024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i="1" sz="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Climbing Out</a:t>
              </a:r>
            </a:p>
          </p:txBody>
        </p:sp>
        <p:sp>
          <p:nvSpPr>
            <p:cNvPr id="585" name="Text Box 38"/>
            <p:cNvSpPr txBox="1"/>
            <p:nvPr/>
          </p:nvSpPr>
          <p:spPr>
            <a:xfrm rot="19800000">
              <a:off x="23593" y="414108"/>
              <a:ext cx="1741300" cy="3167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How did you react when someone</a:t>
              </a:r>
              <a:endParaRPr b="0" sz="1100">
                <a:latin typeface="Futura Bold BT"/>
                <a:ea typeface="Futura Bold BT"/>
                <a:cs typeface="Futura Bold BT"/>
                <a:sym typeface="Futura Bold BT"/>
              </a:endParaRPr>
            </a:p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tried to pull you down?</a:t>
              </a:r>
            </a:p>
          </p:txBody>
        </p:sp>
      </p:grpSp>
      <p:grpSp>
        <p:nvGrpSpPr>
          <p:cNvPr id="589" name="Group 39"/>
          <p:cNvGrpSpPr/>
          <p:nvPr/>
        </p:nvGrpSpPr>
        <p:grpSpPr>
          <a:xfrm>
            <a:off x="6601038" y="4086174"/>
            <a:ext cx="1969187" cy="1383573"/>
            <a:chOff x="0" y="0"/>
            <a:chExt cx="1969185" cy="1383572"/>
          </a:xfrm>
        </p:grpSpPr>
        <p:sp>
          <p:nvSpPr>
            <p:cNvPr id="587" name="Text Box 40"/>
            <p:cNvSpPr txBox="1"/>
            <p:nvPr/>
          </p:nvSpPr>
          <p:spPr>
            <a:xfrm>
              <a:off x="0" y="1181155"/>
              <a:ext cx="787361" cy="2024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i="1" sz="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Defense Mech</a:t>
              </a:r>
            </a:p>
          </p:txBody>
        </p:sp>
        <p:sp>
          <p:nvSpPr>
            <p:cNvPr id="588" name="Text Box 41"/>
            <p:cNvSpPr txBox="1"/>
            <p:nvPr/>
          </p:nvSpPr>
          <p:spPr>
            <a:xfrm rot="19800000">
              <a:off x="242146" y="405013"/>
              <a:ext cx="1735546" cy="4310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How did you protect yourself in a </a:t>
              </a:r>
              <a:br/>
              <a:r>
                <a:t>pressure situation?  Did it</a:t>
              </a:r>
              <a:br/>
              <a:r>
                <a:t>help or hurt you?</a:t>
              </a:r>
            </a:p>
          </p:txBody>
        </p:sp>
      </p:grpSp>
      <p:grpSp>
        <p:nvGrpSpPr>
          <p:cNvPr id="592" name="Group 42"/>
          <p:cNvGrpSpPr/>
          <p:nvPr/>
        </p:nvGrpSpPr>
        <p:grpSpPr>
          <a:xfrm>
            <a:off x="7388437" y="4733295"/>
            <a:ext cx="1450666" cy="1152378"/>
            <a:chOff x="0" y="0"/>
            <a:chExt cx="1450665" cy="1152377"/>
          </a:xfrm>
        </p:grpSpPr>
        <p:sp>
          <p:nvSpPr>
            <p:cNvPr id="590" name="Text Box 43"/>
            <p:cNvSpPr txBox="1"/>
            <p:nvPr/>
          </p:nvSpPr>
          <p:spPr>
            <a:xfrm>
              <a:off x="0" y="949961"/>
              <a:ext cx="426006" cy="2024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i="1" sz="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Labels</a:t>
              </a:r>
            </a:p>
          </p:txBody>
        </p:sp>
        <p:sp>
          <p:nvSpPr>
            <p:cNvPr id="591" name="Text Box 44"/>
            <p:cNvSpPr txBox="1"/>
            <p:nvPr/>
          </p:nvSpPr>
          <p:spPr>
            <a:xfrm rot="19800000">
              <a:off x="10246" y="343527"/>
              <a:ext cx="1458973" cy="3167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How did you show others</a:t>
              </a:r>
              <a:br/>
              <a:r>
                <a:t>“</a:t>
              </a:r>
              <a:r>
                <a:t>the Real Me</a:t>
              </a:r>
              <a:r>
                <a:t>”</a:t>
              </a:r>
              <a:r>
                <a:t> not the label?</a:t>
              </a:r>
            </a:p>
          </p:txBody>
        </p:sp>
      </p:grpSp>
      <p:sp>
        <p:nvSpPr>
          <p:cNvPr id="593" name="Text Box 50"/>
          <p:cNvSpPr txBox="1"/>
          <p:nvPr/>
        </p:nvSpPr>
        <p:spPr>
          <a:xfrm>
            <a:off x="3627120" y="6273968"/>
            <a:ext cx="2042161" cy="468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900">
                <a:latin typeface="Arial"/>
                <a:ea typeface="Arial"/>
                <a:cs typeface="Arial"/>
                <a:sym typeface="Arial"/>
              </a:defRPr>
            </a:pPr>
            <a:r>
              <a:t>If you</a:t>
            </a:r>
            <a:r>
              <a:t>’</a:t>
            </a:r>
            <a:r>
              <a:t>re standing here why is</a:t>
            </a:r>
            <a:br/>
            <a:r>
              <a:t>Opportunity, Freedom, and </a:t>
            </a:r>
            <a:br/>
            <a:r>
              <a:t>Self-Respect hard to get?</a:t>
            </a:r>
          </a:p>
        </p:txBody>
      </p:sp>
      <p:grpSp>
        <p:nvGrpSpPr>
          <p:cNvPr id="596" name="Group 45"/>
          <p:cNvGrpSpPr/>
          <p:nvPr/>
        </p:nvGrpSpPr>
        <p:grpSpPr>
          <a:xfrm>
            <a:off x="7995093" y="5108946"/>
            <a:ext cx="1380974" cy="1202176"/>
            <a:chOff x="0" y="0"/>
            <a:chExt cx="1380973" cy="1202175"/>
          </a:xfrm>
        </p:grpSpPr>
        <p:sp>
          <p:nvSpPr>
            <p:cNvPr id="594" name="Text Box 46"/>
            <p:cNvSpPr txBox="1"/>
            <p:nvPr/>
          </p:nvSpPr>
          <p:spPr>
            <a:xfrm>
              <a:off x="18821" y="999759"/>
              <a:ext cx="685711" cy="2024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i="1" sz="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Reality Ride</a:t>
              </a:r>
            </a:p>
          </p:txBody>
        </p:sp>
        <p:sp>
          <p:nvSpPr>
            <p:cNvPr id="595" name="Text Box 47"/>
            <p:cNvSpPr txBox="1"/>
            <p:nvPr/>
          </p:nvSpPr>
          <p:spPr>
            <a:xfrm rot="19800000">
              <a:off x="17604" y="307568"/>
              <a:ext cx="1345765" cy="4310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What did you do today to </a:t>
              </a:r>
              <a:endParaRPr b="0" sz="1100">
                <a:latin typeface="Futura Bold BT"/>
                <a:ea typeface="Futura Bold BT"/>
                <a:cs typeface="Futura Bold BT"/>
                <a:sym typeface="Futura Bold BT"/>
              </a:endParaRPr>
            </a:p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stop the crash &amp; how </a:t>
              </a:r>
              <a:endParaRPr b="0" sz="1100">
                <a:latin typeface="Futura Bold BT"/>
                <a:ea typeface="Futura Bold BT"/>
                <a:cs typeface="Futura Bold BT"/>
                <a:sym typeface="Futura Bold BT"/>
              </a:endParaRPr>
            </a:p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can you repeat it?</a:t>
              </a:r>
            </a:p>
          </p:txBody>
        </p:sp>
      </p:grpSp>
      <p:sp>
        <p:nvSpPr>
          <p:cNvPr id="597" name="Text Box 16"/>
          <p:cNvSpPr txBox="1"/>
          <p:nvPr/>
        </p:nvSpPr>
        <p:spPr>
          <a:xfrm>
            <a:off x="3246120" y="4391025"/>
            <a:ext cx="806851" cy="650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900">
                <a:latin typeface="Futura Bold BT"/>
                <a:ea typeface="Futura Bold BT"/>
                <a:cs typeface="Futura Bold BT"/>
                <a:sym typeface="Futura Bold BT"/>
              </a:defRPr>
            </a:pPr>
            <a:r>
              <a:t>“</a:t>
            </a:r>
            <a:r>
              <a:t>What is </a:t>
            </a:r>
            <a:br/>
            <a:r>
              <a:t>your current</a:t>
            </a:r>
            <a:br/>
            <a:r>
              <a:t>view giving</a:t>
            </a:r>
            <a:br/>
            <a:r>
              <a:t>you?</a:t>
            </a:r>
            <a:r>
              <a:t>”</a:t>
            </a:r>
          </a:p>
        </p:txBody>
      </p:sp>
      <p:sp>
        <p:nvSpPr>
          <p:cNvPr id="598" name="TextBox 67"/>
          <p:cNvSpPr txBox="1"/>
          <p:nvPr/>
        </p:nvSpPr>
        <p:spPr>
          <a:xfrm>
            <a:off x="1005573" y="-32448"/>
            <a:ext cx="6866147" cy="739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You Can See Over The Wall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Picture 16" descr="Picture 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43588" y="3197455"/>
            <a:ext cx="5488193" cy="3471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01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68707" y="3797300"/>
            <a:ext cx="1295401" cy="1917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02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44373" y="4332094"/>
            <a:ext cx="608422" cy="1996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603" name="Picture 10" descr="Picture 1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18546" y="2755900"/>
            <a:ext cx="1526247" cy="3797300"/>
          </a:xfrm>
          <a:prstGeom prst="rect">
            <a:avLst/>
          </a:prstGeom>
          <a:ln w="12700">
            <a:miter lim="400000"/>
          </a:ln>
        </p:spPr>
      </p:pic>
      <p:sp>
        <p:nvSpPr>
          <p:cNvPr id="604" name="Text Box 72"/>
          <p:cNvSpPr txBox="1"/>
          <p:nvPr/>
        </p:nvSpPr>
        <p:spPr>
          <a:xfrm>
            <a:off x="2048838" y="6088831"/>
            <a:ext cx="106566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700"/>
              </a:spcBef>
              <a:defRPr sz="15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Why Try?</a:t>
            </a:r>
          </a:p>
        </p:txBody>
      </p:sp>
      <p:sp>
        <p:nvSpPr>
          <p:cNvPr id="605" name="Text Box 51"/>
          <p:cNvSpPr txBox="1"/>
          <p:nvPr/>
        </p:nvSpPr>
        <p:spPr>
          <a:xfrm rot="20700000">
            <a:off x="2053577" y="3617780"/>
            <a:ext cx="678394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Failure</a:t>
            </a:r>
          </a:p>
        </p:txBody>
      </p:sp>
      <p:sp>
        <p:nvSpPr>
          <p:cNvPr id="606" name="Text Box 52"/>
          <p:cNvSpPr txBox="1"/>
          <p:nvPr/>
        </p:nvSpPr>
        <p:spPr>
          <a:xfrm rot="900000">
            <a:off x="2481812" y="3838906"/>
            <a:ext cx="591776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Drugs</a:t>
            </a:r>
          </a:p>
        </p:txBody>
      </p:sp>
      <p:sp>
        <p:nvSpPr>
          <p:cNvPr id="607" name="Text Box 53"/>
          <p:cNvSpPr txBox="1"/>
          <p:nvPr/>
        </p:nvSpPr>
        <p:spPr>
          <a:xfrm rot="20700000">
            <a:off x="2054993" y="4153046"/>
            <a:ext cx="595274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Anger</a:t>
            </a:r>
          </a:p>
        </p:txBody>
      </p:sp>
      <p:sp>
        <p:nvSpPr>
          <p:cNvPr id="608" name="Text Box 54"/>
          <p:cNvSpPr txBox="1"/>
          <p:nvPr/>
        </p:nvSpPr>
        <p:spPr>
          <a:xfrm>
            <a:off x="2407920" y="4475202"/>
            <a:ext cx="781532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Fighting</a:t>
            </a:r>
          </a:p>
        </p:txBody>
      </p:sp>
      <p:sp>
        <p:nvSpPr>
          <p:cNvPr id="609" name="Text Box 57"/>
          <p:cNvSpPr txBox="1"/>
          <p:nvPr/>
        </p:nvSpPr>
        <p:spPr>
          <a:xfrm rot="900000">
            <a:off x="2038643" y="5396838"/>
            <a:ext cx="885488" cy="5232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Family</a:t>
            </a:r>
            <a:br/>
            <a:r>
              <a:t>Problems</a:t>
            </a:r>
          </a:p>
        </p:txBody>
      </p:sp>
      <p:sp>
        <p:nvSpPr>
          <p:cNvPr id="610" name="Text Box 51"/>
          <p:cNvSpPr txBox="1"/>
          <p:nvPr/>
        </p:nvSpPr>
        <p:spPr>
          <a:xfrm rot="1148666">
            <a:off x="2037164" y="4814737"/>
            <a:ext cx="1000756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Who</a:t>
            </a:r>
            <a:r>
              <a:rPr>
                <a:solidFill>
                  <a:schemeClr val="accent3"/>
                </a:solidFill>
              </a:rPr>
              <a:t> </a:t>
            </a:r>
            <a:r>
              <a:t>Cares</a:t>
            </a:r>
          </a:p>
        </p:txBody>
      </p:sp>
      <p:sp>
        <p:nvSpPr>
          <p:cNvPr id="611" name="Text Box 51"/>
          <p:cNvSpPr txBox="1"/>
          <p:nvPr/>
        </p:nvSpPr>
        <p:spPr>
          <a:xfrm rot="20757576">
            <a:off x="2528437" y="5151736"/>
            <a:ext cx="643494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I</a:t>
            </a:r>
            <a:r>
              <a:rPr>
                <a:solidFill>
                  <a:schemeClr val="accent3"/>
                </a:solidFill>
              </a:rPr>
              <a:t> </a:t>
            </a:r>
            <a:r>
              <a:t>Can’t</a:t>
            </a:r>
          </a:p>
        </p:txBody>
      </p:sp>
      <p:grpSp>
        <p:nvGrpSpPr>
          <p:cNvPr id="614" name="Group 30"/>
          <p:cNvGrpSpPr/>
          <p:nvPr/>
        </p:nvGrpSpPr>
        <p:grpSpPr>
          <a:xfrm>
            <a:off x="4722844" y="3005444"/>
            <a:ext cx="1485322" cy="1203303"/>
            <a:chOff x="0" y="0"/>
            <a:chExt cx="1485321" cy="1203302"/>
          </a:xfrm>
        </p:grpSpPr>
        <p:sp>
          <p:nvSpPr>
            <p:cNvPr id="612" name="Text Box 31"/>
            <p:cNvSpPr txBox="1"/>
            <p:nvPr/>
          </p:nvSpPr>
          <p:spPr>
            <a:xfrm>
              <a:off x="151521" y="1000886"/>
              <a:ext cx="352585" cy="2024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i="1" sz="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Maze</a:t>
              </a:r>
            </a:p>
          </p:txBody>
        </p:sp>
        <p:sp>
          <p:nvSpPr>
            <p:cNvPr id="613" name="Text Box 32"/>
            <p:cNvSpPr txBox="1"/>
            <p:nvPr/>
          </p:nvSpPr>
          <p:spPr>
            <a:xfrm rot="19800000">
              <a:off x="-23462" y="361845"/>
              <a:ext cx="1532246" cy="3167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What did you put your desire,</a:t>
              </a:r>
              <a:br/>
              <a:r>
                <a:t>time, and effort into today?</a:t>
              </a:r>
            </a:p>
          </p:txBody>
        </p:sp>
      </p:grpSp>
      <p:grpSp>
        <p:nvGrpSpPr>
          <p:cNvPr id="617" name="Group 33"/>
          <p:cNvGrpSpPr/>
          <p:nvPr/>
        </p:nvGrpSpPr>
        <p:grpSpPr>
          <a:xfrm>
            <a:off x="5440749" y="3406767"/>
            <a:ext cx="1490220" cy="1215258"/>
            <a:chOff x="0" y="0"/>
            <a:chExt cx="1490218" cy="1215257"/>
          </a:xfrm>
        </p:grpSpPr>
        <p:sp>
          <p:nvSpPr>
            <p:cNvPr id="615" name="Text Box 34"/>
            <p:cNvSpPr txBox="1"/>
            <p:nvPr/>
          </p:nvSpPr>
          <p:spPr>
            <a:xfrm>
              <a:off x="56985" y="1012840"/>
              <a:ext cx="482412" cy="2024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i="1" sz="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Hurdles</a:t>
              </a:r>
            </a:p>
          </p:txBody>
        </p:sp>
        <p:sp>
          <p:nvSpPr>
            <p:cNvPr id="616" name="Text Box 35"/>
            <p:cNvSpPr txBox="1"/>
            <p:nvPr/>
          </p:nvSpPr>
          <p:spPr>
            <a:xfrm rot="19800000">
              <a:off x="-23841" y="363259"/>
              <a:ext cx="1537901" cy="3167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What will motivate you to </a:t>
              </a:r>
              <a:br/>
              <a:r>
                <a:t>jump back up when  you trip?</a:t>
              </a:r>
            </a:p>
          </p:txBody>
        </p:sp>
      </p:grpSp>
      <p:grpSp>
        <p:nvGrpSpPr>
          <p:cNvPr id="620" name="Group 36"/>
          <p:cNvGrpSpPr/>
          <p:nvPr/>
        </p:nvGrpSpPr>
        <p:grpSpPr>
          <a:xfrm>
            <a:off x="6008902" y="3753799"/>
            <a:ext cx="1727428" cy="1283620"/>
            <a:chOff x="0" y="0"/>
            <a:chExt cx="1727426" cy="1283619"/>
          </a:xfrm>
        </p:grpSpPr>
        <p:sp>
          <p:nvSpPr>
            <p:cNvPr id="618" name="Text Box 37"/>
            <p:cNvSpPr txBox="1"/>
            <p:nvPr/>
          </p:nvSpPr>
          <p:spPr>
            <a:xfrm>
              <a:off x="0" y="1081202"/>
              <a:ext cx="741869" cy="2024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i="1" sz="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Climbing Out</a:t>
              </a:r>
            </a:p>
          </p:txBody>
        </p:sp>
        <p:sp>
          <p:nvSpPr>
            <p:cNvPr id="619" name="Text Box 38"/>
            <p:cNvSpPr txBox="1"/>
            <p:nvPr/>
          </p:nvSpPr>
          <p:spPr>
            <a:xfrm rot="19800000">
              <a:off x="23593" y="414108"/>
              <a:ext cx="1741300" cy="3167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How did you react when someone</a:t>
              </a:r>
              <a:endParaRPr b="0" sz="1100">
                <a:latin typeface="Futura Bold BT"/>
                <a:ea typeface="Futura Bold BT"/>
                <a:cs typeface="Futura Bold BT"/>
                <a:sym typeface="Futura Bold BT"/>
              </a:endParaRPr>
            </a:p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tried to pull you down?</a:t>
              </a:r>
            </a:p>
          </p:txBody>
        </p:sp>
      </p:grpSp>
      <p:grpSp>
        <p:nvGrpSpPr>
          <p:cNvPr id="623" name="Group 39"/>
          <p:cNvGrpSpPr/>
          <p:nvPr/>
        </p:nvGrpSpPr>
        <p:grpSpPr>
          <a:xfrm>
            <a:off x="6601038" y="4086174"/>
            <a:ext cx="1969187" cy="1383573"/>
            <a:chOff x="0" y="0"/>
            <a:chExt cx="1969185" cy="1383572"/>
          </a:xfrm>
        </p:grpSpPr>
        <p:sp>
          <p:nvSpPr>
            <p:cNvPr id="621" name="Text Box 40"/>
            <p:cNvSpPr txBox="1"/>
            <p:nvPr/>
          </p:nvSpPr>
          <p:spPr>
            <a:xfrm>
              <a:off x="0" y="1181155"/>
              <a:ext cx="787361" cy="2024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i="1" sz="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Defense Mech</a:t>
              </a:r>
            </a:p>
          </p:txBody>
        </p:sp>
        <p:sp>
          <p:nvSpPr>
            <p:cNvPr id="622" name="Text Box 41"/>
            <p:cNvSpPr txBox="1"/>
            <p:nvPr/>
          </p:nvSpPr>
          <p:spPr>
            <a:xfrm rot="19800000">
              <a:off x="242146" y="405013"/>
              <a:ext cx="1735546" cy="4310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How did you protect yourself in a </a:t>
              </a:r>
              <a:br/>
              <a:r>
                <a:t>pressure situation?  Did it</a:t>
              </a:r>
              <a:br/>
              <a:r>
                <a:t>help or hurt you?</a:t>
              </a:r>
            </a:p>
          </p:txBody>
        </p:sp>
      </p:grpSp>
      <p:grpSp>
        <p:nvGrpSpPr>
          <p:cNvPr id="626" name="Group 42"/>
          <p:cNvGrpSpPr/>
          <p:nvPr/>
        </p:nvGrpSpPr>
        <p:grpSpPr>
          <a:xfrm>
            <a:off x="7388437" y="4733295"/>
            <a:ext cx="1450666" cy="1152378"/>
            <a:chOff x="0" y="0"/>
            <a:chExt cx="1450665" cy="1152377"/>
          </a:xfrm>
        </p:grpSpPr>
        <p:sp>
          <p:nvSpPr>
            <p:cNvPr id="624" name="Text Box 43"/>
            <p:cNvSpPr txBox="1"/>
            <p:nvPr/>
          </p:nvSpPr>
          <p:spPr>
            <a:xfrm>
              <a:off x="0" y="949961"/>
              <a:ext cx="426006" cy="2024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i="1" sz="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Labels</a:t>
              </a:r>
            </a:p>
          </p:txBody>
        </p:sp>
        <p:sp>
          <p:nvSpPr>
            <p:cNvPr id="625" name="Text Box 44"/>
            <p:cNvSpPr txBox="1"/>
            <p:nvPr/>
          </p:nvSpPr>
          <p:spPr>
            <a:xfrm rot="19800000">
              <a:off x="10246" y="343527"/>
              <a:ext cx="1458973" cy="3167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How did you show others</a:t>
              </a:r>
              <a:br/>
              <a:r>
                <a:t>“</a:t>
              </a:r>
              <a:r>
                <a:t>the Real Me</a:t>
              </a:r>
              <a:r>
                <a:t>”</a:t>
              </a:r>
              <a:r>
                <a:t> not the label?</a:t>
              </a:r>
            </a:p>
          </p:txBody>
        </p:sp>
      </p:grpSp>
      <p:sp>
        <p:nvSpPr>
          <p:cNvPr id="627" name="Text Box 50"/>
          <p:cNvSpPr txBox="1"/>
          <p:nvPr/>
        </p:nvSpPr>
        <p:spPr>
          <a:xfrm>
            <a:off x="3627120" y="6273968"/>
            <a:ext cx="2042161" cy="468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900">
                <a:latin typeface="Arial"/>
                <a:ea typeface="Arial"/>
                <a:cs typeface="Arial"/>
                <a:sym typeface="Arial"/>
              </a:defRPr>
            </a:pPr>
            <a:r>
              <a:t>If you</a:t>
            </a:r>
            <a:r>
              <a:t>’</a:t>
            </a:r>
            <a:r>
              <a:t>re standing here why is</a:t>
            </a:r>
            <a:br/>
            <a:r>
              <a:t>Opportunity, Freedom, and </a:t>
            </a:r>
            <a:br/>
            <a:r>
              <a:t>Self-Respect hard to get?</a:t>
            </a:r>
          </a:p>
        </p:txBody>
      </p:sp>
      <p:grpSp>
        <p:nvGrpSpPr>
          <p:cNvPr id="630" name="Group 45"/>
          <p:cNvGrpSpPr/>
          <p:nvPr/>
        </p:nvGrpSpPr>
        <p:grpSpPr>
          <a:xfrm>
            <a:off x="7995093" y="5108946"/>
            <a:ext cx="1380974" cy="1202176"/>
            <a:chOff x="0" y="0"/>
            <a:chExt cx="1380973" cy="1202175"/>
          </a:xfrm>
        </p:grpSpPr>
        <p:sp>
          <p:nvSpPr>
            <p:cNvPr id="628" name="Text Box 46"/>
            <p:cNvSpPr txBox="1"/>
            <p:nvPr/>
          </p:nvSpPr>
          <p:spPr>
            <a:xfrm>
              <a:off x="18821" y="999759"/>
              <a:ext cx="685711" cy="2024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i="1" sz="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Reality Ride</a:t>
              </a:r>
            </a:p>
          </p:txBody>
        </p:sp>
        <p:sp>
          <p:nvSpPr>
            <p:cNvPr id="629" name="Text Box 47"/>
            <p:cNvSpPr txBox="1"/>
            <p:nvPr/>
          </p:nvSpPr>
          <p:spPr>
            <a:xfrm rot="19800000">
              <a:off x="17604" y="307568"/>
              <a:ext cx="1345765" cy="4310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What did you do today to </a:t>
              </a:r>
              <a:endParaRPr b="0" sz="1100">
                <a:latin typeface="Futura Bold BT"/>
                <a:ea typeface="Futura Bold BT"/>
                <a:cs typeface="Futura Bold BT"/>
                <a:sym typeface="Futura Bold BT"/>
              </a:endParaRPr>
            </a:p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stop the crash &amp; how </a:t>
              </a:r>
              <a:endParaRPr b="0" sz="1100">
                <a:latin typeface="Futura Bold BT"/>
                <a:ea typeface="Futura Bold BT"/>
                <a:cs typeface="Futura Bold BT"/>
                <a:sym typeface="Futura Bold BT"/>
              </a:endParaRPr>
            </a:p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can you repeat it?</a:t>
              </a:r>
            </a:p>
          </p:txBody>
        </p:sp>
      </p:grpSp>
      <p:sp>
        <p:nvSpPr>
          <p:cNvPr id="631" name="Text Box 16"/>
          <p:cNvSpPr txBox="1"/>
          <p:nvPr/>
        </p:nvSpPr>
        <p:spPr>
          <a:xfrm>
            <a:off x="3246120" y="4391025"/>
            <a:ext cx="806851" cy="650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900">
                <a:latin typeface="Futura Bold BT"/>
                <a:ea typeface="Futura Bold BT"/>
                <a:cs typeface="Futura Bold BT"/>
                <a:sym typeface="Futura Bold BT"/>
              </a:defRPr>
            </a:pPr>
            <a:r>
              <a:t>“</a:t>
            </a:r>
            <a:r>
              <a:t>What is </a:t>
            </a:r>
            <a:br/>
            <a:r>
              <a:t>your current</a:t>
            </a:r>
            <a:br/>
            <a:r>
              <a:t>view giving</a:t>
            </a:r>
            <a:br/>
            <a:r>
              <a:t>you?</a:t>
            </a:r>
            <a:r>
              <a:t>”</a:t>
            </a:r>
          </a:p>
        </p:txBody>
      </p:sp>
      <p:sp>
        <p:nvSpPr>
          <p:cNvPr id="632" name="TextBox 67"/>
          <p:cNvSpPr txBox="1"/>
          <p:nvPr/>
        </p:nvSpPr>
        <p:spPr>
          <a:xfrm>
            <a:off x="1005573" y="-32448"/>
            <a:ext cx="6866147" cy="739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You Can See Over The Wall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Picture 16" descr="Picture 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43588" y="3197455"/>
            <a:ext cx="5488193" cy="3471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35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68707" y="3797300"/>
            <a:ext cx="1295401" cy="1917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36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44373" y="4332094"/>
            <a:ext cx="608422" cy="1996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637" name="Picture 10" descr="Picture 1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18546" y="2755900"/>
            <a:ext cx="1526247" cy="3797300"/>
          </a:xfrm>
          <a:prstGeom prst="rect">
            <a:avLst/>
          </a:prstGeom>
          <a:ln w="12700">
            <a:miter lim="400000"/>
          </a:ln>
        </p:spPr>
      </p:pic>
      <p:sp>
        <p:nvSpPr>
          <p:cNvPr id="638" name="Text Box 72"/>
          <p:cNvSpPr txBox="1"/>
          <p:nvPr/>
        </p:nvSpPr>
        <p:spPr>
          <a:xfrm>
            <a:off x="2048838" y="6088831"/>
            <a:ext cx="106566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700"/>
              </a:spcBef>
              <a:defRPr sz="15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Why Try?</a:t>
            </a:r>
          </a:p>
        </p:txBody>
      </p:sp>
      <p:sp>
        <p:nvSpPr>
          <p:cNvPr id="639" name="Text Box 51"/>
          <p:cNvSpPr txBox="1"/>
          <p:nvPr/>
        </p:nvSpPr>
        <p:spPr>
          <a:xfrm rot="20700000">
            <a:off x="2053577" y="3617780"/>
            <a:ext cx="678394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Failure</a:t>
            </a:r>
          </a:p>
        </p:txBody>
      </p:sp>
      <p:sp>
        <p:nvSpPr>
          <p:cNvPr id="640" name="Text Box 52"/>
          <p:cNvSpPr txBox="1"/>
          <p:nvPr/>
        </p:nvSpPr>
        <p:spPr>
          <a:xfrm rot="900000">
            <a:off x="2481812" y="3838906"/>
            <a:ext cx="591776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Drugs</a:t>
            </a:r>
          </a:p>
        </p:txBody>
      </p:sp>
      <p:sp>
        <p:nvSpPr>
          <p:cNvPr id="641" name="Text Box 53"/>
          <p:cNvSpPr txBox="1"/>
          <p:nvPr/>
        </p:nvSpPr>
        <p:spPr>
          <a:xfrm rot="20700000">
            <a:off x="2054993" y="4153046"/>
            <a:ext cx="595274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Anger</a:t>
            </a:r>
          </a:p>
        </p:txBody>
      </p:sp>
      <p:sp>
        <p:nvSpPr>
          <p:cNvPr id="642" name="Text Box 54"/>
          <p:cNvSpPr txBox="1"/>
          <p:nvPr/>
        </p:nvSpPr>
        <p:spPr>
          <a:xfrm>
            <a:off x="2407920" y="4475202"/>
            <a:ext cx="781532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Fighting</a:t>
            </a:r>
          </a:p>
        </p:txBody>
      </p:sp>
      <p:sp>
        <p:nvSpPr>
          <p:cNvPr id="643" name="Text Box 57"/>
          <p:cNvSpPr txBox="1"/>
          <p:nvPr/>
        </p:nvSpPr>
        <p:spPr>
          <a:xfrm rot="900000">
            <a:off x="2038643" y="5396838"/>
            <a:ext cx="885488" cy="5232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Family</a:t>
            </a:r>
            <a:br/>
            <a:r>
              <a:t>Problems</a:t>
            </a:r>
          </a:p>
        </p:txBody>
      </p:sp>
      <p:sp>
        <p:nvSpPr>
          <p:cNvPr id="644" name="Text Box 51"/>
          <p:cNvSpPr txBox="1"/>
          <p:nvPr/>
        </p:nvSpPr>
        <p:spPr>
          <a:xfrm rot="1148666">
            <a:off x="2037164" y="4814737"/>
            <a:ext cx="1000756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Who</a:t>
            </a:r>
            <a:r>
              <a:rPr>
                <a:solidFill>
                  <a:schemeClr val="accent3"/>
                </a:solidFill>
              </a:rPr>
              <a:t> </a:t>
            </a:r>
            <a:r>
              <a:t>Cares</a:t>
            </a:r>
          </a:p>
        </p:txBody>
      </p:sp>
      <p:sp>
        <p:nvSpPr>
          <p:cNvPr id="645" name="Text Box 51"/>
          <p:cNvSpPr txBox="1"/>
          <p:nvPr/>
        </p:nvSpPr>
        <p:spPr>
          <a:xfrm rot="20757576">
            <a:off x="2528437" y="5151736"/>
            <a:ext cx="643494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I</a:t>
            </a:r>
            <a:r>
              <a:rPr>
                <a:solidFill>
                  <a:schemeClr val="accent3"/>
                </a:solidFill>
              </a:rPr>
              <a:t> </a:t>
            </a:r>
            <a:r>
              <a:t>Can’t</a:t>
            </a:r>
          </a:p>
        </p:txBody>
      </p:sp>
      <p:grpSp>
        <p:nvGrpSpPr>
          <p:cNvPr id="648" name="Group 27"/>
          <p:cNvGrpSpPr/>
          <p:nvPr/>
        </p:nvGrpSpPr>
        <p:grpSpPr>
          <a:xfrm>
            <a:off x="3977166" y="2708024"/>
            <a:ext cx="1250959" cy="1092203"/>
            <a:chOff x="0" y="0"/>
            <a:chExt cx="1250958" cy="1092201"/>
          </a:xfrm>
        </p:grpSpPr>
        <p:sp>
          <p:nvSpPr>
            <p:cNvPr id="646" name="Text Box 28"/>
            <p:cNvSpPr txBox="1"/>
            <p:nvPr/>
          </p:nvSpPr>
          <p:spPr>
            <a:xfrm>
              <a:off x="42068" y="889785"/>
              <a:ext cx="627073" cy="2024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i="1" sz="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Lift Weight</a:t>
              </a:r>
            </a:p>
          </p:txBody>
        </p:sp>
        <p:sp>
          <p:nvSpPr>
            <p:cNvPr id="647" name="Text Box 29"/>
            <p:cNvSpPr txBox="1"/>
            <p:nvPr/>
          </p:nvSpPr>
          <p:spPr>
            <a:xfrm rot="19800000">
              <a:off x="-5334" y="294190"/>
              <a:ext cx="1261627" cy="3167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What laws and rules are</a:t>
              </a:r>
              <a:br/>
              <a:r>
                <a:t>making you strong?</a:t>
              </a:r>
            </a:p>
          </p:txBody>
        </p:sp>
      </p:grpSp>
      <p:grpSp>
        <p:nvGrpSpPr>
          <p:cNvPr id="651" name="Group 30"/>
          <p:cNvGrpSpPr/>
          <p:nvPr/>
        </p:nvGrpSpPr>
        <p:grpSpPr>
          <a:xfrm>
            <a:off x="4722844" y="3005444"/>
            <a:ext cx="1485322" cy="1203303"/>
            <a:chOff x="0" y="0"/>
            <a:chExt cx="1485321" cy="1203302"/>
          </a:xfrm>
        </p:grpSpPr>
        <p:sp>
          <p:nvSpPr>
            <p:cNvPr id="649" name="Text Box 31"/>
            <p:cNvSpPr txBox="1"/>
            <p:nvPr/>
          </p:nvSpPr>
          <p:spPr>
            <a:xfrm>
              <a:off x="151521" y="1000886"/>
              <a:ext cx="352585" cy="2024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i="1" sz="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Maze</a:t>
              </a:r>
            </a:p>
          </p:txBody>
        </p:sp>
        <p:sp>
          <p:nvSpPr>
            <p:cNvPr id="650" name="Text Box 32"/>
            <p:cNvSpPr txBox="1"/>
            <p:nvPr/>
          </p:nvSpPr>
          <p:spPr>
            <a:xfrm rot="19800000">
              <a:off x="-23462" y="361845"/>
              <a:ext cx="1532246" cy="3167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What did you put your desire,</a:t>
              </a:r>
              <a:br/>
              <a:r>
                <a:t>time, and effort into today?</a:t>
              </a:r>
            </a:p>
          </p:txBody>
        </p:sp>
      </p:grpSp>
      <p:grpSp>
        <p:nvGrpSpPr>
          <p:cNvPr id="654" name="Group 33"/>
          <p:cNvGrpSpPr/>
          <p:nvPr/>
        </p:nvGrpSpPr>
        <p:grpSpPr>
          <a:xfrm>
            <a:off x="5440749" y="3406767"/>
            <a:ext cx="1490220" cy="1215258"/>
            <a:chOff x="0" y="0"/>
            <a:chExt cx="1490218" cy="1215257"/>
          </a:xfrm>
        </p:grpSpPr>
        <p:sp>
          <p:nvSpPr>
            <p:cNvPr id="652" name="Text Box 34"/>
            <p:cNvSpPr txBox="1"/>
            <p:nvPr/>
          </p:nvSpPr>
          <p:spPr>
            <a:xfrm>
              <a:off x="56985" y="1012840"/>
              <a:ext cx="482412" cy="2024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i="1" sz="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Hurdles</a:t>
              </a:r>
            </a:p>
          </p:txBody>
        </p:sp>
        <p:sp>
          <p:nvSpPr>
            <p:cNvPr id="653" name="Text Box 35"/>
            <p:cNvSpPr txBox="1"/>
            <p:nvPr/>
          </p:nvSpPr>
          <p:spPr>
            <a:xfrm rot="19800000">
              <a:off x="-23841" y="363259"/>
              <a:ext cx="1537901" cy="3167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What will motivate you to </a:t>
              </a:r>
              <a:br/>
              <a:r>
                <a:t>jump back up when  you trip?</a:t>
              </a:r>
            </a:p>
          </p:txBody>
        </p:sp>
      </p:grpSp>
      <p:grpSp>
        <p:nvGrpSpPr>
          <p:cNvPr id="657" name="Group 36"/>
          <p:cNvGrpSpPr/>
          <p:nvPr/>
        </p:nvGrpSpPr>
        <p:grpSpPr>
          <a:xfrm>
            <a:off x="6008902" y="3753799"/>
            <a:ext cx="1727428" cy="1283620"/>
            <a:chOff x="0" y="0"/>
            <a:chExt cx="1727426" cy="1283619"/>
          </a:xfrm>
        </p:grpSpPr>
        <p:sp>
          <p:nvSpPr>
            <p:cNvPr id="655" name="Text Box 37"/>
            <p:cNvSpPr txBox="1"/>
            <p:nvPr/>
          </p:nvSpPr>
          <p:spPr>
            <a:xfrm>
              <a:off x="0" y="1081202"/>
              <a:ext cx="741869" cy="2024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i="1" sz="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Climbing Out</a:t>
              </a:r>
            </a:p>
          </p:txBody>
        </p:sp>
        <p:sp>
          <p:nvSpPr>
            <p:cNvPr id="656" name="Text Box 38"/>
            <p:cNvSpPr txBox="1"/>
            <p:nvPr/>
          </p:nvSpPr>
          <p:spPr>
            <a:xfrm rot="19800000">
              <a:off x="23593" y="414108"/>
              <a:ext cx="1741300" cy="3167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How did you react when someone</a:t>
              </a:r>
              <a:endParaRPr b="0" sz="1100">
                <a:latin typeface="Futura Bold BT"/>
                <a:ea typeface="Futura Bold BT"/>
                <a:cs typeface="Futura Bold BT"/>
                <a:sym typeface="Futura Bold BT"/>
              </a:endParaRPr>
            </a:p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tried to pull you down?</a:t>
              </a:r>
            </a:p>
          </p:txBody>
        </p:sp>
      </p:grpSp>
      <p:grpSp>
        <p:nvGrpSpPr>
          <p:cNvPr id="660" name="Group 39"/>
          <p:cNvGrpSpPr/>
          <p:nvPr/>
        </p:nvGrpSpPr>
        <p:grpSpPr>
          <a:xfrm>
            <a:off x="6601038" y="4086174"/>
            <a:ext cx="1969187" cy="1383573"/>
            <a:chOff x="0" y="0"/>
            <a:chExt cx="1969185" cy="1383572"/>
          </a:xfrm>
        </p:grpSpPr>
        <p:sp>
          <p:nvSpPr>
            <p:cNvPr id="658" name="Text Box 40"/>
            <p:cNvSpPr txBox="1"/>
            <p:nvPr/>
          </p:nvSpPr>
          <p:spPr>
            <a:xfrm>
              <a:off x="0" y="1181155"/>
              <a:ext cx="787361" cy="2024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i="1" sz="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Defense Mech</a:t>
              </a:r>
            </a:p>
          </p:txBody>
        </p:sp>
        <p:sp>
          <p:nvSpPr>
            <p:cNvPr id="659" name="Text Box 41"/>
            <p:cNvSpPr txBox="1"/>
            <p:nvPr/>
          </p:nvSpPr>
          <p:spPr>
            <a:xfrm rot="19800000">
              <a:off x="242146" y="405013"/>
              <a:ext cx="1735546" cy="4310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How did you protect yourself in a </a:t>
              </a:r>
              <a:br/>
              <a:r>
                <a:t>pressure situation?  Did it</a:t>
              </a:r>
              <a:br/>
              <a:r>
                <a:t>help or hurt you?</a:t>
              </a:r>
            </a:p>
          </p:txBody>
        </p:sp>
      </p:grpSp>
      <p:grpSp>
        <p:nvGrpSpPr>
          <p:cNvPr id="663" name="Group 42"/>
          <p:cNvGrpSpPr/>
          <p:nvPr/>
        </p:nvGrpSpPr>
        <p:grpSpPr>
          <a:xfrm>
            <a:off x="7388437" y="4733295"/>
            <a:ext cx="1450666" cy="1152378"/>
            <a:chOff x="0" y="0"/>
            <a:chExt cx="1450665" cy="1152377"/>
          </a:xfrm>
        </p:grpSpPr>
        <p:sp>
          <p:nvSpPr>
            <p:cNvPr id="661" name="Text Box 43"/>
            <p:cNvSpPr txBox="1"/>
            <p:nvPr/>
          </p:nvSpPr>
          <p:spPr>
            <a:xfrm>
              <a:off x="0" y="949961"/>
              <a:ext cx="426006" cy="2024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i="1" sz="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Labels</a:t>
              </a:r>
            </a:p>
          </p:txBody>
        </p:sp>
        <p:sp>
          <p:nvSpPr>
            <p:cNvPr id="662" name="Text Box 44"/>
            <p:cNvSpPr txBox="1"/>
            <p:nvPr/>
          </p:nvSpPr>
          <p:spPr>
            <a:xfrm rot="19800000">
              <a:off x="10246" y="343527"/>
              <a:ext cx="1458973" cy="3167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How did you show others</a:t>
              </a:r>
              <a:br/>
              <a:r>
                <a:t>“</a:t>
              </a:r>
              <a:r>
                <a:t>the Real Me</a:t>
              </a:r>
              <a:r>
                <a:t>”</a:t>
              </a:r>
              <a:r>
                <a:t> not the label?</a:t>
              </a:r>
            </a:p>
          </p:txBody>
        </p:sp>
      </p:grpSp>
      <p:sp>
        <p:nvSpPr>
          <p:cNvPr id="664" name="Text Box 50"/>
          <p:cNvSpPr txBox="1"/>
          <p:nvPr/>
        </p:nvSpPr>
        <p:spPr>
          <a:xfrm>
            <a:off x="3627120" y="6273968"/>
            <a:ext cx="2042161" cy="468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900">
                <a:latin typeface="Arial"/>
                <a:ea typeface="Arial"/>
                <a:cs typeface="Arial"/>
                <a:sym typeface="Arial"/>
              </a:defRPr>
            </a:pPr>
            <a:r>
              <a:t>If you</a:t>
            </a:r>
            <a:r>
              <a:t>’</a:t>
            </a:r>
            <a:r>
              <a:t>re standing here why is</a:t>
            </a:r>
            <a:br/>
            <a:r>
              <a:t>Opportunity, Freedom, and </a:t>
            </a:r>
            <a:br/>
            <a:r>
              <a:t>Self-Respect hard to get?</a:t>
            </a:r>
          </a:p>
        </p:txBody>
      </p:sp>
      <p:grpSp>
        <p:nvGrpSpPr>
          <p:cNvPr id="667" name="Group 45"/>
          <p:cNvGrpSpPr/>
          <p:nvPr/>
        </p:nvGrpSpPr>
        <p:grpSpPr>
          <a:xfrm>
            <a:off x="7995093" y="5108946"/>
            <a:ext cx="1380974" cy="1202176"/>
            <a:chOff x="0" y="0"/>
            <a:chExt cx="1380973" cy="1202175"/>
          </a:xfrm>
        </p:grpSpPr>
        <p:sp>
          <p:nvSpPr>
            <p:cNvPr id="665" name="Text Box 46"/>
            <p:cNvSpPr txBox="1"/>
            <p:nvPr/>
          </p:nvSpPr>
          <p:spPr>
            <a:xfrm>
              <a:off x="18821" y="999759"/>
              <a:ext cx="685711" cy="2024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i="1" sz="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Reality Ride</a:t>
              </a:r>
            </a:p>
          </p:txBody>
        </p:sp>
        <p:sp>
          <p:nvSpPr>
            <p:cNvPr id="666" name="Text Box 47"/>
            <p:cNvSpPr txBox="1"/>
            <p:nvPr/>
          </p:nvSpPr>
          <p:spPr>
            <a:xfrm rot="19800000">
              <a:off x="17604" y="307568"/>
              <a:ext cx="1345765" cy="4310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What did you do today to </a:t>
              </a:r>
              <a:endParaRPr b="0" sz="1100">
                <a:latin typeface="Futura Bold BT"/>
                <a:ea typeface="Futura Bold BT"/>
                <a:cs typeface="Futura Bold BT"/>
                <a:sym typeface="Futura Bold BT"/>
              </a:endParaRPr>
            </a:p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stop the crash &amp; how </a:t>
              </a:r>
              <a:endParaRPr b="0" sz="1100">
                <a:latin typeface="Futura Bold BT"/>
                <a:ea typeface="Futura Bold BT"/>
                <a:cs typeface="Futura Bold BT"/>
                <a:sym typeface="Futura Bold BT"/>
              </a:endParaRPr>
            </a:p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can you repeat it?</a:t>
              </a:r>
            </a:p>
          </p:txBody>
        </p:sp>
      </p:grpSp>
      <p:sp>
        <p:nvSpPr>
          <p:cNvPr id="668" name="Text Box 16"/>
          <p:cNvSpPr txBox="1"/>
          <p:nvPr/>
        </p:nvSpPr>
        <p:spPr>
          <a:xfrm>
            <a:off x="3246120" y="4391025"/>
            <a:ext cx="806851" cy="650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900">
                <a:latin typeface="Futura Bold BT"/>
                <a:ea typeface="Futura Bold BT"/>
                <a:cs typeface="Futura Bold BT"/>
                <a:sym typeface="Futura Bold BT"/>
              </a:defRPr>
            </a:pPr>
            <a:r>
              <a:t>“</a:t>
            </a:r>
            <a:r>
              <a:t>What is </a:t>
            </a:r>
            <a:br/>
            <a:r>
              <a:t>your current</a:t>
            </a:r>
            <a:br/>
            <a:r>
              <a:t>view giving</a:t>
            </a:r>
            <a:br/>
            <a:r>
              <a:t>you?</a:t>
            </a:r>
            <a:r>
              <a:t>”</a:t>
            </a:r>
          </a:p>
        </p:txBody>
      </p:sp>
      <p:sp>
        <p:nvSpPr>
          <p:cNvPr id="669" name="TextBox 67"/>
          <p:cNvSpPr txBox="1"/>
          <p:nvPr/>
        </p:nvSpPr>
        <p:spPr>
          <a:xfrm>
            <a:off x="1005573" y="-32448"/>
            <a:ext cx="6866147" cy="739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You Can See Over The Wall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" name="Picture 16" descr="Picture 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43588" y="3197455"/>
            <a:ext cx="5488193" cy="3471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72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68707" y="3797300"/>
            <a:ext cx="1295401" cy="1917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73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44373" y="4332094"/>
            <a:ext cx="608422" cy="1996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674" name="Picture 10" descr="Picture 1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18546" y="2755900"/>
            <a:ext cx="1526247" cy="3797300"/>
          </a:xfrm>
          <a:prstGeom prst="rect">
            <a:avLst/>
          </a:prstGeom>
          <a:ln w="12700">
            <a:miter lim="400000"/>
          </a:ln>
        </p:spPr>
      </p:pic>
      <p:sp>
        <p:nvSpPr>
          <p:cNvPr id="675" name="Text Box 72"/>
          <p:cNvSpPr txBox="1"/>
          <p:nvPr/>
        </p:nvSpPr>
        <p:spPr>
          <a:xfrm>
            <a:off x="2048838" y="6088831"/>
            <a:ext cx="106566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700"/>
              </a:spcBef>
              <a:defRPr sz="15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Why Try?</a:t>
            </a:r>
          </a:p>
        </p:txBody>
      </p:sp>
      <p:sp>
        <p:nvSpPr>
          <p:cNvPr id="676" name="Text Box 51"/>
          <p:cNvSpPr txBox="1"/>
          <p:nvPr/>
        </p:nvSpPr>
        <p:spPr>
          <a:xfrm rot="20700000">
            <a:off x="2053577" y="3617780"/>
            <a:ext cx="678394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Failure</a:t>
            </a:r>
          </a:p>
        </p:txBody>
      </p:sp>
      <p:sp>
        <p:nvSpPr>
          <p:cNvPr id="677" name="Text Box 52"/>
          <p:cNvSpPr txBox="1"/>
          <p:nvPr/>
        </p:nvSpPr>
        <p:spPr>
          <a:xfrm rot="900000">
            <a:off x="2481812" y="3838906"/>
            <a:ext cx="591776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Drugs</a:t>
            </a:r>
          </a:p>
        </p:txBody>
      </p:sp>
      <p:sp>
        <p:nvSpPr>
          <p:cNvPr id="678" name="Text Box 53"/>
          <p:cNvSpPr txBox="1"/>
          <p:nvPr/>
        </p:nvSpPr>
        <p:spPr>
          <a:xfrm rot="20700000">
            <a:off x="2054993" y="4153046"/>
            <a:ext cx="595274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Anger</a:t>
            </a:r>
          </a:p>
        </p:txBody>
      </p:sp>
      <p:sp>
        <p:nvSpPr>
          <p:cNvPr id="679" name="Text Box 54"/>
          <p:cNvSpPr txBox="1"/>
          <p:nvPr/>
        </p:nvSpPr>
        <p:spPr>
          <a:xfrm>
            <a:off x="2407920" y="4475202"/>
            <a:ext cx="781532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Fighting</a:t>
            </a:r>
          </a:p>
        </p:txBody>
      </p:sp>
      <p:sp>
        <p:nvSpPr>
          <p:cNvPr id="680" name="Text Box 57"/>
          <p:cNvSpPr txBox="1"/>
          <p:nvPr/>
        </p:nvSpPr>
        <p:spPr>
          <a:xfrm rot="900000">
            <a:off x="2038643" y="5396838"/>
            <a:ext cx="885488" cy="5232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Family</a:t>
            </a:r>
            <a:br/>
            <a:r>
              <a:t>Problems</a:t>
            </a:r>
          </a:p>
        </p:txBody>
      </p:sp>
      <p:sp>
        <p:nvSpPr>
          <p:cNvPr id="681" name="Text Box 51"/>
          <p:cNvSpPr txBox="1"/>
          <p:nvPr/>
        </p:nvSpPr>
        <p:spPr>
          <a:xfrm rot="1148666">
            <a:off x="2037164" y="4814737"/>
            <a:ext cx="1000756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Who</a:t>
            </a:r>
            <a:r>
              <a:rPr>
                <a:solidFill>
                  <a:schemeClr val="accent3"/>
                </a:solidFill>
              </a:rPr>
              <a:t> </a:t>
            </a:r>
            <a:r>
              <a:t>Cares</a:t>
            </a:r>
          </a:p>
        </p:txBody>
      </p:sp>
      <p:sp>
        <p:nvSpPr>
          <p:cNvPr id="682" name="Text Box 51"/>
          <p:cNvSpPr txBox="1"/>
          <p:nvPr/>
        </p:nvSpPr>
        <p:spPr>
          <a:xfrm rot="20757576">
            <a:off x="2528437" y="5151736"/>
            <a:ext cx="643494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I</a:t>
            </a:r>
            <a:r>
              <a:rPr>
                <a:solidFill>
                  <a:schemeClr val="accent3"/>
                </a:solidFill>
              </a:rPr>
              <a:t> </a:t>
            </a:r>
            <a:r>
              <a:t>Can’t</a:t>
            </a:r>
          </a:p>
        </p:txBody>
      </p:sp>
      <p:grpSp>
        <p:nvGrpSpPr>
          <p:cNvPr id="685" name="Group 24"/>
          <p:cNvGrpSpPr/>
          <p:nvPr/>
        </p:nvGrpSpPr>
        <p:grpSpPr>
          <a:xfrm>
            <a:off x="3294417" y="2022202"/>
            <a:ext cx="1783743" cy="1362103"/>
            <a:chOff x="0" y="0"/>
            <a:chExt cx="1783742" cy="1362102"/>
          </a:xfrm>
        </p:grpSpPr>
        <p:sp>
          <p:nvSpPr>
            <p:cNvPr id="683" name="Text Box 25"/>
            <p:cNvSpPr txBox="1"/>
            <p:nvPr/>
          </p:nvSpPr>
          <p:spPr>
            <a:xfrm>
              <a:off x="13613" y="1159686"/>
              <a:ext cx="657186" cy="2024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i="1" sz="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Plugging In</a:t>
              </a:r>
            </a:p>
          </p:txBody>
        </p:sp>
        <p:sp>
          <p:nvSpPr>
            <p:cNvPr id="684" name="Text Box 26"/>
            <p:cNvSpPr txBox="1"/>
            <p:nvPr/>
          </p:nvSpPr>
          <p:spPr>
            <a:xfrm rot="19800000">
              <a:off x="-46545" y="447991"/>
              <a:ext cx="1876832" cy="3167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Who is helping you deal with your</a:t>
              </a:r>
              <a:br/>
              <a:r>
                <a:t>challenges? Can you get more help?</a:t>
              </a:r>
            </a:p>
          </p:txBody>
        </p:sp>
      </p:grpSp>
      <p:grpSp>
        <p:nvGrpSpPr>
          <p:cNvPr id="688" name="Group 27"/>
          <p:cNvGrpSpPr/>
          <p:nvPr/>
        </p:nvGrpSpPr>
        <p:grpSpPr>
          <a:xfrm>
            <a:off x="3977166" y="2708024"/>
            <a:ext cx="1250959" cy="1092203"/>
            <a:chOff x="0" y="0"/>
            <a:chExt cx="1250958" cy="1092201"/>
          </a:xfrm>
        </p:grpSpPr>
        <p:sp>
          <p:nvSpPr>
            <p:cNvPr id="686" name="Text Box 28"/>
            <p:cNvSpPr txBox="1"/>
            <p:nvPr/>
          </p:nvSpPr>
          <p:spPr>
            <a:xfrm>
              <a:off x="42068" y="889785"/>
              <a:ext cx="627073" cy="2024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i="1" sz="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Lift Weight</a:t>
              </a:r>
            </a:p>
          </p:txBody>
        </p:sp>
        <p:sp>
          <p:nvSpPr>
            <p:cNvPr id="687" name="Text Box 29"/>
            <p:cNvSpPr txBox="1"/>
            <p:nvPr/>
          </p:nvSpPr>
          <p:spPr>
            <a:xfrm rot="19800000">
              <a:off x="-5334" y="294190"/>
              <a:ext cx="1261627" cy="3167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What laws and rules are</a:t>
              </a:r>
              <a:br/>
              <a:r>
                <a:t>making you strong?</a:t>
              </a:r>
            </a:p>
          </p:txBody>
        </p:sp>
      </p:grpSp>
      <p:grpSp>
        <p:nvGrpSpPr>
          <p:cNvPr id="691" name="Group 30"/>
          <p:cNvGrpSpPr/>
          <p:nvPr/>
        </p:nvGrpSpPr>
        <p:grpSpPr>
          <a:xfrm>
            <a:off x="4722844" y="3005444"/>
            <a:ext cx="1485322" cy="1203303"/>
            <a:chOff x="0" y="0"/>
            <a:chExt cx="1485321" cy="1203302"/>
          </a:xfrm>
        </p:grpSpPr>
        <p:sp>
          <p:nvSpPr>
            <p:cNvPr id="689" name="Text Box 31"/>
            <p:cNvSpPr txBox="1"/>
            <p:nvPr/>
          </p:nvSpPr>
          <p:spPr>
            <a:xfrm>
              <a:off x="151521" y="1000886"/>
              <a:ext cx="352585" cy="2024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i="1" sz="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Maze</a:t>
              </a:r>
            </a:p>
          </p:txBody>
        </p:sp>
        <p:sp>
          <p:nvSpPr>
            <p:cNvPr id="690" name="Text Box 32"/>
            <p:cNvSpPr txBox="1"/>
            <p:nvPr/>
          </p:nvSpPr>
          <p:spPr>
            <a:xfrm rot="19800000">
              <a:off x="-23462" y="361845"/>
              <a:ext cx="1532246" cy="3167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What did you put your desire,</a:t>
              </a:r>
              <a:br/>
              <a:r>
                <a:t>time, and effort into today?</a:t>
              </a:r>
            </a:p>
          </p:txBody>
        </p:sp>
      </p:grpSp>
      <p:grpSp>
        <p:nvGrpSpPr>
          <p:cNvPr id="694" name="Group 33"/>
          <p:cNvGrpSpPr/>
          <p:nvPr/>
        </p:nvGrpSpPr>
        <p:grpSpPr>
          <a:xfrm>
            <a:off x="5440749" y="3406767"/>
            <a:ext cx="1490220" cy="1215258"/>
            <a:chOff x="0" y="0"/>
            <a:chExt cx="1490218" cy="1215257"/>
          </a:xfrm>
        </p:grpSpPr>
        <p:sp>
          <p:nvSpPr>
            <p:cNvPr id="692" name="Text Box 34"/>
            <p:cNvSpPr txBox="1"/>
            <p:nvPr/>
          </p:nvSpPr>
          <p:spPr>
            <a:xfrm>
              <a:off x="56985" y="1012840"/>
              <a:ext cx="482412" cy="2024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i="1" sz="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Hurdles</a:t>
              </a:r>
            </a:p>
          </p:txBody>
        </p:sp>
        <p:sp>
          <p:nvSpPr>
            <p:cNvPr id="693" name="Text Box 35"/>
            <p:cNvSpPr txBox="1"/>
            <p:nvPr/>
          </p:nvSpPr>
          <p:spPr>
            <a:xfrm rot="19800000">
              <a:off x="-23841" y="363259"/>
              <a:ext cx="1537901" cy="3167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What will motivate you to </a:t>
              </a:r>
              <a:br/>
              <a:r>
                <a:t>jump back up when  you trip?</a:t>
              </a:r>
            </a:p>
          </p:txBody>
        </p:sp>
      </p:grpSp>
      <p:grpSp>
        <p:nvGrpSpPr>
          <p:cNvPr id="697" name="Group 36"/>
          <p:cNvGrpSpPr/>
          <p:nvPr/>
        </p:nvGrpSpPr>
        <p:grpSpPr>
          <a:xfrm>
            <a:off x="6008902" y="3753799"/>
            <a:ext cx="1727428" cy="1283620"/>
            <a:chOff x="0" y="0"/>
            <a:chExt cx="1727426" cy="1283619"/>
          </a:xfrm>
        </p:grpSpPr>
        <p:sp>
          <p:nvSpPr>
            <p:cNvPr id="695" name="Text Box 37"/>
            <p:cNvSpPr txBox="1"/>
            <p:nvPr/>
          </p:nvSpPr>
          <p:spPr>
            <a:xfrm>
              <a:off x="0" y="1081202"/>
              <a:ext cx="741869" cy="2024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i="1" sz="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Climbing Out</a:t>
              </a:r>
            </a:p>
          </p:txBody>
        </p:sp>
        <p:sp>
          <p:nvSpPr>
            <p:cNvPr id="696" name="Text Box 38"/>
            <p:cNvSpPr txBox="1"/>
            <p:nvPr/>
          </p:nvSpPr>
          <p:spPr>
            <a:xfrm rot="19800000">
              <a:off x="23593" y="414108"/>
              <a:ext cx="1741300" cy="3167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How did you react when someone</a:t>
              </a:r>
              <a:endParaRPr b="0" sz="1100">
                <a:latin typeface="Futura Bold BT"/>
                <a:ea typeface="Futura Bold BT"/>
                <a:cs typeface="Futura Bold BT"/>
                <a:sym typeface="Futura Bold BT"/>
              </a:endParaRPr>
            </a:p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tried to pull you down?</a:t>
              </a:r>
            </a:p>
          </p:txBody>
        </p:sp>
      </p:grpSp>
      <p:grpSp>
        <p:nvGrpSpPr>
          <p:cNvPr id="700" name="Group 39"/>
          <p:cNvGrpSpPr/>
          <p:nvPr/>
        </p:nvGrpSpPr>
        <p:grpSpPr>
          <a:xfrm>
            <a:off x="6601038" y="4086174"/>
            <a:ext cx="1969187" cy="1383573"/>
            <a:chOff x="0" y="0"/>
            <a:chExt cx="1969185" cy="1383572"/>
          </a:xfrm>
        </p:grpSpPr>
        <p:sp>
          <p:nvSpPr>
            <p:cNvPr id="698" name="Text Box 40"/>
            <p:cNvSpPr txBox="1"/>
            <p:nvPr/>
          </p:nvSpPr>
          <p:spPr>
            <a:xfrm>
              <a:off x="0" y="1181155"/>
              <a:ext cx="787361" cy="2024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i="1" sz="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Defense Mech</a:t>
              </a:r>
            </a:p>
          </p:txBody>
        </p:sp>
        <p:sp>
          <p:nvSpPr>
            <p:cNvPr id="699" name="Text Box 41"/>
            <p:cNvSpPr txBox="1"/>
            <p:nvPr/>
          </p:nvSpPr>
          <p:spPr>
            <a:xfrm rot="19800000">
              <a:off x="242146" y="405013"/>
              <a:ext cx="1735546" cy="4310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How did you protect yourself in a </a:t>
              </a:r>
              <a:br/>
              <a:r>
                <a:t>pressure situation?  Did it</a:t>
              </a:r>
              <a:br/>
              <a:r>
                <a:t>help or hurt you?</a:t>
              </a:r>
            </a:p>
          </p:txBody>
        </p:sp>
      </p:grpSp>
      <p:grpSp>
        <p:nvGrpSpPr>
          <p:cNvPr id="703" name="Group 42"/>
          <p:cNvGrpSpPr/>
          <p:nvPr/>
        </p:nvGrpSpPr>
        <p:grpSpPr>
          <a:xfrm>
            <a:off x="7388437" y="4733295"/>
            <a:ext cx="1450666" cy="1152378"/>
            <a:chOff x="0" y="0"/>
            <a:chExt cx="1450665" cy="1152377"/>
          </a:xfrm>
        </p:grpSpPr>
        <p:sp>
          <p:nvSpPr>
            <p:cNvPr id="701" name="Text Box 43"/>
            <p:cNvSpPr txBox="1"/>
            <p:nvPr/>
          </p:nvSpPr>
          <p:spPr>
            <a:xfrm>
              <a:off x="0" y="949961"/>
              <a:ext cx="426006" cy="2024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i="1" sz="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Labels</a:t>
              </a:r>
            </a:p>
          </p:txBody>
        </p:sp>
        <p:sp>
          <p:nvSpPr>
            <p:cNvPr id="702" name="Text Box 44"/>
            <p:cNvSpPr txBox="1"/>
            <p:nvPr/>
          </p:nvSpPr>
          <p:spPr>
            <a:xfrm rot="19800000">
              <a:off x="10246" y="343527"/>
              <a:ext cx="1458973" cy="3167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How did you show others</a:t>
              </a:r>
              <a:br/>
              <a:r>
                <a:t>“</a:t>
              </a:r>
              <a:r>
                <a:t>the Real Me</a:t>
              </a:r>
              <a:r>
                <a:t>”</a:t>
              </a:r>
              <a:r>
                <a:t> not the label?</a:t>
              </a:r>
            </a:p>
          </p:txBody>
        </p:sp>
      </p:grpSp>
      <p:sp>
        <p:nvSpPr>
          <p:cNvPr id="704" name="Text Box 50"/>
          <p:cNvSpPr txBox="1"/>
          <p:nvPr/>
        </p:nvSpPr>
        <p:spPr>
          <a:xfrm>
            <a:off x="3627120" y="6273968"/>
            <a:ext cx="2042161" cy="468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900">
                <a:latin typeface="Arial"/>
                <a:ea typeface="Arial"/>
                <a:cs typeface="Arial"/>
                <a:sym typeface="Arial"/>
              </a:defRPr>
            </a:pPr>
            <a:r>
              <a:t>If you</a:t>
            </a:r>
            <a:r>
              <a:t>’</a:t>
            </a:r>
            <a:r>
              <a:t>re standing here why is</a:t>
            </a:r>
            <a:br/>
            <a:r>
              <a:t>Opportunity, Freedom, and </a:t>
            </a:r>
            <a:br/>
            <a:r>
              <a:t>Self-Respect hard to get?</a:t>
            </a:r>
          </a:p>
        </p:txBody>
      </p:sp>
      <p:grpSp>
        <p:nvGrpSpPr>
          <p:cNvPr id="707" name="Group 45"/>
          <p:cNvGrpSpPr/>
          <p:nvPr/>
        </p:nvGrpSpPr>
        <p:grpSpPr>
          <a:xfrm>
            <a:off x="7995093" y="5108946"/>
            <a:ext cx="1380974" cy="1202176"/>
            <a:chOff x="0" y="0"/>
            <a:chExt cx="1380973" cy="1202175"/>
          </a:xfrm>
        </p:grpSpPr>
        <p:sp>
          <p:nvSpPr>
            <p:cNvPr id="705" name="Text Box 46"/>
            <p:cNvSpPr txBox="1"/>
            <p:nvPr/>
          </p:nvSpPr>
          <p:spPr>
            <a:xfrm>
              <a:off x="18821" y="999759"/>
              <a:ext cx="685711" cy="2024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i="1" sz="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Reality Ride</a:t>
              </a:r>
            </a:p>
          </p:txBody>
        </p:sp>
        <p:sp>
          <p:nvSpPr>
            <p:cNvPr id="706" name="Text Box 47"/>
            <p:cNvSpPr txBox="1"/>
            <p:nvPr/>
          </p:nvSpPr>
          <p:spPr>
            <a:xfrm rot="19800000">
              <a:off x="17604" y="307568"/>
              <a:ext cx="1345765" cy="4310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What did you do today to </a:t>
              </a:r>
              <a:endParaRPr b="0" sz="1100">
                <a:latin typeface="Futura Bold BT"/>
                <a:ea typeface="Futura Bold BT"/>
                <a:cs typeface="Futura Bold BT"/>
                <a:sym typeface="Futura Bold BT"/>
              </a:endParaRPr>
            </a:p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stop the crash &amp; how </a:t>
              </a:r>
              <a:endParaRPr b="0" sz="1100">
                <a:latin typeface="Futura Bold BT"/>
                <a:ea typeface="Futura Bold BT"/>
                <a:cs typeface="Futura Bold BT"/>
                <a:sym typeface="Futura Bold BT"/>
              </a:endParaRPr>
            </a:p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can you repeat it?</a:t>
              </a:r>
            </a:p>
          </p:txBody>
        </p:sp>
      </p:grpSp>
      <p:sp>
        <p:nvSpPr>
          <p:cNvPr id="708" name="Text Box 16"/>
          <p:cNvSpPr txBox="1"/>
          <p:nvPr/>
        </p:nvSpPr>
        <p:spPr>
          <a:xfrm>
            <a:off x="3246120" y="4391025"/>
            <a:ext cx="806851" cy="650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900">
                <a:latin typeface="Futura Bold BT"/>
                <a:ea typeface="Futura Bold BT"/>
                <a:cs typeface="Futura Bold BT"/>
                <a:sym typeface="Futura Bold BT"/>
              </a:defRPr>
            </a:pPr>
            <a:r>
              <a:t>“</a:t>
            </a:r>
            <a:r>
              <a:t>What is </a:t>
            </a:r>
            <a:br/>
            <a:r>
              <a:t>your current</a:t>
            </a:r>
            <a:br/>
            <a:r>
              <a:t>view giving</a:t>
            </a:r>
            <a:br/>
            <a:r>
              <a:t>you?</a:t>
            </a:r>
            <a:r>
              <a:t>”</a:t>
            </a:r>
          </a:p>
        </p:txBody>
      </p:sp>
      <p:sp>
        <p:nvSpPr>
          <p:cNvPr id="709" name="TextBox 67"/>
          <p:cNvSpPr txBox="1"/>
          <p:nvPr/>
        </p:nvSpPr>
        <p:spPr>
          <a:xfrm>
            <a:off x="1005573" y="-32448"/>
            <a:ext cx="6866147" cy="739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You Can See Over The Wall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1" name="Picture 16" descr="Picture 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43588" y="3197455"/>
            <a:ext cx="5488193" cy="3471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712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68707" y="3797300"/>
            <a:ext cx="1295401" cy="1917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13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44373" y="4332094"/>
            <a:ext cx="608422" cy="1996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714" name="Picture 10" descr="Picture 1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18546" y="2755900"/>
            <a:ext cx="1526247" cy="3797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15" name="Picture 6" descr="Picture 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209800" y="932168"/>
            <a:ext cx="594410" cy="1898807"/>
          </a:xfrm>
          <a:prstGeom prst="rect">
            <a:avLst/>
          </a:prstGeom>
          <a:ln w="12700">
            <a:miter lim="400000"/>
          </a:ln>
        </p:spPr>
      </p:pic>
      <p:sp>
        <p:nvSpPr>
          <p:cNvPr id="716" name="Text Box 72"/>
          <p:cNvSpPr txBox="1"/>
          <p:nvPr/>
        </p:nvSpPr>
        <p:spPr>
          <a:xfrm>
            <a:off x="2048838" y="6088831"/>
            <a:ext cx="106566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700"/>
              </a:spcBef>
              <a:defRPr sz="15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Why Try?</a:t>
            </a:r>
          </a:p>
        </p:txBody>
      </p:sp>
      <p:sp>
        <p:nvSpPr>
          <p:cNvPr id="717" name="Text Box 51"/>
          <p:cNvSpPr txBox="1"/>
          <p:nvPr/>
        </p:nvSpPr>
        <p:spPr>
          <a:xfrm rot="20700000">
            <a:off x="2053577" y="3617780"/>
            <a:ext cx="678394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Failure</a:t>
            </a:r>
          </a:p>
        </p:txBody>
      </p:sp>
      <p:sp>
        <p:nvSpPr>
          <p:cNvPr id="718" name="Text Box 52"/>
          <p:cNvSpPr txBox="1"/>
          <p:nvPr/>
        </p:nvSpPr>
        <p:spPr>
          <a:xfrm rot="900000">
            <a:off x="2481812" y="3838906"/>
            <a:ext cx="591776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Drugs</a:t>
            </a:r>
          </a:p>
        </p:txBody>
      </p:sp>
      <p:sp>
        <p:nvSpPr>
          <p:cNvPr id="719" name="Text Box 53"/>
          <p:cNvSpPr txBox="1"/>
          <p:nvPr/>
        </p:nvSpPr>
        <p:spPr>
          <a:xfrm rot="20700000">
            <a:off x="2054993" y="4153046"/>
            <a:ext cx="595274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Anger</a:t>
            </a:r>
          </a:p>
        </p:txBody>
      </p:sp>
      <p:sp>
        <p:nvSpPr>
          <p:cNvPr id="720" name="Text Box 54"/>
          <p:cNvSpPr txBox="1"/>
          <p:nvPr/>
        </p:nvSpPr>
        <p:spPr>
          <a:xfrm>
            <a:off x="2407920" y="4475202"/>
            <a:ext cx="781532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Fighting</a:t>
            </a:r>
          </a:p>
        </p:txBody>
      </p:sp>
      <p:sp>
        <p:nvSpPr>
          <p:cNvPr id="721" name="Text Box 57"/>
          <p:cNvSpPr txBox="1"/>
          <p:nvPr/>
        </p:nvSpPr>
        <p:spPr>
          <a:xfrm rot="900000">
            <a:off x="2038643" y="5396838"/>
            <a:ext cx="885488" cy="5232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Family</a:t>
            </a:r>
            <a:br/>
            <a:r>
              <a:t>Problems</a:t>
            </a:r>
          </a:p>
        </p:txBody>
      </p:sp>
      <p:sp>
        <p:nvSpPr>
          <p:cNvPr id="722" name="Text Box 51"/>
          <p:cNvSpPr txBox="1"/>
          <p:nvPr/>
        </p:nvSpPr>
        <p:spPr>
          <a:xfrm rot="1148666">
            <a:off x="2037164" y="4814737"/>
            <a:ext cx="1000756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Who</a:t>
            </a:r>
            <a:r>
              <a:rPr>
                <a:solidFill>
                  <a:schemeClr val="accent3"/>
                </a:solidFill>
              </a:rPr>
              <a:t> </a:t>
            </a:r>
            <a:r>
              <a:t>Cares</a:t>
            </a:r>
          </a:p>
        </p:txBody>
      </p:sp>
      <p:sp>
        <p:nvSpPr>
          <p:cNvPr id="723" name="Text Box 51"/>
          <p:cNvSpPr txBox="1"/>
          <p:nvPr/>
        </p:nvSpPr>
        <p:spPr>
          <a:xfrm rot="20757576">
            <a:off x="2528437" y="5151736"/>
            <a:ext cx="643494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I</a:t>
            </a:r>
            <a:r>
              <a:rPr>
                <a:solidFill>
                  <a:schemeClr val="accent3"/>
                </a:solidFill>
              </a:rPr>
              <a:t> </a:t>
            </a:r>
            <a:r>
              <a:t>Can’t</a:t>
            </a:r>
          </a:p>
        </p:txBody>
      </p:sp>
      <p:sp>
        <p:nvSpPr>
          <p:cNvPr id="724" name="Text Box 14"/>
          <p:cNvSpPr txBox="1"/>
          <p:nvPr/>
        </p:nvSpPr>
        <p:spPr>
          <a:xfrm>
            <a:off x="2026920" y="685800"/>
            <a:ext cx="823514" cy="239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 sz="1100">
                <a:latin typeface="Arial"/>
                <a:ea typeface="Arial"/>
                <a:cs typeface="Arial"/>
                <a:sym typeface="Arial"/>
              </a:defRPr>
            </a:pPr>
            <a:r>
              <a:t>“</a:t>
            </a:r>
            <a:r>
              <a:t>Big View</a:t>
            </a:r>
            <a:r>
              <a:t>”</a:t>
            </a:r>
          </a:p>
        </p:txBody>
      </p:sp>
      <p:grpSp>
        <p:nvGrpSpPr>
          <p:cNvPr id="727" name="Group 24"/>
          <p:cNvGrpSpPr/>
          <p:nvPr/>
        </p:nvGrpSpPr>
        <p:grpSpPr>
          <a:xfrm>
            <a:off x="3294417" y="2022202"/>
            <a:ext cx="1783743" cy="1362103"/>
            <a:chOff x="0" y="0"/>
            <a:chExt cx="1783742" cy="1362102"/>
          </a:xfrm>
        </p:grpSpPr>
        <p:sp>
          <p:nvSpPr>
            <p:cNvPr id="725" name="Text Box 25"/>
            <p:cNvSpPr txBox="1"/>
            <p:nvPr/>
          </p:nvSpPr>
          <p:spPr>
            <a:xfrm>
              <a:off x="13613" y="1159686"/>
              <a:ext cx="657186" cy="2024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i="1" sz="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Plugging In</a:t>
              </a:r>
            </a:p>
          </p:txBody>
        </p:sp>
        <p:sp>
          <p:nvSpPr>
            <p:cNvPr id="726" name="Text Box 26"/>
            <p:cNvSpPr txBox="1"/>
            <p:nvPr/>
          </p:nvSpPr>
          <p:spPr>
            <a:xfrm rot="19800000">
              <a:off x="-46545" y="447991"/>
              <a:ext cx="1876832" cy="3167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Who is helping you deal with your</a:t>
              </a:r>
              <a:br/>
              <a:r>
                <a:t>challenges? Can you get more help?</a:t>
              </a:r>
            </a:p>
          </p:txBody>
        </p:sp>
      </p:grpSp>
      <p:grpSp>
        <p:nvGrpSpPr>
          <p:cNvPr id="730" name="Group 27"/>
          <p:cNvGrpSpPr/>
          <p:nvPr/>
        </p:nvGrpSpPr>
        <p:grpSpPr>
          <a:xfrm>
            <a:off x="3977166" y="2708024"/>
            <a:ext cx="1250959" cy="1092203"/>
            <a:chOff x="0" y="0"/>
            <a:chExt cx="1250958" cy="1092201"/>
          </a:xfrm>
        </p:grpSpPr>
        <p:sp>
          <p:nvSpPr>
            <p:cNvPr id="728" name="Text Box 28"/>
            <p:cNvSpPr txBox="1"/>
            <p:nvPr/>
          </p:nvSpPr>
          <p:spPr>
            <a:xfrm>
              <a:off x="42068" y="889785"/>
              <a:ext cx="627073" cy="2024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i="1" sz="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Lift Weight</a:t>
              </a:r>
            </a:p>
          </p:txBody>
        </p:sp>
        <p:sp>
          <p:nvSpPr>
            <p:cNvPr id="729" name="Text Box 29"/>
            <p:cNvSpPr txBox="1"/>
            <p:nvPr/>
          </p:nvSpPr>
          <p:spPr>
            <a:xfrm rot="19800000">
              <a:off x="-5334" y="294190"/>
              <a:ext cx="1261627" cy="3167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What laws and rules are</a:t>
              </a:r>
              <a:br/>
              <a:r>
                <a:t>making you strong?</a:t>
              </a:r>
            </a:p>
          </p:txBody>
        </p:sp>
      </p:grpSp>
      <p:grpSp>
        <p:nvGrpSpPr>
          <p:cNvPr id="733" name="Group 30"/>
          <p:cNvGrpSpPr/>
          <p:nvPr/>
        </p:nvGrpSpPr>
        <p:grpSpPr>
          <a:xfrm>
            <a:off x="4722844" y="3005444"/>
            <a:ext cx="1485322" cy="1203303"/>
            <a:chOff x="0" y="0"/>
            <a:chExt cx="1485321" cy="1203302"/>
          </a:xfrm>
        </p:grpSpPr>
        <p:sp>
          <p:nvSpPr>
            <p:cNvPr id="731" name="Text Box 31"/>
            <p:cNvSpPr txBox="1"/>
            <p:nvPr/>
          </p:nvSpPr>
          <p:spPr>
            <a:xfrm>
              <a:off x="151521" y="1000886"/>
              <a:ext cx="352585" cy="2024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i="1" sz="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Maze</a:t>
              </a:r>
            </a:p>
          </p:txBody>
        </p:sp>
        <p:sp>
          <p:nvSpPr>
            <p:cNvPr id="732" name="Text Box 32"/>
            <p:cNvSpPr txBox="1"/>
            <p:nvPr/>
          </p:nvSpPr>
          <p:spPr>
            <a:xfrm rot="19800000">
              <a:off x="-23462" y="361845"/>
              <a:ext cx="1532246" cy="3167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What did you put your desire,</a:t>
              </a:r>
              <a:br/>
              <a:r>
                <a:t>time, and effort into today?</a:t>
              </a:r>
            </a:p>
          </p:txBody>
        </p:sp>
      </p:grpSp>
      <p:grpSp>
        <p:nvGrpSpPr>
          <p:cNvPr id="736" name="Group 33"/>
          <p:cNvGrpSpPr/>
          <p:nvPr/>
        </p:nvGrpSpPr>
        <p:grpSpPr>
          <a:xfrm>
            <a:off x="5440749" y="3406767"/>
            <a:ext cx="1490220" cy="1215258"/>
            <a:chOff x="0" y="0"/>
            <a:chExt cx="1490218" cy="1215257"/>
          </a:xfrm>
        </p:grpSpPr>
        <p:sp>
          <p:nvSpPr>
            <p:cNvPr id="734" name="Text Box 34"/>
            <p:cNvSpPr txBox="1"/>
            <p:nvPr/>
          </p:nvSpPr>
          <p:spPr>
            <a:xfrm>
              <a:off x="56985" y="1012840"/>
              <a:ext cx="482412" cy="2024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i="1" sz="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Hurdles</a:t>
              </a:r>
            </a:p>
          </p:txBody>
        </p:sp>
        <p:sp>
          <p:nvSpPr>
            <p:cNvPr id="735" name="Text Box 35"/>
            <p:cNvSpPr txBox="1"/>
            <p:nvPr/>
          </p:nvSpPr>
          <p:spPr>
            <a:xfrm rot="19800000">
              <a:off x="-23841" y="363259"/>
              <a:ext cx="1537901" cy="3167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What will motivate you to </a:t>
              </a:r>
              <a:br/>
              <a:r>
                <a:t>jump back up when  you trip?</a:t>
              </a:r>
            </a:p>
          </p:txBody>
        </p:sp>
      </p:grpSp>
      <p:grpSp>
        <p:nvGrpSpPr>
          <p:cNvPr id="739" name="Group 36"/>
          <p:cNvGrpSpPr/>
          <p:nvPr/>
        </p:nvGrpSpPr>
        <p:grpSpPr>
          <a:xfrm>
            <a:off x="6008902" y="3753799"/>
            <a:ext cx="1727428" cy="1283620"/>
            <a:chOff x="0" y="0"/>
            <a:chExt cx="1727426" cy="1283619"/>
          </a:xfrm>
        </p:grpSpPr>
        <p:sp>
          <p:nvSpPr>
            <p:cNvPr id="737" name="Text Box 37"/>
            <p:cNvSpPr txBox="1"/>
            <p:nvPr/>
          </p:nvSpPr>
          <p:spPr>
            <a:xfrm>
              <a:off x="0" y="1081202"/>
              <a:ext cx="741869" cy="2024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i="1" sz="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Climbing Out</a:t>
              </a:r>
            </a:p>
          </p:txBody>
        </p:sp>
        <p:sp>
          <p:nvSpPr>
            <p:cNvPr id="738" name="Text Box 38"/>
            <p:cNvSpPr txBox="1"/>
            <p:nvPr/>
          </p:nvSpPr>
          <p:spPr>
            <a:xfrm rot="19800000">
              <a:off x="23593" y="414108"/>
              <a:ext cx="1741300" cy="3167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How did you react when someone</a:t>
              </a:r>
              <a:endParaRPr b="0" sz="1100">
                <a:latin typeface="Futura Bold BT"/>
                <a:ea typeface="Futura Bold BT"/>
                <a:cs typeface="Futura Bold BT"/>
                <a:sym typeface="Futura Bold BT"/>
              </a:endParaRPr>
            </a:p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tried to pull you down?</a:t>
              </a:r>
            </a:p>
          </p:txBody>
        </p:sp>
      </p:grpSp>
      <p:grpSp>
        <p:nvGrpSpPr>
          <p:cNvPr id="742" name="Group 39"/>
          <p:cNvGrpSpPr/>
          <p:nvPr/>
        </p:nvGrpSpPr>
        <p:grpSpPr>
          <a:xfrm>
            <a:off x="6601038" y="4086174"/>
            <a:ext cx="1969187" cy="1383573"/>
            <a:chOff x="0" y="0"/>
            <a:chExt cx="1969185" cy="1383572"/>
          </a:xfrm>
        </p:grpSpPr>
        <p:sp>
          <p:nvSpPr>
            <p:cNvPr id="740" name="Text Box 40"/>
            <p:cNvSpPr txBox="1"/>
            <p:nvPr/>
          </p:nvSpPr>
          <p:spPr>
            <a:xfrm>
              <a:off x="0" y="1181155"/>
              <a:ext cx="787361" cy="2024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i="1" sz="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Defense Mech</a:t>
              </a:r>
            </a:p>
          </p:txBody>
        </p:sp>
        <p:sp>
          <p:nvSpPr>
            <p:cNvPr id="741" name="Text Box 41"/>
            <p:cNvSpPr txBox="1"/>
            <p:nvPr/>
          </p:nvSpPr>
          <p:spPr>
            <a:xfrm rot="19800000">
              <a:off x="242146" y="405013"/>
              <a:ext cx="1735546" cy="4310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How did you protect yourself in a </a:t>
              </a:r>
              <a:br/>
              <a:r>
                <a:t>pressure situation?  Did it</a:t>
              </a:r>
              <a:br/>
              <a:r>
                <a:t>help or hurt you?</a:t>
              </a:r>
            </a:p>
          </p:txBody>
        </p:sp>
      </p:grpSp>
      <p:grpSp>
        <p:nvGrpSpPr>
          <p:cNvPr id="745" name="Group 42"/>
          <p:cNvGrpSpPr/>
          <p:nvPr/>
        </p:nvGrpSpPr>
        <p:grpSpPr>
          <a:xfrm>
            <a:off x="7388437" y="4733295"/>
            <a:ext cx="1450666" cy="1152378"/>
            <a:chOff x="0" y="0"/>
            <a:chExt cx="1450665" cy="1152377"/>
          </a:xfrm>
        </p:grpSpPr>
        <p:sp>
          <p:nvSpPr>
            <p:cNvPr id="743" name="Text Box 43"/>
            <p:cNvSpPr txBox="1"/>
            <p:nvPr/>
          </p:nvSpPr>
          <p:spPr>
            <a:xfrm>
              <a:off x="0" y="949961"/>
              <a:ext cx="426006" cy="2024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i="1" sz="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Labels</a:t>
              </a:r>
            </a:p>
          </p:txBody>
        </p:sp>
        <p:sp>
          <p:nvSpPr>
            <p:cNvPr id="744" name="Text Box 44"/>
            <p:cNvSpPr txBox="1"/>
            <p:nvPr/>
          </p:nvSpPr>
          <p:spPr>
            <a:xfrm rot="19800000">
              <a:off x="10246" y="343527"/>
              <a:ext cx="1458973" cy="3167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How did you show others</a:t>
              </a:r>
              <a:br/>
              <a:r>
                <a:t>“</a:t>
              </a:r>
              <a:r>
                <a:t>the Real Me</a:t>
              </a:r>
              <a:r>
                <a:t>”</a:t>
              </a:r>
              <a:r>
                <a:t> not the label?</a:t>
              </a:r>
            </a:p>
          </p:txBody>
        </p:sp>
      </p:grpSp>
      <p:sp>
        <p:nvSpPr>
          <p:cNvPr id="746" name="Text Box 50"/>
          <p:cNvSpPr txBox="1"/>
          <p:nvPr/>
        </p:nvSpPr>
        <p:spPr>
          <a:xfrm>
            <a:off x="3627120" y="6273968"/>
            <a:ext cx="2042161" cy="468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900">
                <a:latin typeface="Arial"/>
                <a:ea typeface="Arial"/>
                <a:cs typeface="Arial"/>
                <a:sym typeface="Arial"/>
              </a:defRPr>
            </a:pPr>
            <a:r>
              <a:t>If you</a:t>
            </a:r>
            <a:r>
              <a:t>’</a:t>
            </a:r>
            <a:r>
              <a:t>re standing here why is</a:t>
            </a:r>
            <a:br/>
            <a:r>
              <a:t>Opportunity, Freedom, and </a:t>
            </a:r>
            <a:br/>
            <a:r>
              <a:t>Self-Respect hard to get?</a:t>
            </a:r>
          </a:p>
        </p:txBody>
      </p:sp>
      <p:grpSp>
        <p:nvGrpSpPr>
          <p:cNvPr id="749" name="Group 45"/>
          <p:cNvGrpSpPr/>
          <p:nvPr/>
        </p:nvGrpSpPr>
        <p:grpSpPr>
          <a:xfrm>
            <a:off x="7995093" y="5108946"/>
            <a:ext cx="1380974" cy="1202176"/>
            <a:chOff x="0" y="0"/>
            <a:chExt cx="1380973" cy="1202175"/>
          </a:xfrm>
        </p:grpSpPr>
        <p:sp>
          <p:nvSpPr>
            <p:cNvPr id="747" name="Text Box 46"/>
            <p:cNvSpPr txBox="1"/>
            <p:nvPr/>
          </p:nvSpPr>
          <p:spPr>
            <a:xfrm>
              <a:off x="18821" y="999759"/>
              <a:ext cx="685711" cy="2024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i="1" sz="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Reality Ride</a:t>
              </a:r>
            </a:p>
          </p:txBody>
        </p:sp>
        <p:sp>
          <p:nvSpPr>
            <p:cNvPr id="748" name="Text Box 47"/>
            <p:cNvSpPr txBox="1"/>
            <p:nvPr/>
          </p:nvSpPr>
          <p:spPr>
            <a:xfrm rot="19800000">
              <a:off x="17604" y="307568"/>
              <a:ext cx="1345765" cy="4310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What did you do today to </a:t>
              </a:r>
              <a:endParaRPr b="0" sz="1100">
                <a:latin typeface="Futura Bold BT"/>
                <a:ea typeface="Futura Bold BT"/>
                <a:cs typeface="Futura Bold BT"/>
                <a:sym typeface="Futura Bold BT"/>
              </a:endParaRPr>
            </a:p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stop the crash &amp; how </a:t>
              </a:r>
              <a:endParaRPr b="0" sz="1100">
                <a:latin typeface="Futura Bold BT"/>
                <a:ea typeface="Futura Bold BT"/>
                <a:cs typeface="Futura Bold BT"/>
                <a:sym typeface="Futura Bold BT"/>
              </a:endParaRPr>
            </a:p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can you repeat it?</a:t>
              </a:r>
            </a:p>
          </p:txBody>
        </p:sp>
      </p:grpSp>
      <p:sp>
        <p:nvSpPr>
          <p:cNvPr id="750" name="Text Box 16"/>
          <p:cNvSpPr txBox="1"/>
          <p:nvPr/>
        </p:nvSpPr>
        <p:spPr>
          <a:xfrm>
            <a:off x="3246120" y="4391025"/>
            <a:ext cx="806851" cy="650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900">
                <a:latin typeface="Futura Bold BT"/>
                <a:ea typeface="Futura Bold BT"/>
                <a:cs typeface="Futura Bold BT"/>
                <a:sym typeface="Futura Bold BT"/>
              </a:defRPr>
            </a:pPr>
            <a:r>
              <a:t>“</a:t>
            </a:r>
            <a:r>
              <a:t>What is </a:t>
            </a:r>
            <a:br/>
            <a:r>
              <a:t>your current</a:t>
            </a:r>
            <a:br/>
            <a:r>
              <a:t>view giving</a:t>
            </a:r>
            <a:br/>
            <a:r>
              <a:t>you?</a:t>
            </a:r>
            <a:r>
              <a:t>”</a:t>
            </a:r>
          </a:p>
        </p:txBody>
      </p:sp>
      <p:grpSp>
        <p:nvGrpSpPr>
          <p:cNvPr id="753" name="Group 63"/>
          <p:cNvGrpSpPr/>
          <p:nvPr/>
        </p:nvGrpSpPr>
        <p:grpSpPr>
          <a:xfrm>
            <a:off x="4689048" y="5150146"/>
            <a:ext cx="1355135" cy="595702"/>
            <a:chOff x="0" y="0"/>
            <a:chExt cx="1355133" cy="595700"/>
          </a:xfrm>
        </p:grpSpPr>
        <p:sp>
          <p:nvSpPr>
            <p:cNvPr id="751" name="Text Box 48"/>
            <p:cNvSpPr txBox="1"/>
            <p:nvPr/>
          </p:nvSpPr>
          <p:spPr>
            <a:xfrm>
              <a:off x="0" y="254000"/>
              <a:ext cx="1355134" cy="341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900">
                  <a:latin typeface="Arial"/>
                  <a:ea typeface="Arial"/>
                  <a:cs typeface="Arial"/>
                  <a:sym typeface="Arial"/>
                </a:defRPr>
              </a:pPr>
              <a:r>
                <a:t>Why do you often miss</a:t>
              </a:r>
              <a:br/>
              <a:r>
                <a:t>the simple solution?</a:t>
              </a:r>
            </a:p>
          </p:txBody>
        </p:sp>
        <p:sp>
          <p:nvSpPr>
            <p:cNvPr id="752" name="Line 58"/>
            <p:cNvSpPr/>
            <p:nvPr/>
          </p:nvSpPr>
          <p:spPr>
            <a:xfrm flipV="1">
              <a:off x="640079" y="-1"/>
              <a:ext cx="304802" cy="304802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754" name="TextBox 67"/>
          <p:cNvSpPr txBox="1"/>
          <p:nvPr/>
        </p:nvSpPr>
        <p:spPr>
          <a:xfrm>
            <a:off x="1005573" y="-32448"/>
            <a:ext cx="6866147" cy="739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You Can See Over The Wall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8350" y="1676400"/>
            <a:ext cx="5067300" cy="350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6" name="Picture 16" descr="Picture 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43588" y="3197455"/>
            <a:ext cx="5488193" cy="3471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757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68707" y="3797300"/>
            <a:ext cx="1295401" cy="1917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58" name="Picture 14" descr="Picture 1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228600"/>
            <a:ext cx="2692400" cy="5791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59" name="Picture 4" descr="Picture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844373" y="4332094"/>
            <a:ext cx="608422" cy="1996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760" name="Picture 10" descr="Picture 1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818546" y="2755900"/>
            <a:ext cx="1526247" cy="3797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61" name="Picture 6" descr="Picture 6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209800" y="932168"/>
            <a:ext cx="594410" cy="1898807"/>
          </a:xfrm>
          <a:prstGeom prst="rect">
            <a:avLst/>
          </a:prstGeom>
          <a:ln w="12700">
            <a:miter lim="400000"/>
          </a:ln>
        </p:spPr>
      </p:pic>
      <p:sp>
        <p:nvSpPr>
          <p:cNvPr id="762" name="Text Box 72"/>
          <p:cNvSpPr txBox="1"/>
          <p:nvPr/>
        </p:nvSpPr>
        <p:spPr>
          <a:xfrm>
            <a:off x="2048838" y="6088831"/>
            <a:ext cx="106566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700"/>
              </a:spcBef>
              <a:defRPr sz="15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Why Try?</a:t>
            </a:r>
          </a:p>
        </p:txBody>
      </p:sp>
      <p:sp>
        <p:nvSpPr>
          <p:cNvPr id="763" name="Text Box 51"/>
          <p:cNvSpPr txBox="1"/>
          <p:nvPr/>
        </p:nvSpPr>
        <p:spPr>
          <a:xfrm rot="20700000">
            <a:off x="2053577" y="3617780"/>
            <a:ext cx="678394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Failure</a:t>
            </a:r>
          </a:p>
        </p:txBody>
      </p:sp>
      <p:sp>
        <p:nvSpPr>
          <p:cNvPr id="764" name="Text Box 52"/>
          <p:cNvSpPr txBox="1"/>
          <p:nvPr/>
        </p:nvSpPr>
        <p:spPr>
          <a:xfrm rot="900000">
            <a:off x="2481812" y="3838906"/>
            <a:ext cx="591776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Drugs</a:t>
            </a:r>
          </a:p>
        </p:txBody>
      </p:sp>
      <p:sp>
        <p:nvSpPr>
          <p:cNvPr id="765" name="Text Box 53"/>
          <p:cNvSpPr txBox="1"/>
          <p:nvPr/>
        </p:nvSpPr>
        <p:spPr>
          <a:xfrm rot="20700000">
            <a:off x="2054993" y="4153046"/>
            <a:ext cx="595274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Anger</a:t>
            </a:r>
          </a:p>
        </p:txBody>
      </p:sp>
      <p:sp>
        <p:nvSpPr>
          <p:cNvPr id="766" name="Text Box 54"/>
          <p:cNvSpPr txBox="1"/>
          <p:nvPr/>
        </p:nvSpPr>
        <p:spPr>
          <a:xfrm>
            <a:off x="2407920" y="4475202"/>
            <a:ext cx="781532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Fighting</a:t>
            </a:r>
          </a:p>
        </p:txBody>
      </p:sp>
      <p:sp>
        <p:nvSpPr>
          <p:cNvPr id="767" name="Text Box 57"/>
          <p:cNvSpPr txBox="1"/>
          <p:nvPr/>
        </p:nvSpPr>
        <p:spPr>
          <a:xfrm rot="900000">
            <a:off x="2038643" y="5396838"/>
            <a:ext cx="885488" cy="5232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Family</a:t>
            </a:r>
            <a:br/>
            <a:r>
              <a:t>Problems</a:t>
            </a:r>
          </a:p>
        </p:txBody>
      </p:sp>
      <p:sp>
        <p:nvSpPr>
          <p:cNvPr id="768" name="Text Box 51"/>
          <p:cNvSpPr txBox="1"/>
          <p:nvPr/>
        </p:nvSpPr>
        <p:spPr>
          <a:xfrm rot="1148666">
            <a:off x="2037164" y="4814737"/>
            <a:ext cx="1000756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Who</a:t>
            </a:r>
            <a:r>
              <a:rPr>
                <a:solidFill>
                  <a:schemeClr val="accent3"/>
                </a:solidFill>
              </a:rPr>
              <a:t> </a:t>
            </a:r>
            <a:r>
              <a:t>Cares</a:t>
            </a:r>
          </a:p>
        </p:txBody>
      </p:sp>
      <p:sp>
        <p:nvSpPr>
          <p:cNvPr id="769" name="Text Box 51"/>
          <p:cNvSpPr txBox="1"/>
          <p:nvPr/>
        </p:nvSpPr>
        <p:spPr>
          <a:xfrm rot="20757576">
            <a:off x="2528437" y="5151736"/>
            <a:ext cx="643494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I</a:t>
            </a:r>
            <a:r>
              <a:rPr>
                <a:solidFill>
                  <a:schemeClr val="accent3"/>
                </a:solidFill>
              </a:rPr>
              <a:t> </a:t>
            </a:r>
            <a:r>
              <a:t>Can’t</a:t>
            </a:r>
          </a:p>
        </p:txBody>
      </p:sp>
      <p:sp>
        <p:nvSpPr>
          <p:cNvPr id="770" name="Text Box 14"/>
          <p:cNvSpPr txBox="1"/>
          <p:nvPr/>
        </p:nvSpPr>
        <p:spPr>
          <a:xfrm>
            <a:off x="2026920" y="685800"/>
            <a:ext cx="823514" cy="239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 sz="1100">
                <a:latin typeface="Arial"/>
                <a:ea typeface="Arial"/>
                <a:cs typeface="Arial"/>
                <a:sym typeface="Arial"/>
              </a:defRPr>
            </a:pPr>
            <a:r>
              <a:t>“</a:t>
            </a:r>
            <a:r>
              <a:t>Big View</a:t>
            </a:r>
            <a:r>
              <a:t>”</a:t>
            </a:r>
          </a:p>
        </p:txBody>
      </p:sp>
      <p:grpSp>
        <p:nvGrpSpPr>
          <p:cNvPr id="773" name="Group 24"/>
          <p:cNvGrpSpPr/>
          <p:nvPr/>
        </p:nvGrpSpPr>
        <p:grpSpPr>
          <a:xfrm>
            <a:off x="3294417" y="2022202"/>
            <a:ext cx="1783743" cy="1362103"/>
            <a:chOff x="0" y="0"/>
            <a:chExt cx="1783742" cy="1362102"/>
          </a:xfrm>
        </p:grpSpPr>
        <p:sp>
          <p:nvSpPr>
            <p:cNvPr id="771" name="Text Box 25"/>
            <p:cNvSpPr txBox="1"/>
            <p:nvPr/>
          </p:nvSpPr>
          <p:spPr>
            <a:xfrm>
              <a:off x="13613" y="1159686"/>
              <a:ext cx="657186" cy="2024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i="1" sz="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Plugging In</a:t>
              </a:r>
            </a:p>
          </p:txBody>
        </p:sp>
        <p:sp>
          <p:nvSpPr>
            <p:cNvPr id="772" name="Text Box 26"/>
            <p:cNvSpPr txBox="1"/>
            <p:nvPr/>
          </p:nvSpPr>
          <p:spPr>
            <a:xfrm rot="19800000">
              <a:off x="-46545" y="447991"/>
              <a:ext cx="1876832" cy="3167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Who is helping you deal with your</a:t>
              </a:r>
              <a:br/>
              <a:r>
                <a:t>challenges? Can you get more help?</a:t>
              </a:r>
            </a:p>
          </p:txBody>
        </p:sp>
      </p:grpSp>
      <p:grpSp>
        <p:nvGrpSpPr>
          <p:cNvPr id="776" name="Group 27"/>
          <p:cNvGrpSpPr/>
          <p:nvPr/>
        </p:nvGrpSpPr>
        <p:grpSpPr>
          <a:xfrm>
            <a:off x="3977166" y="2708024"/>
            <a:ext cx="1250959" cy="1092203"/>
            <a:chOff x="0" y="0"/>
            <a:chExt cx="1250958" cy="1092201"/>
          </a:xfrm>
        </p:grpSpPr>
        <p:sp>
          <p:nvSpPr>
            <p:cNvPr id="774" name="Text Box 28"/>
            <p:cNvSpPr txBox="1"/>
            <p:nvPr/>
          </p:nvSpPr>
          <p:spPr>
            <a:xfrm>
              <a:off x="42068" y="889785"/>
              <a:ext cx="627073" cy="2024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i="1" sz="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Lift Weight</a:t>
              </a:r>
            </a:p>
          </p:txBody>
        </p:sp>
        <p:sp>
          <p:nvSpPr>
            <p:cNvPr id="775" name="Text Box 29"/>
            <p:cNvSpPr txBox="1"/>
            <p:nvPr/>
          </p:nvSpPr>
          <p:spPr>
            <a:xfrm rot="19800000">
              <a:off x="-5334" y="294190"/>
              <a:ext cx="1261627" cy="3167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What laws and rules are</a:t>
              </a:r>
              <a:br/>
              <a:r>
                <a:t>making you strong?</a:t>
              </a:r>
            </a:p>
          </p:txBody>
        </p:sp>
      </p:grpSp>
      <p:grpSp>
        <p:nvGrpSpPr>
          <p:cNvPr id="779" name="Group 30"/>
          <p:cNvGrpSpPr/>
          <p:nvPr/>
        </p:nvGrpSpPr>
        <p:grpSpPr>
          <a:xfrm>
            <a:off x="4722844" y="3005444"/>
            <a:ext cx="1485322" cy="1203303"/>
            <a:chOff x="0" y="0"/>
            <a:chExt cx="1485321" cy="1203302"/>
          </a:xfrm>
        </p:grpSpPr>
        <p:sp>
          <p:nvSpPr>
            <p:cNvPr id="777" name="Text Box 31"/>
            <p:cNvSpPr txBox="1"/>
            <p:nvPr/>
          </p:nvSpPr>
          <p:spPr>
            <a:xfrm>
              <a:off x="151521" y="1000886"/>
              <a:ext cx="352585" cy="2024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i="1" sz="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Maze</a:t>
              </a:r>
            </a:p>
          </p:txBody>
        </p:sp>
        <p:sp>
          <p:nvSpPr>
            <p:cNvPr id="778" name="Text Box 32"/>
            <p:cNvSpPr txBox="1"/>
            <p:nvPr/>
          </p:nvSpPr>
          <p:spPr>
            <a:xfrm rot="19800000">
              <a:off x="-23462" y="361845"/>
              <a:ext cx="1532246" cy="3167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What did you put your desire,</a:t>
              </a:r>
              <a:br/>
              <a:r>
                <a:t>time, and effort into today?</a:t>
              </a:r>
            </a:p>
          </p:txBody>
        </p:sp>
      </p:grpSp>
      <p:grpSp>
        <p:nvGrpSpPr>
          <p:cNvPr id="782" name="Group 33"/>
          <p:cNvGrpSpPr/>
          <p:nvPr/>
        </p:nvGrpSpPr>
        <p:grpSpPr>
          <a:xfrm>
            <a:off x="5440749" y="3406767"/>
            <a:ext cx="1490220" cy="1215258"/>
            <a:chOff x="0" y="0"/>
            <a:chExt cx="1490218" cy="1215257"/>
          </a:xfrm>
        </p:grpSpPr>
        <p:sp>
          <p:nvSpPr>
            <p:cNvPr id="780" name="Text Box 34"/>
            <p:cNvSpPr txBox="1"/>
            <p:nvPr/>
          </p:nvSpPr>
          <p:spPr>
            <a:xfrm>
              <a:off x="56985" y="1012840"/>
              <a:ext cx="482412" cy="2024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i="1" sz="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Hurdles</a:t>
              </a:r>
            </a:p>
          </p:txBody>
        </p:sp>
        <p:sp>
          <p:nvSpPr>
            <p:cNvPr id="781" name="Text Box 35"/>
            <p:cNvSpPr txBox="1"/>
            <p:nvPr/>
          </p:nvSpPr>
          <p:spPr>
            <a:xfrm rot="19800000">
              <a:off x="-23841" y="363259"/>
              <a:ext cx="1537901" cy="3167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What will motivate you to </a:t>
              </a:r>
              <a:br/>
              <a:r>
                <a:t>jump back up when  you trip?</a:t>
              </a:r>
            </a:p>
          </p:txBody>
        </p:sp>
      </p:grpSp>
      <p:grpSp>
        <p:nvGrpSpPr>
          <p:cNvPr id="785" name="Group 36"/>
          <p:cNvGrpSpPr/>
          <p:nvPr/>
        </p:nvGrpSpPr>
        <p:grpSpPr>
          <a:xfrm>
            <a:off x="6008902" y="3753799"/>
            <a:ext cx="1727428" cy="1283620"/>
            <a:chOff x="0" y="0"/>
            <a:chExt cx="1727426" cy="1283619"/>
          </a:xfrm>
        </p:grpSpPr>
        <p:sp>
          <p:nvSpPr>
            <p:cNvPr id="783" name="Text Box 37"/>
            <p:cNvSpPr txBox="1"/>
            <p:nvPr/>
          </p:nvSpPr>
          <p:spPr>
            <a:xfrm>
              <a:off x="0" y="1081202"/>
              <a:ext cx="741869" cy="2024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i="1" sz="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Climbing Out</a:t>
              </a:r>
            </a:p>
          </p:txBody>
        </p:sp>
        <p:sp>
          <p:nvSpPr>
            <p:cNvPr id="784" name="Text Box 38"/>
            <p:cNvSpPr txBox="1"/>
            <p:nvPr/>
          </p:nvSpPr>
          <p:spPr>
            <a:xfrm rot="19800000">
              <a:off x="23593" y="414108"/>
              <a:ext cx="1741300" cy="3167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How did you react when someone</a:t>
              </a:r>
              <a:endParaRPr b="0" sz="1100">
                <a:latin typeface="Futura Bold BT"/>
                <a:ea typeface="Futura Bold BT"/>
                <a:cs typeface="Futura Bold BT"/>
                <a:sym typeface="Futura Bold BT"/>
              </a:endParaRPr>
            </a:p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tried to pull you down?</a:t>
              </a:r>
            </a:p>
          </p:txBody>
        </p:sp>
      </p:grpSp>
      <p:grpSp>
        <p:nvGrpSpPr>
          <p:cNvPr id="788" name="Group 39"/>
          <p:cNvGrpSpPr/>
          <p:nvPr/>
        </p:nvGrpSpPr>
        <p:grpSpPr>
          <a:xfrm>
            <a:off x="6601038" y="4086174"/>
            <a:ext cx="1969187" cy="1383573"/>
            <a:chOff x="0" y="0"/>
            <a:chExt cx="1969185" cy="1383572"/>
          </a:xfrm>
        </p:grpSpPr>
        <p:sp>
          <p:nvSpPr>
            <p:cNvPr id="786" name="Text Box 40"/>
            <p:cNvSpPr txBox="1"/>
            <p:nvPr/>
          </p:nvSpPr>
          <p:spPr>
            <a:xfrm>
              <a:off x="0" y="1181155"/>
              <a:ext cx="787361" cy="2024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i="1" sz="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Defense Mech</a:t>
              </a:r>
            </a:p>
          </p:txBody>
        </p:sp>
        <p:sp>
          <p:nvSpPr>
            <p:cNvPr id="787" name="Text Box 41"/>
            <p:cNvSpPr txBox="1"/>
            <p:nvPr/>
          </p:nvSpPr>
          <p:spPr>
            <a:xfrm rot="19800000">
              <a:off x="242146" y="405013"/>
              <a:ext cx="1735546" cy="4310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How did you protect yourself in a </a:t>
              </a:r>
              <a:br/>
              <a:r>
                <a:t>pressure situation?  Did it</a:t>
              </a:r>
              <a:br/>
              <a:r>
                <a:t>help or hurt you?</a:t>
              </a:r>
            </a:p>
          </p:txBody>
        </p:sp>
      </p:grpSp>
      <p:grpSp>
        <p:nvGrpSpPr>
          <p:cNvPr id="791" name="Group 42"/>
          <p:cNvGrpSpPr/>
          <p:nvPr/>
        </p:nvGrpSpPr>
        <p:grpSpPr>
          <a:xfrm>
            <a:off x="7388437" y="4733295"/>
            <a:ext cx="1450666" cy="1152378"/>
            <a:chOff x="0" y="0"/>
            <a:chExt cx="1450665" cy="1152377"/>
          </a:xfrm>
        </p:grpSpPr>
        <p:sp>
          <p:nvSpPr>
            <p:cNvPr id="789" name="Text Box 43"/>
            <p:cNvSpPr txBox="1"/>
            <p:nvPr/>
          </p:nvSpPr>
          <p:spPr>
            <a:xfrm>
              <a:off x="0" y="949961"/>
              <a:ext cx="426006" cy="2024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i="1" sz="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Labels</a:t>
              </a:r>
            </a:p>
          </p:txBody>
        </p:sp>
        <p:sp>
          <p:nvSpPr>
            <p:cNvPr id="790" name="Text Box 44"/>
            <p:cNvSpPr txBox="1"/>
            <p:nvPr/>
          </p:nvSpPr>
          <p:spPr>
            <a:xfrm rot="19800000">
              <a:off x="10246" y="343527"/>
              <a:ext cx="1458973" cy="3167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How did you show others</a:t>
              </a:r>
              <a:br/>
              <a:r>
                <a:t>“</a:t>
              </a:r>
              <a:r>
                <a:t>the Real Me</a:t>
              </a:r>
              <a:r>
                <a:t>”</a:t>
              </a:r>
              <a:r>
                <a:t> not the label?</a:t>
              </a:r>
            </a:p>
          </p:txBody>
        </p:sp>
      </p:grpSp>
      <p:sp>
        <p:nvSpPr>
          <p:cNvPr id="792" name="Text Box 50"/>
          <p:cNvSpPr txBox="1"/>
          <p:nvPr/>
        </p:nvSpPr>
        <p:spPr>
          <a:xfrm>
            <a:off x="3627120" y="6273968"/>
            <a:ext cx="2042161" cy="468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900">
                <a:latin typeface="Arial"/>
                <a:ea typeface="Arial"/>
                <a:cs typeface="Arial"/>
                <a:sym typeface="Arial"/>
              </a:defRPr>
            </a:pPr>
            <a:r>
              <a:t>If you</a:t>
            </a:r>
            <a:r>
              <a:t>’</a:t>
            </a:r>
            <a:r>
              <a:t>re standing here why is</a:t>
            </a:r>
            <a:br/>
            <a:r>
              <a:t>Opportunity, Freedom, and </a:t>
            </a:r>
            <a:br/>
            <a:r>
              <a:t>Self-Respect hard to get?</a:t>
            </a:r>
          </a:p>
        </p:txBody>
      </p:sp>
      <p:sp>
        <p:nvSpPr>
          <p:cNvPr id="793" name="Line 71"/>
          <p:cNvSpPr/>
          <p:nvPr/>
        </p:nvSpPr>
        <p:spPr>
          <a:xfrm flipH="1">
            <a:off x="6400799" y="2514600"/>
            <a:ext cx="228602" cy="304800"/>
          </a:xfrm>
          <a:prstGeom prst="line">
            <a:avLst/>
          </a:prstGeom>
          <a:ln w="28575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794" name="Text Box 17"/>
          <p:cNvSpPr txBox="1"/>
          <p:nvPr/>
        </p:nvSpPr>
        <p:spPr>
          <a:xfrm>
            <a:off x="461474" y="1015592"/>
            <a:ext cx="1258117" cy="732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 sz="1500">
                <a:latin typeface="Arial"/>
                <a:ea typeface="Arial"/>
                <a:cs typeface="Arial"/>
                <a:sym typeface="Arial"/>
              </a:defRPr>
            </a:pPr>
            <a:r>
              <a:t>Opportunity</a:t>
            </a:r>
            <a:br/>
            <a:r>
              <a:t>Freedom</a:t>
            </a:r>
            <a:br/>
            <a:r>
              <a:t>Self-Respect</a:t>
            </a:r>
          </a:p>
        </p:txBody>
      </p:sp>
      <p:sp>
        <p:nvSpPr>
          <p:cNvPr id="795" name="Text Box 23"/>
          <p:cNvSpPr txBox="1"/>
          <p:nvPr/>
        </p:nvSpPr>
        <p:spPr>
          <a:xfrm>
            <a:off x="6598919" y="1905000"/>
            <a:ext cx="1690699" cy="545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 sz="800">
                <a:latin typeface="Arial"/>
                <a:ea typeface="Arial"/>
                <a:cs typeface="Arial"/>
                <a:sym typeface="Arial"/>
              </a:defRPr>
            </a:pPr>
            <a:r>
              <a:t>If you cant see over the wall</a:t>
            </a:r>
            <a:br/>
            <a:r>
              <a:t>ask yourself . . . </a:t>
            </a:r>
            <a:r>
              <a:t>“</a:t>
            </a:r>
            <a:r>
              <a:t>What step am I </a:t>
            </a:r>
            <a:br/>
            <a:r>
              <a:t>tripping on?</a:t>
            </a:r>
            <a:r>
              <a:t>”</a:t>
            </a:r>
            <a:r>
              <a:t> (Then put </a:t>
            </a:r>
            <a:r>
              <a:rPr>
                <a:solidFill>
                  <a:srgbClr val="FF0000"/>
                </a:solidFill>
              </a:rPr>
              <a:t>Desire,</a:t>
            </a:r>
            <a:r>
              <a:t> </a:t>
            </a:r>
            <a:br/>
            <a:r>
              <a:rPr>
                <a:solidFill>
                  <a:srgbClr val="FF0000"/>
                </a:solidFill>
              </a:rPr>
              <a:t>Time</a:t>
            </a:r>
            <a:r>
              <a:t> and </a:t>
            </a:r>
            <a:r>
              <a:rPr>
                <a:solidFill>
                  <a:srgbClr val="FF0000"/>
                </a:solidFill>
              </a:rPr>
              <a:t>Effort</a:t>
            </a:r>
            <a:r>
              <a:t> into that step)</a:t>
            </a:r>
          </a:p>
        </p:txBody>
      </p:sp>
      <p:grpSp>
        <p:nvGrpSpPr>
          <p:cNvPr id="798" name="Group 45"/>
          <p:cNvGrpSpPr/>
          <p:nvPr/>
        </p:nvGrpSpPr>
        <p:grpSpPr>
          <a:xfrm>
            <a:off x="7995093" y="5108946"/>
            <a:ext cx="1380974" cy="1202176"/>
            <a:chOff x="0" y="0"/>
            <a:chExt cx="1380973" cy="1202175"/>
          </a:xfrm>
        </p:grpSpPr>
        <p:sp>
          <p:nvSpPr>
            <p:cNvPr id="796" name="Text Box 46"/>
            <p:cNvSpPr txBox="1"/>
            <p:nvPr/>
          </p:nvSpPr>
          <p:spPr>
            <a:xfrm>
              <a:off x="18821" y="999759"/>
              <a:ext cx="685711" cy="2024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i="1" sz="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Reality Ride</a:t>
              </a:r>
            </a:p>
          </p:txBody>
        </p:sp>
        <p:sp>
          <p:nvSpPr>
            <p:cNvPr id="797" name="Text Box 47"/>
            <p:cNvSpPr txBox="1"/>
            <p:nvPr/>
          </p:nvSpPr>
          <p:spPr>
            <a:xfrm rot="19800000">
              <a:off x="17604" y="307568"/>
              <a:ext cx="1345765" cy="4310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What did you do today to </a:t>
              </a:r>
              <a:endParaRPr b="0" sz="1100">
                <a:latin typeface="Futura Bold BT"/>
                <a:ea typeface="Futura Bold BT"/>
                <a:cs typeface="Futura Bold BT"/>
                <a:sym typeface="Futura Bold BT"/>
              </a:endParaRPr>
            </a:p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stop the crash &amp; how </a:t>
              </a:r>
              <a:endParaRPr b="0" sz="1100">
                <a:latin typeface="Futura Bold BT"/>
                <a:ea typeface="Futura Bold BT"/>
                <a:cs typeface="Futura Bold BT"/>
                <a:sym typeface="Futura Bold BT"/>
              </a:endParaRPr>
            </a:p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can you repeat it?</a:t>
              </a:r>
            </a:p>
          </p:txBody>
        </p:sp>
      </p:grpSp>
      <p:sp>
        <p:nvSpPr>
          <p:cNvPr id="799" name="Text Box 23"/>
          <p:cNvSpPr txBox="1"/>
          <p:nvPr/>
        </p:nvSpPr>
        <p:spPr>
          <a:xfrm>
            <a:off x="3431909" y="1248060"/>
            <a:ext cx="1508761" cy="3167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Why will this view give you more self-respect?</a:t>
            </a:r>
          </a:p>
        </p:txBody>
      </p:sp>
      <p:sp>
        <p:nvSpPr>
          <p:cNvPr id="800" name="Text Box 18"/>
          <p:cNvSpPr txBox="1"/>
          <p:nvPr/>
        </p:nvSpPr>
        <p:spPr>
          <a:xfrm>
            <a:off x="299720" y="2057400"/>
            <a:ext cx="1737361" cy="46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Why does climbing the steps and achieving this view give you endless options?</a:t>
            </a:r>
          </a:p>
        </p:txBody>
      </p:sp>
      <p:sp>
        <p:nvSpPr>
          <p:cNvPr id="801" name="Text Box 21"/>
          <p:cNvSpPr txBox="1"/>
          <p:nvPr/>
        </p:nvSpPr>
        <p:spPr>
          <a:xfrm>
            <a:off x="299720" y="2577101"/>
            <a:ext cx="1661161" cy="391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40000"/>
              </a:lnSpc>
              <a:defRPr sz="900">
                <a:latin typeface="Arial"/>
                <a:ea typeface="Arial"/>
                <a:cs typeface="Arial"/>
                <a:sym typeface="Arial"/>
              </a:defRPr>
            </a:pPr>
            <a:r>
              <a:t>I will become . . .</a:t>
            </a:r>
            <a:br/>
            <a:r>
              <a:t>   My dreams and goals</a:t>
            </a:r>
          </a:p>
        </p:txBody>
      </p:sp>
      <p:sp>
        <p:nvSpPr>
          <p:cNvPr id="802" name="Text Box 16"/>
          <p:cNvSpPr txBox="1"/>
          <p:nvPr/>
        </p:nvSpPr>
        <p:spPr>
          <a:xfrm>
            <a:off x="3246120" y="4391025"/>
            <a:ext cx="806851" cy="650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900">
                <a:latin typeface="Futura Bold BT"/>
                <a:ea typeface="Futura Bold BT"/>
                <a:cs typeface="Futura Bold BT"/>
                <a:sym typeface="Futura Bold BT"/>
              </a:defRPr>
            </a:pPr>
            <a:r>
              <a:t>“</a:t>
            </a:r>
            <a:r>
              <a:t>What is </a:t>
            </a:r>
            <a:br/>
            <a:r>
              <a:t>your current</a:t>
            </a:r>
            <a:br/>
            <a:r>
              <a:t>view giving</a:t>
            </a:r>
            <a:br/>
            <a:r>
              <a:t>you?</a:t>
            </a:r>
            <a:r>
              <a:t>”</a:t>
            </a:r>
          </a:p>
        </p:txBody>
      </p:sp>
      <p:grpSp>
        <p:nvGrpSpPr>
          <p:cNvPr id="805" name="Group 63"/>
          <p:cNvGrpSpPr/>
          <p:nvPr/>
        </p:nvGrpSpPr>
        <p:grpSpPr>
          <a:xfrm>
            <a:off x="4689048" y="5150146"/>
            <a:ext cx="1355135" cy="595702"/>
            <a:chOff x="0" y="0"/>
            <a:chExt cx="1355133" cy="595700"/>
          </a:xfrm>
        </p:grpSpPr>
        <p:sp>
          <p:nvSpPr>
            <p:cNvPr id="803" name="Text Box 48"/>
            <p:cNvSpPr txBox="1"/>
            <p:nvPr/>
          </p:nvSpPr>
          <p:spPr>
            <a:xfrm>
              <a:off x="0" y="254000"/>
              <a:ext cx="1355134" cy="341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900">
                  <a:latin typeface="Arial"/>
                  <a:ea typeface="Arial"/>
                  <a:cs typeface="Arial"/>
                  <a:sym typeface="Arial"/>
                </a:defRPr>
              </a:pPr>
              <a:r>
                <a:t>Why do you often miss</a:t>
              </a:r>
              <a:br/>
              <a:r>
                <a:t>the simple solution?</a:t>
              </a:r>
            </a:p>
          </p:txBody>
        </p:sp>
        <p:sp>
          <p:nvSpPr>
            <p:cNvPr id="804" name="Line 58"/>
            <p:cNvSpPr/>
            <p:nvPr/>
          </p:nvSpPr>
          <p:spPr>
            <a:xfrm flipV="1">
              <a:off x="640079" y="-1"/>
              <a:ext cx="304802" cy="304802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806" name="Line 71"/>
          <p:cNvSpPr/>
          <p:nvPr/>
        </p:nvSpPr>
        <p:spPr>
          <a:xfrm flipH="1">
            <a:off x="2967994" y="1394677"/>
            <a:ext cx="398372" cy="1"/>
          </a:xfrm>
          <a:prstGeom prst="line">
            <a:avLst/>
          </a:prstGeom>
          <a:ln w="28575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807" name="TextBox 67"/>
          <p:cNvSpPr txBox="1"/>
          <p:nvPr/>
        </p:nvSpPr>
        <p:spPr>
          <a:xfrm>
            <a:off x="1005573" y="-32448"/>
            <a:ext cx="6866147" cy="739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You Can See Over The Wall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" name="Picture 16" descr="Picture 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43588" y="3197455"/>
            <a:ext cx="5488193" cy="3471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810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68707" y="3797300"/>
            <a:ext cx="1295401" cy="1917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11" name="Picture 14" descr="Picture 1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228600"/>
            <a:ext cx="2692400" cy="5791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12" name="Picture 4" descr="Picture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844373" y="4332094"/>
            <a:ext cx="608422" cy="1996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813" name="Picture 10" descr="Picture 1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818546" y="2755900"/>
            <a:ext cx="1526247" cy="3797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14" name="Picture 6" descr="Picture 6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209800" y="932168"/>
            <a:ext cx="594410" cy="1898807"/>
          </a:xfrm>
          <a:prstGeom prst="rect">
            <a:avLst/>
          </a:prstGeom>
          <a:ln w="12700">
            <a:miter lim="400000"/>
          </a:ln>
        </p:spPr>
      </p:pic>
      <p:sp>
        <p:nvSpPr>
          <p:cNvPr id="815" name="Text Box 72"/>
          <p:cNvSpPr txBox="1"/>
          <p:nvPr/>
        </p:nvSpPr>
        <p:spPr>
          <a:xfrm>
            <a:off x="2048838" y="6088831"/>
            <a:ext cx="106566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700"/>
              </a:spcBef>
              <a:defRPr sz="15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Why Try?</a:t>
            </a:r>
          </a:p>
        </p:txBody>
      </p:sp>
      <p:sp>
        <p:nvSpPr>
          <p:cNvPr id="816" name="Text Box 51"/>
          <p:cNvSpPr txBox="1"/>
          <p:nvPr/>
        </p:nvSpPr>
        <p:spPr>
          <a:xfrm rot="20700000">
            <a:off x="2053577" y="3617780"/>
            <a:ext cx="678394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Failure</a:t>
            </a:r>
          </a:p>
        </p:txBody>
      </p:sp>
      <p:sp>
        <p:nvSpPr>
          <p:cNvPr id="817" name="Text Box 52"/>
          <p:cNvSpPr txBox="1"/>
          <p:nvPr/>
        </p:nvSpPr>
        <p:spPr>
          <a:xfrm rot="900000">
            <a:off x="2481812" y="3838906"/>
            <a:ext cx="591776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Drugs</a:t>
            </a:r>
          </a:p>
        </p:txBody>
      </p:sp>
      <p:sp>
        <p:nvSpPr>
          <p:cNvPr id="818" name="Text Box 53"/>
          <p:cNvSpPr txBox="1"/>
          <p:nvPr/>
        </p:nvSpPr>
        <p:spPr>
          <a:xfrm rot="20700000">
            <a:off x="2054993" y="4153046"/>
            <a:ext cx="595274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Anger</a:t>
            </a:r>
          </a:p>
        </p:txBody>
      </p:sp>
      <p:sp>
        <p:nvSpPr>
          <p:cNvPr id="819" name="Text Box 54"/>
          <p:cNvSpPr txBox="1"/>
          <p:nvPr/>
        </p:nvSpPr>
        <p:spPr>
          <a:xfrm>
            <a:off x="2407920" y="4475202"/>
            <a:ext cx="781532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Fighting</a:t>
            </a:r>
          </a:p>
        </p:txBody>
      </p:sp>
      <p:sp>
        <p:nvSpPr>
          <p:cNvPr id="820" name="Text Box 57"/>
          <p:cNvSpPr txBox="1"/>
          <p:nvPr/>
        </p:nvSpPr>
        <p:spPr>
          <a:xfrm rot="900000">
            <a:off x="2038643" y="5396838"/>
            <a:ext cx="885488" cy="5232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Family</a:t>
            </a:r>
            <a:br/>
            <a:r>
              <a:t>Problems</a:t>
            </a:r>
          </a:p>
        </p:txBody>
      </p:sp>
      <p:sp>
        <p:nvSpPr>
          <p:cNvPr id="821" name="Text Box 51"/>
          <p:cNvSpPr txBox="1"/>
          <p:nvPr/>
        </p:nvSpPr>
        <p:spPr>
          <a:xfrm rot="1148666">
            <a:off x="2037164" y="4814737"/>
            <a:ext cx="1000756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Who</a:t>
            </a:r>
            <a:r>
              <a:rPr>
                <a:solidFill>
                  <a:schemeClr val="accent3"/>
                </a:solidFill>
              </a:rPr>
              <a:t> </a:t>
            </a:r>
            <a:r>
              <a:t>Cares</a:t>
            </a:r>
          </a:p>
        </p:txBody>
      </p:sp>
      <p:sp>
        <p:nvSpPr>
          <p:cNvPr id="822" name="Text Box 51"/>
          <p:cNvSpPr txBox="1"/>
          <p:nvPr/>
        </p:nvSpPr>
        <p:spPr>
          <a:xfrm rot="20757576">
            <a:off x="2528437" y="5151736"/>
            <a:ext cx="643494" cy="307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35921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I</a:t>
            </a:r>
            <a:r>
              <a:rPr>
                <a:solidFill>
                  <a:schemeClr val="accent3"/>
                </a:solidFill>
              </a:rPr>
              <a:t> </a:t>
            </a:r>
            <a:r>
              <a:t>Can’t</a:t>
            </a:r>
          </a:p>
        </p:txBody>
      </p:sp>
      <p:sp>
        <p:nvSpPr>
          <p:cNvPr id="823" name="Text Box 14"/>
          <p:cNvSpPr txBox="1"/>
          <p:nvPr/>
        </p:nvSpPr>
        <p:spPr>
          <a:xfrm>
            <a:off x="2026920" y="685800"/>
            <a:ext cx="823514" cy="239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 sz="1100">
                <a:latin typeface="Arial"/>
                <a:ea typeface="Arial"/>
                <a:cs typeface="Arial"/>
                <a:sym typeface="Arial"/>
              </a:defRPr>
            </a:pPr>
            <a:r>
              <a:t>“</a:t>
            </a:r>
            <a:r>
              <a:t>Big View</a:t>
            </a:r>
            <a:r>
              <a:t>”</a:t>
            </a:r>
          </a:p>
        </p:txBody>
      </p:sp>
      <p:grpSp>
        <p:nvGrpSpPr>
          <p:cNvPr id="826" name="Group 24"/>
          <p:cNvGrpSpPr/>
          <p:nvPr/>
        </p:nvGrpSpPr>
        <p:grpSpPr>
          <a:xfrm>
            <a:off x="3294417" y="2022202"/>
            <a:ext cx="1783743" cy="1362103"/>
            <a:chOff x="0" y="0"/>
            <a:chExt cx="1783742" cy="1362102"/>
          </a:xfrm>
        </p:grpSpPr>
        <p:sp>
          <p:nvSpPr>
            <p:cNvPr id="824" name="Text Box 25"/>
            <p:cNvSpPr txBox="1"/>
            <p:nvPr/>
          </p:nvSpPr>
          <p:spPr>
            <a:xfrm>
              <a:off x="13613" y="1159686"/>
              <a:ext cx="657186" cy="2024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i="1" sz="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Plugging In</a:t>
              </a:r>
            </a:p>
          </p:txBody>
        </p:sp>
        <p:sp>
          <p:nvSpPr>
            <p:cNvPr id="825" name="Text Box 26"/>
            <p:cNvSpPr txBox="1"/>
            <p:nvPr/>
          </p:nvSpPr>
          <p:spPr>
            <a:xfrm rot="19800000">
              <a:off x="-46545" y="447991"/>
              <a:ext cx="1876832" cy="3167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Who is helping you deal with your</a:t>
              </a:r>
              <a:br/>
              <a:r>
                <a:t>challenges? Can you get more help?</a:t>
              </a:r>
            </a:p>
          </p:txBody>
        </p:sp>
      </p:grpSp>
      <p:grpSp>
        <p:nvGrpSpPr>
          <p:cNvPr id="829" name="Group 27"/>
          <p:cNvGrpSpPr/>
          <p:nvPr/>
        </p:nvGrpSpPr>
        <p:grpSpPr>
          <a:xfrm>
            <a:off x="3977166" y="2708024"/>
            <a:ext cx="1250959" cy="1092203"/>
            <a:chOff x="0" y="0"/>
            <a:chExt cx="1250958" cy="1092201"/>
          </a:xfrm>
        </p:grpSpPr>
        <p:sp>
          <p:nvSpPr>
            <p:cNvPr id="827" name="Text Box 28"/>
            <p:cNvSpPr txBox="1"/>
            <p:nvPr/>
          </p:nvSpPr>
          <p:spPr>
            <a:xfrm>
              <a:off x="42068" y="889785"/>
              <a:ext cx="627073" cy="2024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i="1" sz="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Lift Weight</a:t>
              </a:r>
            </a:p>
          </p:txBody>
        </p:sp>
        <p:sp>
          <p:nvSpPr>
            <p:cNvPr id="828" name="Text Box 29"/>
            <p:cNvSpPr txBox="1"/>
            <p:nvPr/>
          </p:nvSpPr>
          <p:spPr>
            <a:xfrm rot="19800000">
              <a:off x="-5334" y="294190"/>
              <a:ext cx="1261627" cy="3167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What laws and rules are</a:t>
              </a:r>
              <a:br/>
              <a:r>
                <a:t>making you strong?</a:t>
              </a:r>
            </a:p>
          </p:txBody>
        </p:sp>
      </p:grpSp>
      <p:grpSp>
        <p:nvGrpSpPr>
          <p:cNvPr id="832" name="Group 30"/>
          <p:cNvGrpSpPr/>
          <p:nvPr/>
        </p:nvGrpSpPr>
        <p:grpSpPr>
          <a:xfrm>
            <a:off x="4722844" y="3005444"/>
            <a:ext cx="1485322" cy="1203303"/>
            <a:chOff x="0" y="0"/>
            <a:chExt cx="1485321" cy="1203302"/>
          </a:xfrm>
        </p:grpSpPr>
        <p:sp>
          <p:nvSpPr>
            <p:cNvPr id="830" name="Text Box 31"/>
            <p:cNvSpPr txBox="1"/>
            <p:nvPr/>
          </p:nvSpPr>
          <p:spPr>
            <a:xfrm>
              <a:off x="151521" y="1000886"/>
              <a:ext cx="352585" cy="2024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i="1" sz="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Maze</a:t>
              </a:r>
            </a:p>
          </p:txBody>
        </p:sp>
        <p:sp>
          <p:nvSpPr>
            <p:cNvPr id="831" name="Text Box 32"/>
            <p:cNvSpPr txBox="1"/>
            <p:nvPr/>
          </p:nvSpPr>
          <p:spPr>
            <a:xfrm rot="19800000">
              <a:off x="-23462" y="361845"/>
              <a:ext cx="1532246" cy="3167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What did you put your desire,</a:t>
              </a:r>
              <a:br/>
              <a:r>
                <a:t>time, and effort into today?</a:t>
              </a:r>
            </a:p>
          </p:txBody>
        </p:sp>
      </p:grpSp>
      <p:grpSp>
        <p:nvGrpSpPr>
          <p:cNvPr id="835" name="Group 33"/>
          <p:cNvGrpSpPr/>
          <p:nvPr/>
        </p:nvGrpSpPr>
        <p:grpSpPr>
          <a:xfrm>
            <a:off x="5440749" y="3406767"/>
            <a:ext cx="1490220" cy="1215258"/>
            <a:chOff x="0" y="0"/>
            <a:chExt cx="1490218" cy="1215257"/>
          </a:xfrm>
        </p:grpSpPr>
        <p:sp>
          <p:nvSpPr>
            <p:cNvPr id="833" name="Text Box 34"/>
            <p:cNvSpPr txBox="1"/>
            <p:nvPr/>
          </p:nvSpPr>
          <p:spPr>
            <a:xfrm>
              <a:off x="56985" y="1012840"/>
              <a:ext cx="482412" cy="2024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i="1" sz="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Hurdles</a:t>
              </a:r>
            </a:p>
          </p:txBody>
        </p:sp>
        <p:sp>
          <p:nvSpPr>
            <p:cNvPr id="834" name="Text Box 35"/>
            <p:cNvSpPr txBox="1"/>
            <p:nvPr/>
          </p:nvSpPr>
          <p:spPr>
            <a:xfrm rot="19800000">
              <a:off x="-23841" y="363259"/>
              <a:ext cx="1537901" cy="3167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What will motivate you to </a:t>
              </a:r>
              <a:br/>
              <a:r>
                <a:t>jump back up when  you trip?</a:t>
              </a:r>
            </a:p>
          </p:txBody>
        </p:sp>
      </p:grpSp>
      <p:grpSp>
        <p:nvGrpSpPr>
          <p:cNvPr id="838" name="Group 36"/>
          <p:cNvGrpSpPr/>
          <p:nvPr/>
        </p:nvGrpSpPr>
        <p:grpSpPr>
          <a:xfrm>
            <a:off x="6008902" y="3753799"/>
            <a:ext cx="1727428" cy="1283620"/>
            <a:chOff x="0" y="0"/>
            <a:chExt cx="1727426" cy="1283619"/>
          </a:xfrm>
        </p:grpSpPr>
        <p:sp>
          <p:nvSpPr>
            <p:cNvPr id="836" name="Text Box 37"/>
            <p:cNvSpPr txBox="1"/>
            <p:nvPr/>
          </p:nvSpPr>
          <p:spPr>
            <a:xfrm>
              <a:off x="0" y="1081202"/>
              <a:ext cx="741869" cy="2024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i="1" sz="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Climbing Out</a:t>
              </a:r>
            </a:p>
          </p:txBody>
        </p:sp>
        <p:sp>
          <p:nvSpPr>
            <p:cNvPr id="837" name="Text Box 38"/>
            <p:cNvSpPr txBox="1"/>
            <p:nvPr/>
          </p:nvSpPr>
          <p:spPr>
            <a:xfrm rot="19800000">
              <a:off x="23593" y="414108"/>
              <a:ext cx="1741300" cy="3167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How did you react when someone</a:t>
              </a:r>
              <a:endParaRPr b="0" sz="1100">
                <a:latin typeface="Futura Bold BT"/>
                <a:ea typeface="Futura Bold BT"/>
                <a:cs typeface="Futura Bold BT"/>
                <a:sym typeface="Futura Bold BT"/>
              </a:endParaRPr>
            </a:p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tried to pull you down?</a:t>
              </a:r>
            </a:p>
          </p:txBody>
        </p:sp>
      </p:grpSp>
      <p:grpSp>
        <p:nvGrpSpPr>
          <p:cNvPr id="841" name="Group 39"/>
          <p:cNvGrpSpPr/>
          <p:nvPr/>
        </p:nvGrpSpPr>
        <p:grpSpPr>
          <a:xfrm>
            <a:off x="6601038" y="4086174"/>
            <a:ext cx="1969187" cy="1383573"/>
            <a:chOff x="0" y="0"/>
            <a:chExt cx="1969185" cy="1383572"/>
          </a:xfrm>
        </p:grpSpPr>
        <p:sp>
          <p:nvSpPr>
            <p:cNvPr id="839" name="Text Box 40"/>
            <p:cNvSpPr txBox="1"/>
            <p:nvPr/>
          </p:nvSpPr>
          <p:spPr>
            <a:xfrm>
              <a:off x="0" y="1181155"/>
              <a:ext cx="787361" cy="2024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i="1" sz="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Defense Mech</a:t>
              </a:r>
            </a:p>
          </p:txBody>
        </p:sp>
        <p:sp>
          <p:nvSpPr>
            <p:cNvPr id="840" name="Text Box 41"/>
            <p:cNvSpPr txBox="1"/>
            <p:nvPr/>
          </p:nvSpPr>
          <p:spPr>
            <a:xfrm rot="19800000">
              <a:off x="242146" y="405013"/>
              <a:ext cx="1735546" cy="4310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How did you protect yourself in a </a:t>
              </a:r>
              <a:br/>
              <a:r>
                <a:t>pressure situation?  Did it</a:t>
              </a:r>
              <a:br/>
              <a:r>
                <a:t>help or hurt you?</a:t>
              </a:r>
            </a:p>
          </p:txBody>
        </p:sp>
      </p:grpSp>
      <p:grpSp>
        <p:nvGrpSpPr>
          <p:cNvPr id="844" name="Group 42"/>
          <p:cNvGrpSpPr/>
          <p:nvPr/>
        </p:nvGrpSpPr>
        <p:grpSpPr>
          <a:xfrm>
            <a:off x="7388437" y="4733295"/>
            <a:ext cx="1450666" cy="1152378"/>
            <a:chOff x="0" y="0"/>
            <a:chExt cx="1450665" cy="1152377"/>
          </a:xfrm>
        </p:grpSpPr>
        <p:sp>
          <p:nvSpPr>
            <p:cNvPr id="842" name="Text Box 43"/>
            <p:cNvSpPr txBox="1"/>
            <p:nvPr/>
          </p:nvSpPr>
          <p:spPr>
            <a:xfrm>
              <a:off x="0" y="949961"/>
              <a:ext cx="426006" cy="2024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i="1" sz="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Labels</a:t>
              </a:r>
            </a:p>
          </p:txBody>
        </p:sp>
        <p:sp>
          <p:nvSpPr>
            <p:cNvPr id="843" name="Text Box 44"/>
            <p:cNvSpPr txBox="1"/>
            <p:nvPr/>
          </p:nvSpPr>
          <p:spPr>
            <a:xfrm rot="19800000">
              <a:off x="10246" y="343527"/>
              <a:ext cx="1458973" cy="3167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How did you show others</a:t>
              </a:r>
              <a:br/>
              <a:r>
                <a:t>“</a:t>
              </a:r>
              <a:r>
                <a:t>the Real Me</a:t>
              </a:r>
              <a:r>
                <a:t>”</a:t>
              </a:r>
              <a:r>
                <a:t> not the label?</a:t>
              </a:r>
            </a:p>
          </p:txBody>
        </p:sp>
      </p:grpSp>
      <p:sp>
        <p:nvSpPr>
          <p:cNvPr id="845" name="Text Box 50"/>
          <p:cNvSpPr txBox="1"/>
          <p:nvPr/>
        </p:nvSpPr>
        <p:spPr>
          <a:xfrm>
            <a:off x="3627120" y="6273968"/>
            <a:ext cx="2042161" cy="468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900">
                <a:latin typeface="Arial"/>
                <a:ea typeface="Arial"/>
                <a:cs typeface="Arial"/>
                <a:sym typeface="Arial"/>
              </a:defRPr>
            </a:pPr>
            <a:r>
              <a:t>If you</a:t>
            </a:r>
            <a:r>
              <a:t>’</a:t>
            </a:r>
            <a:r>
              <a:t>re standing here why is</a:t>
            </a:r>
            <a:br/>
            <a:r>
              <a:t>Opportunity, Freedom, and </a:t>
            </a:r>
            <a:br/>
            <a:r>
              <a:t>Self-Respect hard to get?</a:t>
            </a:r>
          </a:p>
        </p:txBody>
      </p:sp>
      <p:sp>
        <p:nvSpPr>
          <p:cNvPr id="846" name="Text Box 17"/>
          <p:cNvSpPr txBox="1"/>
          <p:nvPr/>
        </p:nvSpPr>
        <p:spPr>
          <a:xfrm>
            <a:off x="461474" y="1015592"/>
            <a:ext cx="1258117" cy="732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 sz="1500">
                <a:latin typeface="Arial"/>
                <a:ea typeface="Arial"/>
                <a:cs typeface="Arial"/>
                <a:sym typeface="Arial"/>
              </a:defRPr>
            </a:pPr>
            <a:r>
              <a:t>Opportunity</a:t>
            </a:r>
            <a:br/>
            <a:r>
              <a:t>Freedom</a:t>
            </a:r>
            <a:br/>
            <a:r>
              <a:t>Self-Respect</a:t>
            </a:r>
          </a:p>
        </p:txBody>
      </p:sp>
      <p:grpSp>
        <p:nvGrpSpPr>
          <p:cNvPr id="849" name="Group 45"/>
          <p:cNvGrpSpPr/>
          <p:nvPr/>
        </p:nvGrpSpPr>
        <p:grpSpPr>
          <a:xfrm>
            <a:off x="7995093" y="5108946"/>
            <a:ext cx="1380974" cy="1202176"/>
            <a:chOff x="0" y="0"/>
            <a:chExt cx="1380973" cy="1202175"/>
          </a:xfrm>
        </p:grpSpPr>
        <p:sp>
          <p:nvSpPr>
            <p:cNvPr id="847" name="Text Box 46"/>
            <p:cNvSpPr txBox="1"/>
            <p:nvPr/>
          </p:nvSpPr>
          <p:spPr>
            <a:xfrm>
              <a:off x="18821" y="999759"/>
              <a:ext cx="685711" cy="2024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i="1" sz="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Reality Ride</a:t>
              </a:r>
            </a:p>
          </p:txBody>
        </p:sp>
        <p:sp>
          <p:nvSpPr>
            <p:cNvPr id="848" name="Text Box 47"/>
            <p:cNvSpPr txBox="1"/>
            <p:nvPr/>
          </p:nvSpPr>
          <p:spPr>
            <a:xfrm rot="19800000">
              <a:off x="17604" y="307568"/>
              <a:ext cx="1345765" cy="4310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What did you do today to </a:t>
              </a:r>
              <a:endParaRPr b="0" sz="1100">
                <a:latin typeface="Futura Bold BT"/>
                <a:ea typeface="Futura Bold BT"/>
                <a:cs typeface="Futura Bold BT"/>
                <a:sym typeface="Futura Bold BT"/>
              </a:endParaRPr>
            </a:p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stop the crash &amp; how </a:t>
              </a:r>
              <a:endParaRPr b="0" sz="1100">
                <a:latin typeface="Futura Bold BT"/>
                <a:ea typeface="Futura Bold BT"/>
                <a:cs typeface="Futura Bold BT"/>
                <a:sym typeface="Futura Bold BT"/>
              </a:endParaRPr>
            </a:p>
            <a:p>
              <a:pPr>
                <a:defRPr b="1" sz="800">
                  <a:latin typeface="Arial"/>
                  <a:ea typeface="Arial"/>
                  <a:cs typeface="Arial"/>
                  <a:sym typeface="Arial"/>
                </a:defRPr>
              </a:pPr>
              <a:r>
                <a:t>can you repeat it?</a:t>
              </a:r>
            </a:p>
          </p:txBody>
        </p:sp>
      </p:grpSp>
      <p:sp>
        <p:nvSpPr>
          <p:cNvPr id="850" name="Text Box 23"/>
          <p:cNvSpPr txBox="1"/>
          <p:nvPr/>
        </p:nvSpPr>
        <p:spPr>
          <a:xfrm>
            <a:off x="3431909" y="1248060"/>
            <a:ext cx="1508761" cy="3167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Why will this view give you more self-respect?</a:t>
            </a:r>
          </a:p>
        </p:txBody>
      </p:sp>
      <p:sp>
        <p:nvSpPr>
          <p:cNvPr id="851" name="Text Box 18"/>
          <p:cNvSpPr txBox="1"/>
          <p:nvPr/>
        </p:nvSpPr>
        <p:spPr>
          <a:xfrm>
            <a:off x="299720" y="2057400"/>
            <a:ext cx="1737361" cy="46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Why does climbing the steps and achieving this view give you endless options?</a:t>
            </a:r>
          </a:p>
        </p:txBody>
      </p:sp>
      <p:sp>
        <p:nvSpPr>
          <p:cNvPr id="852" name="Text Box 21"/>
          <p:cNvSpPr txBox="1"/>
          <p:nvPr/>
        </p:nvSpPr>
        <p:spPr>
          <a:xfrm>
            <a:off x="299720" y="2577101"/>
            <a:ext cx="1661161" cy="391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40000"/>
              </a:lnSpc>
              <a:defRPr sz="900">
                <a:latin typeface="Arial"/>
                <a:ea typeface="Arial"/>
                <a:cs typeface="Arial"/>
                <a:sym typeface="Arial"/>
              </a:defRPr>
            </a:pPr>
            <a:r>
              <a:t>I will become . . .</a:t>
            </a:r>
            <a:br/>
            <a:r>
              <a:t>   My dreams and goals</a:t>
            </a:r>
          </a:p>
        </p:txBody>
      </p:sp>
      <p:sp>
        <p:nvSpPr>
          <p:cNvPr id="853" name="Text Box 16"/>
          <p:cNvSpPr txBox="1"/>
          <p:nvPr/>
        </p:nvSpPr>
        <p:spPr>
          <a:xfrm>
            <a:off x="3246120" y="4391025"/>
            <a:ext cx="806851" cy="650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900">
                <a:latin typeface="Futura Bold BT"/>
                <a:ea typeface="Futura Bold BT"/>
                <a:cs typeface="Futura Bold BT"/>
                <a:sym typeface="Futura Bold BT"/>
              </a:defRPr>
            </a:pPr>
            <a:r>
              <a:t>“</a:t>
            </a:r>
            <a:r>
              <a:t>What is </a:t>
            </a:r>
            <a:br/>
            <a:r>
              <a:t>your current</a:t>
            </a:r>
            <a:br/>
            <a:r>
              <a:t>view giving</a:t>
            </a:r>
            <a:br/>
            <a:r>
              <a:t>you?</a:t>
            </a:r>
            <a:r>
              <a:t>”</a:t>
            </a:r>
          </a:p>
        </p:txBody>
      </p:sp>
      <p:grpSp>
        <p:nvGrpSpPr>
          <p:cNvPr id="856" name="Group 63"/>
          <p:cNvGrpSpPr/>
          <p:nvPr/>
        </p:nvGrpSpPr>
        <p:grpSpPr>
          <a:xfrm>
            <a:off x="4689048" y="5150146"/>
            <a:ext cx="1355135" cy="595702"/>
            <a:chOff x="0" y="0"/>
            <a:chExt cx="1355133" cy="595700"/>
          </a:xfrm>
        </p:grpSpPr>
        <p:sp>
          <p:nvSpPr>
            <p:cNvPr id="854" name="Text Box 48"/>
            <p:cNvSpPr txBox="1"/>
            <p:nvPr/>
          </p:nvSpPr>
          <p:spPr>
            <a:xfrm>
              <a:off x="0" y="254000"/>
              <a:ext cx="1355134" cy="341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 sz="900">
                  <a:latin typeface="Arial"/>
                  <a:ea typeface="Arial"/>
                  <a:cs typeface="Arial"/>
                  <a:sym typeface="Arial"/>
                </a:defRPr>
              </a:pPr>
              <a:r>
                <a:t>Why do you often miss</a:t>
              </a:r>
              <a:br/>
              <a:r>
                <a:t>the simple solution?</a:t>
              </a:r>
            </a:p>
          </p:txBody>
        </p:sp>
        <p:sp>
          <p:nvSpPr>
            <p:cNvPr id="855" name="Line 58"/>
            <p:cNvSpPr/>
            <p:nvPr/>
          </p:nvSpPr>
          <p:spPr>
            <a:xfrm flipV="1">
              <a:off x="640079" y="-1"/>
              <a:ext cx="304802" cy="304802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857" name="Line 71"/>
          <p:cNvSpPr/>
          <p:nvPr/>
        </p:nvSpPr>
        <p:spPr>
          <a:xfrm flipH="1">
            <a:off x="2967994" y="1394677"/>
            <a:ext cx="398372" cy="1"/>
          </a:xfrm>
          <a:prstGeom prst="line">
            <a:avLst/>
          </a:prstGeom>
          <a:ln w="28575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858" name="TextBox 67"/>
          <p:cNvSpPr txBox="1"/>
          <p:nvPr/>
        </p:nvSpPr>
        <p:spPr>
          <a:xfrm>
            <a:off x="1005573" y="-32448"/>
            <a:ext cx="6866147" cy="739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You Can See Over The Wall</a:t>
            </a:r>
          </a:p>
        </p:txBody>
      </p:sp>
      <p:sp>
        <p:nvSpPr>
          <p:cNvPr id="859" name="Line"/>
          <p:cNvSpPr/>
          <p:nvPr/>
        </p:nvSpPr>
        <p:spPr>
          <a:xfrm flipV="1">
            <a:off x="8262542" y="4804794"/>
            <a:ext cx="1" cy="1362103"/>
          </a:xfrm>
          <a:prstGeom prst="line">
            <a:avLst/>
          </a:prstGeom>
          <a:ln w="63500">
            <a:solidFill>
              <a:srgbClr val="FFCC00"/>
            </a:solidFill>
          </a:ln>
        </p:spPr>
        <p:txBody>
          <a:bodyPr lIns="0" tIns="0" rIns="0" bIns="0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860" name="Line"/>
          <p:cNvSpPr/>
          <p:nvPr/>
        </p:nvSpPr>
        <p:spPr>
          <a:xfrm flipV="1">
            <a:off x="3796913" y="2047362"/>
            <a:ext cx="1" cy="1152378"/>
          </a:xfrm>
          <a:prstGeom prst="line">
            <a:avLst/>
          </a:prstGeom>
          <a:ln w="63500">
            <a:solidFill>
              <a:srgbClr val="FFCC00"/>
            </a:solidFill>
          </a:ln>
        </p:spPr>
        <p:txBody>
          <a:bodyPr lIns="0" tIns="0" rIns="0" bIns="0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861" name="Line"/>
          <p:cNvSpPr/>
          <p:nvPr/>
        </p:nvSpPr>
        <p:spPr>
          <a:xfrm flipH="1" flipV="1">
            <a:off x="3796913" y="2083246"/>
            <a:ext cx="4777892" cy="2926645"/>
          </a:xfrm>
          <a:prstGeom prst="line">
            <a:avLst/>
          </a:prstGeom>
          <a:ln w="63500">
            <a:solidFill>
              <a:srgbClr val="FFCC00"/>
            </a:solidFill>
          </a:ln>
        </p:spPr>
        <p:txBody>
          <a:bodyPr lIns="0" tIns="0" rIns="0" bIns="0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862" name="Line"/>
          <p:cNvSpPr/>
          <p:nvPr/>
        </p:nvSpPr>
        <p:spPr>
          <a:xfrm flipH="1">
            <a:off x="3372678" y="2076527"/>
            <a:ext cx="446564" cy="1"/>
          </a:xfrm>
          <a:prstGeom prst="line">
            <a:avLst/>
          </a:prstGeom>
          <a:ln w="63500">
            <a:solidFill>
              <a:srgbClr val="FFCC00"/>
            </a:solidFill>
          </a:ln>
        </p:spPr>
        <p:txBody>
          <a:bodyPr lIns="0" tIns="0" rIns="0" bIns="0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863" name="The Motivation Formula"/>
          <p:cNvSpPr txBox="1"/>
          <p:nvPr/>
        </p:nvSpPr>
        <p:spPr>
          <a:xfrm rot="1800000">
            <a:off x="6059894" y="2436861"/>
            <a:ext cx="2022223" cy="373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spcBef>
                <a:spcPts val="1600"/>
              </a:spcBef>
              <a:defRPr sz="1200">
                <a:solidFill>
                  <a:srgbClr val="EA3423"/>
                </a:solidFill>
                <a:latin typeface="Futura Bold BT"/>
                <a:ea typeface="Futura Bold BT"/>
                <a:cs typeface="Futura Bold BT"/>
                <a:sym typeface="Futura Bold BT"/>
              </a:defRPr>
            </a:lvl1pPr>
          </a:lstStyle>
          <a:p>
            <a:pPr/>
            <a:r>
              <a:t>The Motivation Formula</a:t>
            </a:r>
          </a:p>
        </p:txBody>
      </p:sp>
      <p:sp>
        <p:nvSpPr>
          <p:cNvPr id="864" name="Line"/>
          <p:cNvSpPr/>
          <p:nvPr/>
        </p:nvSpPr>
        <p:spPr>
          <a:xfrm flipH="1">
            <a:off x="6404602" y="2762055"/>
            <a:ext cx="457201" cy="609601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TextBox 1"/>
          <p:cNvSpPr txBox="1"/>
          <p:nvPr/>
        </p:nvSpPr>
        <p:spPr>
          <a:xfrm>
            <a:off x="3481148" y="152400"/>
            <a:ext cx="1935329" cy="497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3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Art Activity</a:t>
            </a:r>
          </a:p>
        </p:txBody>
      </p:sp>
      <p:sp>
        <p:nvSpPr>
          <p:cNvPr id="867" name="TextBox 2"/>
          <p:cNvSpPr txBox="1"/>
          <p:nvPr/>
        </p:nvSpPr>
        <p:spPr>
          <a:xfrm>
            <a:off x="6090920" y="434201"/>
            <a:ext cx="2571852" cy="884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Draw a picture of yourself standing on the wall</a:t>
            </a:r>
          </a:p>
        </p:txBody>
      </p:sp>
      <p:sp>
        <p:nvSpPr>
          <p:cNvPr id="868" name="TextBox 3"/>
          <p:cNvSpPr txBox="1"/>
          <p:nvPr/>
        </p:nvSpPr>
        <p:spPr>
          <a:xfrm>
            <a:off x="1802684" y="2174101"/>
            <a:ext cx="2777656" cy="884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Draw a picture of the things (opportunities) you see on the other side</a:t>
            </a:r>
          </a:p>
        </p:txBody>
      </p:sp>
      <p:sp>
        <p:nvSpPr>
          <p:cNvPr id="869" name="TextBox 4"/>
          <p:cNvSpPr txBox="1"/>
          <p:nvPr/>
        </p:nvSpPr>
        <p:spPr>
          <a:xfrm>
            <a:off x="2267235" y="6146800"/>
            <a:ext cx="1848555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“Your Big View”</a:t>
            </a:r>
          </a:p>
        </p:txBody>
      </p:sp>
      <p:pic>
        <p:nvPicPr>
          <p:cNvPr id="870" name="Picture 10" descr="Picture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83594" y="3248350"/>
            <a:ext cx="1180286" cy="2936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871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76532" y="1440168"/>
            <a:ext cx="594410" cy="18988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3" name="pencil4.jpg" descr="pencil4.jpg"/>
          <p:cNvPicPr>
            <a:picLocks noChangeAspect="1"/>
          </p:cNvPicPr>
          <p:nvPr/>
        </p:nvPicPr>
        <p:blipFill>
          <a:blip r:embed="rId2">
            <a:extLst/>
          </a:blip>
          <a:srcRect l="11618" t="0" r="0" b="0"/>
          <a:stretch>
            <a:fillRect/>
          </a:stretch>
        </p:blipFill>
        <p:spPr>
          <a:xfrm>
            <a:off x="4234" y="-30748"/>
            <a:ext cx="9135532" cy="6919497"/>
          </a:xfrm>
          <a:prstGeom prst="rect">
            <a:avLst/>
          </a:prstGeom>
          <a:ln w="12700">
            <a:miter lim="400000"/>
          </a:ln>
        </p:spPr>
      </p:pic>
      <p:sp>
        <p:nvSpPr>
          <p:cNvPr id="874" name="TextBox 1"/>
          <p:cNvSpPr txBox="1"/>
          <p:nvPr/>
        </p:nvSpPr>
        <p:spPr>
          <a:xfrm>
            <a:off x="2864589" y="165100"/>
            <a:ext cx="3414822" cy="624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0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Journal Activity</a:t>
            </a:r>
          </a:p>
        </p:txBody>
      </p:sp>
      <p:sp>
        <p:nvSpPr>
          <p:cNvPr id="875" name="TextBox 3"/>
          <p:cNvSpPr txBox="1"/>
          <p:nvPr/>
        </p:nvSpPr>
        <p:spPr>
          <a:xfrm>
            <a:off x="2151244" y="1221599"/>
            <a:ext cx="5875166" cy="1684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What does the wall represent in the lives of people around you?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How is the wall blocking their view of the future?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How could you help them see the other side of the wall?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7" name="shutterstock_83341201.jpg" descr="shutterstock_833412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55644" y="107503"/>
            <a:ext cx="3888356" cy="2824839"/>
          </a:xfrm>
          <a:prstGeom prst="rect">
            <a:avLst/>
          </a:prstGeom>
          <a:ln w="12700">
            <a:miter lim="400000"/>
          </a:ln>
        </p:spPr>
      </p:pic>
      <p:sp>
        <p:nvSpPr>
          <p:cNvPr id="878" name="Shape 95"/>
          <p:cNvSpPr txBox="1"/>
          <p:nvPr>
            <p:ph type="title"/>
          </p:nvPr>
        </p:nvSpPr>
        <p:spPr>
          <a:xfrm>
            <a:off x="170229" y="426562"/>
            <a:ext cx="8229601" cy="892364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Plugging in Activity</a:t>
            </a:r>
          </a:p>
        </p:txBody>
      </p:sp>
      <p:sp>
        <p:nvSpPr>
          <p:cNvPr id="879" name="Show the visual of the wall to a friend or family member.…"/>
          <p:cNvSpPr txBox="1"/>
          <p:nvPr/>
        </p:nvSpPr>
        <p:spPr>
          <a:xfrm>
            <a:off x="581722" y="3020710"/>
            <a:ext cx="8229601" cy="2290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500">
                <a:latin typeface="Arial"/>
                <a:ea typeface="Arial"/>
                <a:cs typeface="Arial"/>
                <a:sym typeface="Arial"/>
              </a:defRPr>
            </a:pPr>
            <a:r>
              <a:t>Show the visual of the wall to a friend or family member. </a:t>
            </a:r>
          </a:p>
          <a:p>
            <a:pPr>
              <a:defRPr sz="2500"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sz="2500">
                <a:latin typeface="Arial"/>
                <a:ea typeface="Arial"/>
                <a:cs typeface="Arial"/>
                <a:sym typeface="Arial"/>
              </a:defRPr>
            </a:pPr>
            <a:r>
              <a:t>Explain to them the metaphor of the wall and discuss with them the things you have learned going through this lesson.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71800" y="2133600"/>
            <a:ext cx="2971800" cy="2867324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TextBox 2"/>
          <p:cNvSpPr txBox="1"/>
          <p:nvPr/>
        </p:nvSpPr>
        <p:spPr>
          <a:xfrm>
            <a:off x="1445996" y="319153"/>
            <a:ext cx="6252008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Can you guess what is this?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62150" y="1919288"/>
            <a:ext cx="5219700" cy="30194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95600" y="1981200"/>
            <a:ext cx="3386138" cy="3070585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TextBox 2"/>
          <p:cNvSpPr txBox="1"/>
          <p:nvPr/>
        </p:nvSpPr>
        <p:spPr>
          <a:xfrm>
            <a:off x="1445996" y="319153"/>
            <a:ext cx="6252008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Can you guess what is this?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33688" y="1481137"/>
            <a:ext cx="3476626" cy="38957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43200" y="1828800"/>
            <a:ext cx="4057650" cy="3406422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TextBox 2"/>
          <p:cNvSpPr txBox="1"/>
          <p:nvPr/>
        </p:nvSpPr>
        <p:spPr>
          <a:xfrm>
            <a:off x="1445996" y="319153"/>
            <a:ext cx="6252008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Can you guess what is this?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