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1"/>
  </p:normalViewPr>
  <p:slideViewPr>
    <p:cSldViewPr snapToGrid="0" snapToObjects="1">
      <p:cViewPr varScale="1">
        <p:scale>
          <a:sx n="41" d="100"/>
          <a:sy n="41" d="100"/>
        </p:scale>
        <p:origin x="121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Shape 24"/>
          <p:cNvSpPr>
            <a:spLocks noGrp="1" noRot="1" noChangeAspect="1"/>
          </p:cNvSpPr>
          <p:nvPr>
            <p:ph type="sldImg"/>
          </p:nvPr>
        </p:nvSpPr>
        <p:spPr>
          <a:xfrm>
            <a:off x="1143000" y="685800"/>
            <a:ext cx="4572000" cy="3429000"/>
          </a:xfrm>
          <a:prstGeom prst="rect">
            <a:avLst/>
          </a:prstGeom>
        </p:spPr>
        <p:txBody>
          <a:bodyPr/>
          <a:lstStyle/>
          <a:p>
            <a:endParaRPr/>
          </a:p>
        </p:txBody>
      </p:sp>
      <p:sp>
        <p:nvSpPr>
          <p:cNvPr id="25" name="Shape 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prstGeom prst="rect">
            <a:avLst/>
          </a:prstGeom>
        </p:spPr>
        <p:txBody>
          <a:bodyPr/>
          <a:lstStyle/>
          <a:p>
            <a:endParaRPr/>
          </a:p>
        </p:txBody>
      </p:sp>
      <p:sp>
        <p:nvSpPr>
          <p:cNvPr id="59" name="Shape 59"/>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r>
              <a:t>Change Up H</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endParaRPr/>
          </a:p>
        </p:txBody>
      </p:sp>
      <p:sp>
        <p:nvSpPr>
          <p:cNvPr id="71" name="Shape 71"/>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prstGeom prst="rect">
            <a:avLst/>
          </a:prstGeom>
        </p:spPr>
        <p:txBody>
          <a:bodyPr/>
          <a:lstStyle/>
          <a:p>
            <a:endParaRPr/>
          </a:p>
        </p:txBody>
      </p:sp>
      <p:sp>
        <p:nvSpPr>
          <p:cNvPr id="75" name="Shape 75"/>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noRot="1" noChangeAspect="1"/>
          </p:cNvSpPr>
          <p:nvPr>
            <p:ph type="sldImg"/>
          </p:nvPr>
        </p:nvSpPr>
        <p:spPr>
          <a:prstGeom prst="rect">
            <a:avLst/>
          </a:prstGeom>
        </p:spPr>
        <p:txBody>
          <a:bodyPr/>
          <a:lstStyle/>
          <a:p>
            <a:endParaRPr/>
          </a:p>
        </p:txBody>
      </p:sp>
      <p:sp>
        <p:nvSpPr>
          <p:cNvPr id="79" name="Shape 79"/>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endParaRPr/>
          </a:p>
        </p:txBody>
      </p:sp>
      <p:sp>
        <p:nvSpPr>
          <p:cNvPr id="87" name="Shape 87"/>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pPr defTabSz="914400">
              <a:lnSpc>
                <a:spcPct val="100000"/>
              </a:lnSpc>
              <a:spcBef>
                <a:spcPts val="400"/>
              </a:spcBef>
              <a:defRPr sz="1200">
                <a:latin typeface="Calibri"/>
                <a:ea typeface="Calibri"/>
                <a:cs typeface="Calibri"/>
                <a:sym typeface="Calibri"/>
              </a:defRPr>
            </a:pPr>
            <a:r>
              <a:t>Math Problem… Age that you get your driver’s license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r>
              <a:t>Poll:  Sports car vs. Truck..  Today we are going to go on a field trip on the road of life.</a:t>
            </a: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a:p>
            <a:pPr defTabSz="914400">
              <a:lnSpc>
                <a:spcPct val="100000"/>
              </a:lnSpc>
              <a:spcBef>
                <a:spcPts val="400"/>
              </a:spcBef>
              <a:defRPr sz="1200">
                <a:latin typeface="Calibri"/>
                <a:ea typeface="Calibri"/>
                <a:cs typeface="Calibri"/>
                <a:sym typeface="Calibri"/>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slide" Target="../slides/slide25.xml"/><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a:hlinkClick r:id="rId4" action="ppaction://hlinksldjump"/>
          </p:cNvPr>
          <p:cNvSpPr/>
          <p:nvPr/>
        </p:nvSpPr>
        <p:spPr>
          <a:xfrm>
            <a:off x="23185169" y="-9427"/>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grpSp>
        <p:nvGrpSpPr>
          <p:cNvPr id="6" name="Group"/>
          <p:cNvGrpSpPr/>
          <p:nvPr/>
        </p:nvGrpSpPr>
        <p:grpSpPr>
          <a:xfrm>
            <a:off x="23206081" y="13213046"/>
            <a:ext cx="762001" cy="309017"/>
            <a:chOff x="0" y="0"/>
            <a:chExt cx="762000" cy="309015"/>
          </a:xfrm>
        </p:grpSpPr>
        <p:sp>
          <p:nvSpPr>
            <p:cNvPr id="3" name="Rectangle"/>
            <p:cNvSpPr/>
            <p:nvPr/>
          </p:nvSpPr>
          <p:spPr>
            <a:xfrm>
              <a:off x="0" y="0"/>
              <a:ext cx="762000" cy="309016"/>
            </a:xfrm>
            <a:prstGeom prst="rect">
              <a:avLst/>
            </a:prstGeom>
            <a:blipFill rotWithShape="1">
              <a:blip r:embed="rId5"/>
              <a:srcRect/>
              <a:stretch>
                <a:fillRect/>
              </a:stretch>
            </a:blip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4" name="Shape"/>
            <p:cNvSpPr/>
            <p:nvPr/>
          </p:nvSpPr>
          <p:spPr>
            <a:xfrm>
              <a:off x="265120" y="38628"/>
              <a:ext cx="231763" cy="23176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lnTo>
                    <a:pt x="16200" y="0"/>
                  </a:lnTo>
                  <a:lnTo>
                    <a:pt x="10800" y="5400"/>
                  </a:lnTo>
                  <a:lnTo>
                    <a:pt x="13500" y="5400"/>
                  </a:lnTo>
                  <a:lnTo>
                    <a:pt x="13500" y="13500"/>
                  </a:lnTo>
                  <a:cubicBezTo>
                    <a:pt x="13500" y="14991"/>
                    <a:pt x="12291" y="16200"/>
                    <a:pt x="10800" y="16200"/>
                  </a:cubicBezTo>
                  <a:lnTo>
                    <a:pt x="8100" y="16200"/>
                  </a:lnTo>
                  <a:cubicBezTo>
                    <a:pt x="6609" y="16200"/>
                    <a:pt x="5400" y="14991"/>
                    <a:pt x="5400" y="13500"/>
                  </a:cubicBezTo>
                  <a:lnTo>
                    <a:pt x="5400" y="5400"/>
                  </a:lnTo>
                  <a:lnTo>
                    <a:pt x="0" y="5400"/>
                  </a:lnTo>
                  <a:lnTo>
                    <a:pt x="0" y="13500"/>
                  </a:lnTo>
                  <a:cubicBezTo>
                    <a:pt x="0" y="17973"/>
                    <a:pt x="3626" y="21600"/>
                    <a:pt x="8100" y="21600"/>
                  </a:cubicBezTo>
                  <a:lnTo>
                    <a:pt x="10800" y="21600"/>
                  </a:lnTo>
                  <a:cubicBezTo>
                    <a:pt x="15273" y="21600"/>
                    <a:pt x="18900" y="17974"/>
                    <a:pt x="18900" y="13500"/>
                  </a:cubicBezTo>
                  <a:lnTo>
                    <a:pt x="18900" y="5400"/>
                  </a:lnTo>
                  <a:close/>
                </a:path>
              </a:pathLst>
            </a:custGeom>
            <a:solidFill>
              <a:srgbClr val="000000">
                <a:alpha val="40000"/>
              </a:srgbClr>
            </a:solidFill>
            <a:ln w="12700" cap="flat">
              <a:noFill/>
              <a:miter lim="400000"/>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sp>
          <p:nvSpPr>
            <p:cNvPr id="5" name="Shape"/>
            <p:cNvSpPr/>
            <p:nvPr/>
          </p:nvSpPr>
          <p:spPr>
            <a:xfrm>
              <a:off x="0" y="0"/>
              <a:ext cx="762000" cy="309016"/>
            </a:xfrm>
            <a:custGeom>
              <a:avLst/>
              <a:gdLst/>
              <a:ahLst/>
              <a:cxnLst>
                <a:cxn ang="0">
                  <a:pos x="wd2" y="hd2"/>
                </a:cxn>
                <a:cxn ang="5400000">
                  <a:pos x="wd2" y="hd2"/>
                </a:cxn>
                <a:cxn ang="10800000">
                  <a:pos x="wd2" y="hd2"/>
                </a:cxn>
                <a:cxn ang="16200000">
                  <a:pos x="wd2" y="hd2"/>
                </a:cxn>
              </a:cxnLst>
              <a:rect l="0" t="0" r="r" b="b"/>
              <a:pathLst>
                <a:path w="21600" h="21600" extrusionOk="0">
                  <a:moveTo>
                    <a:pt x="14085" y="6750"/>
                  </a:moveTo>
                  <a:lnTo>
                    <a:pt x="13264" y="6750"/>
                  </a:lnTo>
                  <a:lnTo>
                    <a:pt x="13264" y="12825"/>
                  </a:lnTo>
                  <a:cubicBezTo>
                    <a:pt x="13264" y="16180"/>
                    <a:pt x="12161" y="18900"/>
                    <a:pt x="10800" y="18900"/>
                  </a:cubicBezTo>
                  <a:lnTo>
                    <a:pt x="9979" y="18900"/>
                  </a:lnTo>
                  <a:cubicBezTo>
                    <a:pt x="8618" y="18900"/>
                    <a:pt x="7515" y="16180"/>
                    <a:pt x="7515" y="12825"/>
                  </a:cubicBezTo>
                  <a:lnTo>
                    <a:pt x="7515" y="6750"/>
                  </a:lnTo>
                  <a:lnTo>
                    <a:pt x="9158" y="6750"/>
                  </a:lnTo>
                  <a:lnTo>
                    <a:pt x="9158" y="12825"/>
                  </a:lnTo>
                  <a:cubicBezTo>
                    <a:pt x="9158" y="13943"/>
                    <a:pt x="9525" y="14850"/>
                    <a:pt x="9979" y="14850"/>
                  </a:cubicBezTo>
                  <a:lnTo>
                    <a:pt x="10800" y="14850"/>
                  </a:lnTo>
                  <a:cubicBezTo>
                    <a:pt x="11254" y="14850"/>
                    <a:pt x="11621" y="13943"/>
                    <a:pt x="11621" y="12825"/>
                  </a:cubicBezTo>
                  <a:lnTo>
                    <a:pt x="11621" y="6750"/>
                  </a:lnTo>
                  <a:lnTo>
                    <a:pt x="10800" y="6750"/>
                  </a:lnTo>
                  <a:lnTo>
                    <a:pt x="12442" y="2700"/>
                  </a:lnTo>
                  <a:close/>
                  <a:moveTo>
                    <a:pt x="0" y="0"/>
                  </a:moveTo>
                  <a:lnTo>
                    <a:pt x="21600" y="0"/>
                  </a:lnTo>
                  <a:lnTo>
                    <a:pt x="21600" y="21600"/>
                  </a:lnTo>
                  <a:lnTo>
                    <a:pt x="0" y="21600"/>
                  </a:lnTo>
                  <a:close/>
                </a:path>
              </a:pathLst>
            </a:custGeom>
            <a:noFill/>
            <a:ln w="12700" cap="flat">
              <a:solidFill>
                <a:srgbClr val="808080"/>
              </a:solidFill>
              <a:prstDash val="solid"/>
              <a:round/>
            </a:ln>
            <a:effectLst/>
          </p:spPr>
          <p:txBody>
            <a:bodyPr wrap="square" lIns="91439" tIns="91439" rIns="91439" bIns="91439" numCol="1" anchor="t">
              <a:noAutofit/>
            </a:bodyPr>
            <a:lstStyle/>
            <a:p>
              <a:pPr algn="l" defTabSz="1828800">
                <a:spcBef>
                  <a:spcPts val="1300"/>
                </a:spcBef>
                <a:defRPr sz="2200" b="1">
                  <a:solidFill>
                    <a:srgbClr val="000000"/>
                  </a:solidFill>
                  <a:latin typeface="Arial"/>
                  <a:ea typeface="Arial"/>
                  <a:cs typeface="Arial"/>
                  <a:sym typeface="Arial"/>
                </a:defRPr>
              </a:pPr>
              <a:endParaRPr/>
            </a:p>
          </p:txBody>
        </p:sp>
      </p:grpSp>
      <p:sp>
        <p:nvSpPr>
          <p:cNvPr id="7" name="Rectangle">
            <a:hlinkClick r:id="" action="ppaction://hlinkshowjump?jump=lastslideviewed"/>
          </p:cNvPr>
          <p:cNvSpPr/>
          <p:nvPr/>
        </p:nvSpPr>
        <p:spPr>
          <a:xfrm>
            <a:off x="23094444" y="12973210"/>
            <a:ext cx="973139" cy="788691"/>
          </a:xfrm>
          <a:prstGeom prst="rect">
            <a:avLst/>
          </a:prstGeom>
          <a:solidFill>
            <a:srgbClr val="C7C7C7">
              <a:alpha val="0"/>
            </a:srgbClr>
          </a:solidFill>
          <a:ln w="12700">
            <a:miter lim="400000"/>
          </a:ln>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8" name="RFY logo _no text.png" descr="RFY logo _no text.png"/>
          <p:cNvPicPr>
            <a:picLocks noChangeAspect="1"/>
          </p:cNvPicPr>
          <p:nvPr/>
        </p:nvPicPr>
        <p:blipFill>
          <a:blip r:embed="rId6">
            <a:extLst/>
          </a:blip>
          <a:stretch>
            <a:fillRect/>
          </a:stretch>
        </p:blipFill>
        <p:spPr>
          <a:xfrm>
            <a:off x="23323439" y="224831"/>
            <a:ext cx="375033" cy="574175"/>
          </a:xfrm>
          <a:prstGeom prst="rect">
            <a:avLst/>
          </a:prstGeom>
          <a:ln w="12700">
            <a:miter lim="400000"/>
          </a:ln>
        </p:spPr>
      </p:pic>
      <p:sp>
        <p:nvSpPr>
          <p:cNvPr id="9"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Title Text</a:t>
            </a:r>
          </a:p>
        </p:txBody>
      </p:sp>
      <p:sp>
        <p:nvSpPr>
          <p:cNvPr id="10"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11"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1pPr>
      <a:lvl2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2pPr>
      <a:lvl3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3pPr>
      <a:lvl4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4pPr>
      <a:lvl5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5pPr>
      <a:lvl6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6pPr>
      <a:lvl7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7pPr>
      <a:lvl8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8pPr>
      <a:lvl9pPr marL="0" marR="0" indent="0" algn="ctr" defTabSz="821531" rtl="0" latinLnBrk="0">
        <a:lnSpc>
          <a:spcPct val="100000"/>
        </a:lnSpc>
        <a:spcBef>
          <a:spcPts val="0"/>
        </a:spcBef>
        <a:spcAft>
          <a:spcPts val="0"/>
        </a:spcAft>
        <a:buClrTx/>
        <a:buSzTx/>
        <a:buFontTx/>
        <a:buNone/>
        <a:tabLst/>
        <a:defRPr sz="10000" b="0" i="0" u="none" strike="noStrike" cap="all" spc="0" baseline="0">
          <a:ln>
            <a:noFill/>
          </a:ln>
          <a:solidFill>
            <a:srgbClr val="535353"/>
          </a:solidFill>
          <a:uFillTx/>
          <a:latin typeface="+mn-lt"/>
          <a:ea typeface="+mn-ea"/>
          <a:cs typeface="+mn-cs"/>
          <a:sym typeface="Gill Sans Light"/>
        </a:defRPr>
      </a:lvl9pPr>
    </p:titleStyle>
    <p:bodyStyle>
      <a:lvl1pPr marL="7244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1pPr>
      <a:lvl2pPr marL="12451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2pPr>
      <a:lvl3pPr marL="17658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3pPr>
      <a:lvl4pPr marL="22865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4pPr>
      <a:lvl5pPr marL="28072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5pPr>
      <a:lvl6pPr marL="33279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6pPr>
      <a:lvl7pPr marL="38486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7pPr>
      <a:lvl8pPr marL="43693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8pPr>
      <a:lvl9pPr marL="4890052" marR="0" indent="-724452" algn="l" defTabSz="821531" rtl="0" latinLnBrk="0">
        <a:lnSpc>
          <a:spcPct val="120000"/>
        </a:lnSpc>
        <a:spcBef>
          <a:spcPts val="6400"/>
        </a:spcBef>
        <a:spcAft>
          <a:spcPts val="0"/>
        </a:spcAft>
        <a:buClrTx/>
        <a:buSzPct val="82000"/>
        <a:buFontTx/>
        <a:buChar char="•"/>
        <a:tabLst/>
        <a:defRPr sz="6400" b="0" i="0" u="none" strike="noStrike" cap="none" spc="0" baseline="0">
          <a:ln>
            <a:noFill/>
          </a:ln>
          <a:solidFill>
            <a:srgbClr val="535353"/>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15.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5.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9.xml.rels><?xml version="1.0" encoding="UTF-8" standalone="yes"?>
<Relationships xmlns="http://schemas.openxmlformats.org/package/2006/relationships"><Relationship Id="rId9" Type="http://schemas.openxmlformats.org/officeDocument/2006/relationships/image" Target="../media/image21.png"/><Relationship Id="rId20" Type="http://schemas.openxmlformats.org/officeDocument/2006/relationships/image" Target="../media/image32.png"/><Relationship Id="rId21" Type="http://schemas.openxmlformats.org/officeDocument/2006/relationships/image" Target="../media/image33.png"/><Relationship Id="rId22" Type="http://schemas.openxmlformats.org/officeDocument/2006/relationships/image" Target="../media/image34.png"/><Relationship Id="rId23" Type="http://schemas.openxmlformats.org/officeDocument/2006/relationships/image" Target="../media/image39.png"/><Relationship Id="rId24" Type="http://schemas.openxmlformats.org/officeDocument/2006/relationships/image" Target="../media/image35.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23" Type="http://schemas.openxmlformats.org/officeDocument/2006/relationships/image" Target="../media/image31.png"/><Relationship Id="rId24" Type="http://schemas.openxmlformats.org/officeDocument/2006/relationships/image" Target="../media/image32.png"/><Relationship Id="rId25" Type="http://schemas.openxmlformats.org/officeDocument/2006/relationships/image" Target="../media/image33.png"/><Relationship Id="rId26" Type="http://schemas.openxmlformats.org/officeDocument/2006/relationships/image" Target="../media/image34.png"/><Relationship Id="rId27" Type="http://schemas.openxmlformats.org/officeDocument/2006/relationships/image" Target="../media/image39.png"/><Relationship Id="rId10" Type="http://schemas.openxmlformats.org/officeDocument/2006/relationships/image" Target="../media/image19.png"/><Relationship Id="rId11" Type="http://schemas.openxmlformats.org/officeDocument/2006/relationships/image" Target="../media/image35.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30.png"/><Relationship Id="rId19"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41.png"/></Relationships>
</file>

<file path=ppt/slides/_rels/slide21.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image" Target="../media/image29.png"/><Relationship Id="rId23" Type="http://schemas.openxmlformats.org/officeDocument/2006/relationships/image" Target="../media/image31.png"/><Relationship Id="rId24" Type="http://schemas.openxmlformats.org/officeDocument/2006/relationships/image" Target="../media/image32.png"/><Relationship Id="rId25" Type="http://schemas.openxmlformats.org/officeDocument/2006/relationships/image" Target="../media/image33.png"/><Relationship Id="rId26" Type="http://schemas.openxmlformats.org/officeDocument/2006/relationships/image" Target="../media/image34.png"/><Relationship Id="rId27" Type="http://schemas.openxmlformats.org/officeDocument/2006/relationships/image" Target="../media/image39.png"/><Relationship Id="rId28" Type="http://schemas.openxmlformats.org/officeDocument/2006/relationships/image" Target="../media/image42.png"/><Relationship Id="rId10" Type="http://schemas.openxmlformats.org/officeDocument/2006/relationships/image" Target="../media/image19.png"/><Relationship Id="rId11" Type="http://schemas.openxmlformats.org/officeDocument/2006/relationships/image" Target="../media/image35.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8" Type="http://schemas.openxmlformats.org/officeDocument/2006/relationships/image" Target="../media/image30.png"/><Relationship Id="rId19"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40.png"/><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23.xml"/><Relationship Id="rId4" Type="http://schemas.openxmlformats.org/officeDocument/2006/relationships/slide" Target="slide25.xml"/><Relationship Id="rId5" Type="http://schemas.openxmlformats.org/officeDocument/2006/relationships/image" Target="../media/image5.png"/><Relationship Id="rId6" Type="http://schemas.openxmlformats.org/officeDocument/2006/relationships/slide" Target="slide24.xml"/><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slide" Target="slide22.xml"/><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 Target="slid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street_poster.png" descr="street_poster.png"/>
          <p:cNvPicPr>
            <a:picLocks noChangeAspect="1"/>
          </p:cNvPicPr>
          <p:nvPr/>
        </p:nvPicPr>
        <p:blipFill>
          <a:blip r:embed="rId2">
            <a:extLst/>
          </a:blip>
          <a:srcRect t="2315"/>
          <a:stretch>
            <a:fillRect/>
          </a:stretch>
        </p:blipFill>
        <p:spPr>
          <a:xfrm>
            <a:off x="3529141" y="428790"/>
            <a:ext cx="17197259" cy="12830010"/>
          </a:xfrm>
          <a:prstGeom prst="rect">
            <a:avLst/>
          </a:prstGeom>
          <a:ln w="12700">
            <a:miter lim="400000"/>
          </a:ln>
          <a:effectLst>
            <a:outerShdw blurRad="584200" dist="279400" dir="2700000" rotWithShape="0">
              <a:srgbClr val="333333">
                <a:alpha val="64999"/>
              </a:srgbClr>
            </a:outerShdw>
          </a:effec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7.jpeg" descr="image7.jpeg"/>
          <p:cNvPicPr>
            <a:picLocks noChangeAspect="1"/>
          </p:cNvPicPr>
          <p:nvPr/>
        </p:nvPicPr>
        <p:blipFill>
          <a:blip r:embed="rId3">
            <a:extLst/>
          </a:blip>
          <a:stretch>
            <a:fillRect/>
          </a:stretch>
        </p:blipFill>
        <p:spPr>
          <a:xfrm>
            <a:off x="3505200" y="762000"/>
            <a:ext cx="17145000" cy="1143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image8.jpeg" descr="image8.jpeg"/>
          <p:cNvPicPr>
            <a:picLocks noChangeAspect="1"/>
          </p:cNvPicPr>
          <p:nvPr/>
        </p:nvPicPr>
        <p:blipFill>
          <a:blip r:embed="rId3">
            <a:extLst/>
          </a:blip>
          <a:stretch>
            <a:fillRect/>
          </a:stretch>
        </p:blipFill>
        <p:spPr>
          <a:xfrm>
            <a:off x="4267200" y="1219200"/>
            <a:ext cx="16306800" cy="10871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90" name="image2.png" descr="image2.png"/>
          <p:cNvPicPr>
            <a:picLocks noChangeAspect="1"/>
          </p:cNvPicPr>
          <p:nvPr/>
        </p:nvPicPr>
        <p:blipFill>
          <a:blip r:embed="rId3">
            <a:extLst/>
          </a:blip>
          <a:srcRect l="30691" t="26327" r="31" b="4708"/>
          <a:stretch>
            <a:fillRect/>
          </a:stretch>
        </p:blipFill>
        <p:spPr>
          <a:xfrm>
            <a:off x="3528349" y="221850"/>
            <a:ext cx="17367057" cy="12953998"/>
          </a:xfrm>
          <a:prstGeom prst="rect">
            <a:avLst/>
          </a:prstGeom>
          <a:ln w="12700">
            <a:miter lim="400000"/>
          </a:ln>
        </p:spPr>
      </p:pic>
      <p:pic>
        <p:nvPicPr>
          <p:cNvPr id="91" name="image9.png" descr="image9.png"/>
          <p:cNvPicPr>
            <a:picLocks noChangeAspect="1"/>
          </p:cNvPicPr>
          <p:nvPr/>
        </p:nvPicPr>
        <p:blipFill>
          <a:blip r:embed="rId4">
            <a:extLst/>
          </a:blip>
          <a:srcRect l="41012" t="44960" r="8042" b="31403"/>
          <a:stretch>
            <a:fillRect/>
          </a:stretch>
        </p:blipFill>
        <p:spPr>
          <a:xfrm>
            <a:off x="6171487" y="5930099"/>
            <a:ext cx="12702964" cy="3478193"/>
          </a:xfrm>
          <a:prstGeom prst="rect">
            <a:avLst/>
          </a:prstGeom>
          <a:ln w="12700">
            <a:miter lim="400000"/>
          </a:ln>
        </p:spPr>
      </p:pic>
      <p:pic>
        <p:nvPicPr>
          <p:cNvPr id="92" name="image10-small.png" descr="image10-small.png"/>
          <p:cNvPicPr>
            <a:picLocks noChangeAspect="1"/>
          </p:cNvPicPr>
          <p:nvPr/>
        </p:nvPicPr>
        <p:blipFill>
          <a:blip r:embed="rId5">
            <a:extLst/>
          </a:blip>
          <a:stretch>
            <a:fillRect/>
          </a:stretch>
        </p:blipFill>
        <p:spPr>
          <a:xfrm>
            <a:off x="6482877" y="5760191"/>
            <a:ext cx="10599423" cy="3185109"/>
          </a:xfrm>
          <a:prstGeom prst="rect">
            <a:avLst/>
          </a:prstGeom>
          <a:ln w="12700">
            <a:miter lim="400000"/>
          </a:ln>
        </p:spPr>
      </p:pic>
      <p:sp>
        <p:nvSpPr>
          <p:cNvPr id="93" name="2. Losing traction:"/>
          <p:cNvSpPr txBox="1"/>
          <p:nvPr/>
        </p:nvSpPr>
        <p:spPr>
          <a:xfrm>
            <a:off x="5181600" y="4036605"/>
            <a:ext cx="8460280" cy="63948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200" b="1">
                <a:solidFill>
                  <a:srgbClr val="000000"/>
                </a:solidFill>
                <a:latin typeface="Arial"/>
                <a:ea typeface="Arial"/>
                <a:cs typeface="Arial"/>
                <a:sym typeface="Arial"/>
              </a:defRPr>
            </a:lvl1pPr>
          </a:lstStyle>
          <a:p>
            <a:r>
              <a:t>2. Losing traction:</a:t>
            </a:r>
          </a:p>
        </p:txBody>
      </p:sp>
      <p:pic>
        <p:nvPicPr>
          <p:cNvPr id="94" name="image11.png" descr="image11.png"/>
          <p:cNvPicPr>
            <a:picLocks noChangeAspect="1"/>
          </p:cNvPicPr>
          <p:nvPr/>
        </p:nvPicPr>
        <p:blipFill>
          <a:blip r:embed="rId6">
            <a:extLst/>
          </a:blip>
          <a:stretch>
            <a:fillRect/>
          </a:stretch>
        </p:blipFill>
        <p:spPr>
          <a:xfrm>
            <a:off x="11277600" y="1598441"/>
            <a:ext cx="5676323" cy="6021559"/>
          </a:xfrm>
          <a:prstGeom prst="rect">
            <a:avLst/>
          </a:prstGeom>
          <a:ln w="12700">
            <a:miter lim="400000"/>
          </a:ln>
        </p:spPr>
      </p:pic>
      <p:pic>
        <p:nvPicPr>
          <p:cNvPr id="95" name="image12.png" descr="image12.png"/>
          <p:cNvPicPr>
            <a:picLocks noChangeAspect="1"/>
          </p:cNvPicPr>
          <p:nvPr/>
        </p:nvPicPr>
        <p:blipFill>
          <a:blip r:embed="rId7">
            <a:extLst/>
          </a:blip>
          <a:stretch>
            <a:fillRect/>
          </a:stretch>
        </p:blipFill>
        <p:spPr>
          <a:xfrm>
            <a:off x="8671278" y="6405291"/>
            <a:ext cx="436989" cy="373379"/>
          </a:xfrm>
          <a:prstGeom prst="rect">
            <a:avLst/>
          </a:prstGeom>
          <a:ln w="12700">
            <a:miter lim="400000"/>
          </a:ln>
        </p:spPr>
      </p:pic>
      <p:pic>
        <p:nvPicPr>
          <p:cNvPr id="96" name="image13.png" descr="image13.png"/>
          <p:cNvPicPr>
            <a:picLocks noChangeAspect="1"/>
          </p:cNvPicPr>
          <p:nvPr/>
        </p:nvPicPr>
        <p:blipFill>
          <a:blip r:embed="rId8">
            <a:extLst/>
          </a:blip>
          <a:stretch>
            <a:fillRect/>
          </a:stretch>
        </p:blipFill>
        <p:spPr>
          <a:xfrm>
            <a:off x="6903684" y="5787290"/>
            <a:ext cx="1769547" cy="1143979"/>
          </a:xfrm>
          <a:prstGeom prst="rect">
            <a:avLst/>
          </a:prstGeom>
          <a:ln w="12700">
            <a:miter lim="400000"/>
          </a:ln>
        </p:spPr>
      </p:pic>
      <p:pic>
        <p:nvPicPr>
          <p:cNvPr id="97" name="image14.png" descr="image14.png"/>
          <p:cNvPicPr>
            <a:picLocks noChangeAspect="1"/>
          </p:cNvPicPr>
          <p:nvPr/>
        </p:nvPicPr>
        <p:blipFill>
          <a:blip r:embed="rId9">
            <a:extLst/>
          </a:blip>
          <a:stretch>
            <a:fillRect/>
          </a:stretch>
        </p:blipFill>
        <p:spPr>
          <a:xfrm>
            <a:off x="9601200" y="6990588"/>
            <a:ext cx="589213" cy="324613"/>
          </a:xfrm>
          <a:prstGeom prst="rect">
            <a:avLst/>
          </a:prstGeom>
          <a:ln w="12700">
            <a:miter lim="400000"/>
          </a:ln>
        </p:spPr>
      </p:pic>
      <p:pic>
        <p:nvPicPr>
          <p:cNvPr id="98" name="image15.png" descr="image15.png"/>
          <p:cNvPicPr>
            <a:picLocks noChangeAspect="1"/>
          </p:cNvPicPr>
          <p:nvPr/>
        </p:nvPicPr>
        <p:blipFill>
          <a:blip r:embed="rId10">
            <a:extLst/>
          </a:blip>
          <a:stretch>
            <a:fillRect/>
          </a:stretch>
        </p:blipFill>
        <p:spPr>
          <a:xfrm>
            <a:off x="10455313" y="6988523"/>
            <a:ext cx="745669" cy="573039"/>
          </a:xfrm>
          <a:prstGeom prst="rect">
            <a:avLst/>
          </a:prstGeom>
          <a:ln w="12700">
            <a:miter lim="400000"/>
          </a:ln>
        </p:spPr>
      </p:pic>
      <p:pic>
        <p:nvPicPr>
          <p:cNvPr id="99" name="image16.png" descr="image16.png"/>
          <p:cNvPicPr>
            <a:picLocks noChangeAspect="1"/>
          </p:cNvPicPr>
          <p:nvPr/>
        </p:nvPicPr>
        <p:blipFill>
          <a:blip r:embed="rId11">
            <a:extLst/>
          </a:blip>
          <a:stretch>
            <a:fillRect/>
          </a:stretch>
        </p:blipFill>
        <p:spPr>
          <a:xfrm>
            <a:off x="9257625" y="7091451"/>
            <a:ext cx="495975" cy="223749"/>
          </a:xfrm>
          <a:prstGeom prst="rect">
            <a:avLst/>
          </a:prstGeom>
          <a:ln w="12700">
            <a:miter lim="400000"/>
          </a:ln>
        </p:spPr>
      </p:pic>
      <p:pic>
        <p:nvPicPr>
          <p:cNvPr id="100" name="image17.png" descr="image17.png"/>
          <p:cNvPicPr>
            <a:picLocks noChangeAspect="1"/>
          </p:cNvPicPr>
          <p:nvPr/>
        </p:nvPicPr>
        <p:blipFill>
          <a:blip r:embed="rId12">
            <a:extLst/>
          </a:blip>
          <a:stretch>
            <a:fillRect/>
          </a:stretch>
        </p:blipFill>
        <p:spPr>
          <a:xfrm>
            <a:off x="9030434" y="6400800"/>
            <a:ext cx="875567" cy="732619"/>
          </a:xfrm>
          <a:prstGeom prst="rect">
            <a:avLst/>
          </a:prstGeom>
          <a:ln w="12700">
            <a:miter lim="400000"/>
          </a:ln>
        </p:spPr>
      </p:pic>
      <p:pic>
        <p:nvPicPr>
          <p:cNvPr id="101" name="image18.png" descr="image18.png"/>
          <p:cNvPicPr>
            <a:picLocks noChangeAspect="1"/>
          </p:cNvPicPr>
          <p:nvPr/>
        </p:nvPicPr>
        <p:blipFill>
          <a:blip r:embed="rId13">
            <a:extLst/>
          </a:blip>
          <a:stretch>
            <a:fillRect/>
          </a:stretch>
        </p:blipFill>
        <p:spPr>
          <a:xfrm>
            <a:off x="9952462" y="6669026"/>
            <a:ext cx="769749" cy="638991"/>
          </a:xfrm>
          <a:prstGeom prst="rect">
            <a:avLst/>
          </a:prstGeom>
          <a:ln w="12700">
            <a:miter lim="400000"/>
          </a:ln>
        </p:spPr>
      </p:pic>
      <p:pic>
        <p:nvPicPr>
          <p:cNvPr id="102" name="image19.png" descr="image19.png"/>
          <p:cNvPicPr>
            <a:picLocks noChangeAspect="1"/>
          </p:cNvPicPr>
          <p:nvPr/>
        </p:nvPicPr>
        <p:blipFill>
          <a:blip r:embed="rId14">
            <a:extLst/>
          </a:blip>
          <a:stretch>
            <a:fillRect/>
          </a:stretch>
        </p:blipFill>
        <p:spPr>
          <a:xfrm>
            <a:off x="10697213" y="7148321"/>
            <a:ext cx="732787" cy="471679"/>
          </a:xfrm>
          <a:prstGeom prst="rect">
            <a:avLst/>
          </a:prstGeom>
          <a:ln w="12700">
            <a:miter lim="400000"/>
          </a:ln>
        </p:spPr>
      </p:pic>
      <p:pic>
        <p:nvPicPr>
          <p:cNvPr id="103" name="image20.png" descr="image20.png"/>
          <p:cNvPicPr>
            <a:picLocks noChangeAspect="1"/>
          </p:cNvPicPr>
          <p:nvPr/>
        </p:nvPicPr>
        <p:blipFill>
          <a:blip r:embed="rId15">
            <a:extLst/>
          </a:blip>
          <a:stretch>
            <a:fillRect/>
          </a:stretch>
        </p:blipFill>
        <p:spPr>
          <a:xfrm>
            <a:off x="11158970" y="6903671"/>
            <a:ext cx="1070619" cy="763659"/>
          </a:xfrm>
          <a:prstGeom prst="rect">
            <a:avLst/>
          </a:prstGeom>
          <a:ln w="12700">
            <a:miter lim="400000"/>
          </a:ln>
        </p:spPr>
      </p:pic>
      <p:pic>
        <p:nvPicPr>
          <p:cNvPr id="104" name="image21.png" descr="image21.png"/>
          <p:cNvPicPr>
            <a:picLocks noChangeAspect="1"/>
          </p:cNvPicPr>
          <p:nvPr/>
        </p:nvPicPr>
        <p:blipFill>
          <a:blip r:embed="rId16">
            <a:extLst/>
          </a:blip>
          <a:stretch>
            <a:fillRect/>
          </a:stretch>
        </p:blipFill>
        <p:spPr>
          <a:xfrm>
            <a:off x="15909509" y="6858000"/>
            <a:ext cx="549691" cy="365586"/>
          </a:xfrm>
          <a:prstGeom prst="rect">
            <a:avLst/>
          </a:prstGeom>
          <a:ln w="12700">
            <a:miter lim="400000"/>
          </a:ln>
        </p:spPr>
      </p:pic>
      <p:pic>
        <p:nvPicPr>
          <p:cNvPr id="105" name="image22.png" descr="image22.png"/>
          <p:cNvPicPr>
            <a:picLocks noChangeAspect="1"/>
          </p:cNvPicPr>
          <p:nvPr/>
        </p:nvPicPr>
        <p:blipFill>
          <a:blip r:embed="rId17">
            <a:extLst/>
          </a:blip>
          <a:stretch>
            <a:fillRect/>
          </a:stretch>
        </p:blipFill>
        <p:spPr>
          <a:xfrm>
            <a:off x="7976502" y="7923935"/>
            <a:ext cx="557899" cy="458065"/>
          </a:xfrm>
          <a:prstGeom prst="rect">
            <a:avLst/>
          </a:prstGeom>
          <a:ln w="12700">
            <a:miter lim="400000"/>
          </a:ln>
        </p:spPr>
      </p:pic>
      <p:pic>
        <p:nvPicPr>
          <p:cNvPr id="106" name="image23.png" descr="image23.png"/>
          <p:cNvPicPr>
            <a:picLocks noChangeAspect="1"/>
          </p:cNvPicPr>
          <p:nvPr/>
        </p:nvPicPr>
        <p:blipFill>
          <a:blip r:embed="rId18">
            <a:extLst/>
          </a:blip>
          <a:stretch>
            <a:fillRect/>
          </a:stretch>
        </p:blipFill>
        <p:spPr>
          <a:xfrm rot="20601779">
            <a:off x="14425538" y="6956735"/>
            <a:ext cx="760793" cy="486141"/>
          </a:xfrm>
          <a:prstGeom prst="rect">
            <a:avLst/>
          </a:prstGeom>
          <a:ln w="12700">
            <a:miter lim="400000"/>
          </a:ln>
        </p:spPr>
      </p:pic>
      <p:pic>
        <p:nvPicPr>
          <p:cNvPr id="107" name="image24.png" descr="image24.png"/>
          <p:cNvPicPr>
            <a:picLocks noChangeAspect="1"/>
          </p:cNvPicPr>
          <p:nvPr/>
        </p:nvPicPr>
        <p:blipFill>
          <a:blip r:embed="rId19">
            <a:extLst/>
          </a:blip>
          <a:stretch>
            <a:fillRect/>
          </a:stretch>
        </p:blipFill>
        <p:spPr>
          <a:xfrm>
            <a:off x="9002528" y="8250856"/>
            <a:ext cx="430472" cy="272547"/>
          </a:xfrm>
          <a:prstGeom prst="rect">
            <a:avLst/>
          </a:prstGeom>
          <a:ln w="12700">
            <a:miter lim="400000"/>
          </a:ln>
        </p:spPr>
      </p:pic>
      <p:pic>
        <p:nvPicPr>
          <p:cNvPr id="108" name="image24.png" descr="image24.png"/>
          <p:cNvPicPr>
            <a:picLocks noChangeAspect="1"/>
          </p:cNvPicPr>
          <p:nvPr/>
        </p:nvPicPr>
        <p:blipFill>
          <a:blip r:embed="rId19">
            <a:extLst/>
          </a:blip>
          <a:stretch>
            <a:fillRect/>
          </a:stretch>
        </p:blipFill>
        <p:spPr>
          <a:xfrm>
            <a:off x="7602190" y="7974393"/>
            <a:ext cx="520869" cy="329781"/>
          </a:xfrm>
          <a:prstGeom prst="rect">
            <a:avLst/>
          </a:prstGeom>
          <a:ln w="12700">
            <a:miter lim="400000"/>
          </a:ln>
        </p:spPr>
      </p:pic>
      <p:pic>
        <p:nvPicPr>
          <p:cNvPr id="109" name="image25.png" descr="image25.png"/>
          <p:cNvPicPr>
            <a:picLocks noChangeAspect="1"/>
          </p:cNvPicPr>
          <p:nvPr/>
        </p:nvPicPr>
        <p:blipFill>
          <a:blip r:embed="rId20">
            <a:extLst/>
          </a:blip>
          <a:stretch>
            <a:fillRect/>
          </a:stretch>
        </p:blipFill>
        <p:spPr>
          <a:xfrm>
            <a:off x="6301406" y="7176517"/>
            <a:ext cx="2500835" cy="1030595"/>
          </a:xfrm>
          <a:prstGeom prst="rect">
            <a:avLst/>
          </a:prstGeom>
          <a:ln w="12700">
            <a:miter lim="400000"/>
          </a:ln>
        </p:spPr>
      </p:pic>
      <p:pic>
        <p:nvPicPr>
          <p:cNvPr id="110" name="image26.png" descr="image26.png"/>
          <p:cNvPicPr>
            <a:picLocks noChangeAspect="1"/>
          </p:cNvPicPr>
          <p:nvPr/>
        </p:nvPicPr>
        <p:blipFill>
          <a:blip r:embed="rId21">
            <a:extLst/>
          </a:blip>
          <a:stretch>
            <a:fillRect/>
          </a:stretch>
        </p:blipFill>
        <p:spPr>
          <a:xfrm>
            <a:off x="8348054" y="7807431"/>
            <a:ext cx="768065" cy="570421"/>
          </a:xfrm>
          <a:prstGeom prst="rect">
            <a:avLst/>
          </a:prstGeom>
          <a:ln w="12700">
            <a:miter lim="400000"/>
          </a:ln>
        </p:spPr>
      </p:pic>
      <p:pic>
        <p:nvPicPr>
          <p:cNvPr id="111" name="image27.png" descr="image27.png"/>
          <p:cNvPicPr>
            <a:picLocks noChangeAspect="1"/>
          </p:cNvPicPr>
          <p:nvPr/>
        </p:nvPicPr>
        <p:blipFill>
          <a:blip r:embed="rId22">
            <a:extLst/>
          </a:blip>
          <a:stretch>
            <a:fillRect/>
          </a:stretch>
        </p:blipFill>
        <p:spPr>
          <a:xfrm>
            <a:off x="9075673" y="7636799"/>
            <a:ext cx="1467157" cy="927163"/>
          </a:xfrm>
          <a:prstGeom prst="rect">
            <a:avLst/>
          </a:prstGeom>
          <a:ln w="12700">
            <a:miter lim="400000"/>
          </a:ln>
        </p:spPr>
      </p:pic>
      <p:sp>
        <p:nvSpPr>
          <p:cNvPr id="112" name="Mistakes"/>
          <p:cNvSpPr txBox="1"/>
          <p:nvPr/>
        </p:nvSpPr>
        <p:spPr>
          <a:xfrm rot="1228978">
            <a:off x="9077805" y="8078617"/>
            <a:ext cx="2919031" cy="52850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Mistakes</a:t>
            </a:r>
          </a:p>
        </p:txBody>
      </p:sp>
      <p:sp>
        <p:nvSpPr>
          <p:cNvPr id="113" name="Disrespect"/>
          <p:cNvSpPr txBox="1"/>
          <p:nvPr/>
        </p:nvSpPr>
        <p:spPr>
          <a:xfrm rot="1219248">
            <a:off x="6886873" y="6151539"/>
            <a:ext cx="2398213" cy="52851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38100" dir="2700000" rotWithShape="0">
                    <a:srgbClr val="000000"/>
                  </a:outerShdw>
                </a:effectLst>
                <a:latin typeface="Arial"/>
                <a:ea typeface="Arial"/>
                <a:cs typeface="Arial"/>
                <a:sym typeface="Arial"/>
              </a:defRPr>
            </a:lvl1pPr>
          </a:lstStyle>
          <a:p>
            <a:r>
              <a:t>Disrespect</a:t>
            </a:r>
          </a:p>
        </p:txBody>
      </p:sp>
      <p:sp>
        <p:nvSpPr>
          <p:cNvPr id="114" name="Discrimination"/>
          <p:cNvSpPr txBox="1"/>
          <p:nvPr/>
        </p:nvSpPr>
        <p:spPr>
          <a:xfrm rot="20870623">
            <a:off x="6370626" y="7343244"/>
            <a:ext cx="2919029" cy="528510"/>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Discrimination</a:t>
            </a:r>
          </a:p>
        </p:txBody>
      </p:sp>
      <p:sp>
        <p:nvSpPr>
          <p:cNvPr id="115" name="Line"/>
          <p:cNvSpPr/>
          <p:nvPr/>
        </p:nvSpPr>
        <p:spPr>
          <a:xfrm>
            <a:off x="15771052" y="7312808"/>
            <a:ext cx="242607" cy="126371"/>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116" name="image23.png" descr="image23.png"/>
          <p:cNvPicPr>
            <a:picLocks noChangeAspect="1"/>
          </p:cNvPicPr>
          <p:nvPr/>
        </p:nvPicPr>
        <p:blipFill>
          <a:blip r:embed="rId18">
            <a:extLst/>
          </a:blip>
          <a:stretch>
            <a:fillRect/>
          </a:stretch>
        </p:blipFill>
        <p:spPr>
          <a:xfrm>
            <a:off x="11828480" y="7315200"/>
            <a:ext cx="668321" cy="427050"/>
          </a:xfrm>
          <a:prstGeom prst="rect">
            <a:avLst/>
          </a:prstGeom>
          <a:ln w="12700">
            <a:miter lim="400000"/>
          </a:ln>
        </p:spPr>
      </p:pic>
      <p:pic>
        <p:nvPicPr>
          <p:cNvPr id="117" name="image28.png" descr="image28.png"/>
          <p:cNvPicPr>
            <a:picLocks noChangeAspect="1"/>
          </p:cNvPicPr>
          <p:nvPr/>
        </p:nvPicPr>
        <p:blipFill>
          <a:blip r:embed="rId23">
            <a:extLst/>
          </a:blip>
          <a:stretch>
            <a:fillRect/>
          </a:stretch>
        </p:blipFill>
        <p:spPr>
          <a:xfrm>
            <a:off x="6998056" y="6400800"/>
            <a:ext cx="621945" cy="324611"/>
          </a:xfrm>
          <a:prstGeom prst="rect">
            <a:avLst/>
          </a:prstGeom>
          <a:ln w="12700">
            <a:miter lim="400000"/>
          </a:ln>
        </p:spPr>
      </p:pic>
      <p:sp>
        <p:nvSpPr>
          <p:cNvPr id="118" name="PAIN"/>
          <p:cNvSpPr txBox="1"/>
          <p:nvPr/>
        </p:nvSpPr>
        <p:spPr>
          <a:xfrm rot="1228978">
            <a:off x="11205669" y="7047527"/>
            <a:ext cx="1268323" cy="528510"/>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PAIN</a:t>
            </a:r>
          </a:p>
        </p:txBody>
      </p:sp>
      <p:sp>
        <p:nvSpPr>
          <p:cNvPr id="119" name="Have you ever felt like you are     just spinning your wheels?"/>
          <p:cNvSpPr txBox="1"/>
          <p:nvPr/>
        </p:nvSpPr>
        <p:spPr>
          <a:xfrm>
            <a:off x="5637614" y="4505900"/>
            <a:ext cx="9144001" cy="11093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200" b="1">
                <a:solidFill>
                  <a:srgbClr val="000000"/>
                </a:solidFill>
                <a:latin typeface="Arial"/>
                <a:ea typeface="Arial"/>
                <a:cs typeface="Arial"/>
                <a:sym typeface="Arial"/>
              </a:defRPr>
            </a:pPr>
            <a:r>
              <a:t>Have you ever felt like you are    </a:t>
            </a:r>
            <a:br/>
            <a:r>
              <a:t>just spinning your wheels?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3"/>
                                        </p:tgtEl>
                                        <p:attrNameLst>
                                          <p:attrName>style.visibility</p:attrName>
                                        </p:attrNameLst>
                                      </p:cBhvr>
                                      <p:to>
                                        <p:strVal val="visible"/>
                                      </p:to>
                                    </p:set>
                                    <p:animEffect transition="in" filter="dissolv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4"/>
                                        </p:tgtEl>
                                        <p:attrNameLst>
                                          <p:attrName>style.visibility</p:attrName>
                                        </p:attrNameLst>
                                      </p:cBhvr>
                                      <p:to>
                                        <p:strVal val="visible"/>
                                      </p:to>
                                    </p:set>
                                    <p:animEffect transition="in" filter="dissolv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8"/>
                                        </p:tgtEl>
                                        <p:attrNameLst>
                                          <p:attrName>style.visibility</p:attrName>
                                        </p:attrNameLst>
                                      </p:cBhvr>
                                      <p:to>
                                        <p:strVal val="visible"/>
                                      </p:to>
                                    </p:set>
                                    <p:animEffect transition="in" filter="dissolve">
                                      <p:cBhvr>
                                        <p:cTn id="17" dur="500"/>
                                        <p:tgtEl>
                                          <p:spTgt spid="1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12"/>
                                        </p:tgtEl>
                                        <p:attrNameLst>
                                          <p:attrName>style.visibility</p:attrName>
                                        </p:attrNameLst>
                                      </p:cBhvr>
                                      <p:to>
                                        <p:strVal val="visible"/>
                                      </p:to>
                                    </p:set>
                                    <p:animEffect transition="in" filter="dissolve">
                                      <p:cBhvr>
                                        <p:cTn id="22" dur="500"/>
                                        <p:tgtEl>
                                          <p:spTgt spid="1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93"/>
                                        </p:tgtEl>
                                        <p:attrNameLst>
                                          <p:attrName>style.visibility</p:attrName>
                                        </p:attrNameLst>
                                      </p:cBhvr>
                                      <p:to>
                                        <p:strVal val="visible"/>
                                      </p:to>
                                    </p:set>
                                    <p:animEffect transition="in" filter="dissolve">
                                      <p:cBhvr>
                                        <p:cTn id="27" dur="500"/>
                                        <p:tgtEl>
                                          <p:spTgt spid="9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119"/>
                                        </p:tgtEl>
                                        <p:attrNameLst>
                                          <p:attrName>style.visibility</p:attrName>
                                        </p:attrNameLst>
                                      </p:cBhvr>
                                      <p:to>
                                        <p:strVal val="visible"/>
                                      </p:to>
                                    </p:set>
                                    <p:animEffect transition="in" filter="dissolve">
                                      <p:cBhvr>
                                        <p:cTn id="3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5" animBg="1" advAuto="0"/>
      <p:bldP spid="112" grpId="4" animBg="1" advAuto="0"/>
      <p:bldP spid="113" grpId="1" animBg="1" advAuto="0"/>
      <p:bldP spid="114" grpId="2" animBg="1" advAuto="0"/>
      <p:bldP spid="118" grpId="3" animBg="1" advAuto="0"/>
      <p:bldP spid="119"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29.jpeg" descr="image29.jpeg"/>
          <p:cNvPicPr>
            <a:picLocks noChangeAspect="1"/>
          </p:cNvPicPr>
          <p:nvPr/>
        </p:nvPicPr>
        <p:blipFill>
          <a:blip r:embed="rId3">
            <a:extLst/>
          </a:blip>
          <a:stretch>
            <a:fillRect/>
          </a:stretch>
        </p:blipFill>
        <p:spPr>
          <a:xfrm>
            <a:off x="3733800" y="1219200"/>
            <a:ext cx="16687800" cy="111252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30.png" descr="image30.png"/>
          <p:cNvPicPr>
            <a:picLocks noChangeAspect="1"/>
          </p:cNvPicPr>
          <p:nvPr/>
        </p:nvPicPr>
        <p:blipFill>
          <a:blip r:embed="rId3">
            <a:extLst/>
          </a:blip>
          <a:stretch>
            <a:fillRect/>
          </a:stretch>
        </p:blipFill>
        <p:spPr>
          <a:xfrm>
            <a:off x="3657600" y="1219200"/>
            <a:ext cx="16916400" cy="112776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132" name="image2.png" descr="image2.png"/>
          <p:cNvPicPr>
            <a:picLocks noChangeAspect="1"/>
          </p:cNvPicPr>
          <p:nvPr/>
        </p:nvPicPr>
        <p:blipFill>
          <a:blip r:embed="rId3">
            <a:extLst/>
          </a:blip>
          <a:srcRect l="30691" t="26327" r="31" b="4708"/>
          <a:stretch>
            <a:fillRect/>
          </a:stretch>
        </p:blipFill>
        <p:spPr>
          <a:xfrm>
            <a:off x="3528349" y="221850"/>
            <a:ext cx="17367057" cy="12953998"/>
          </a:xfrm>
          <a:prstGeom prst="rect">
            <a:avLst/>
          </a:prstGeom>
          <a:ln w="12700">
            <a:miter lim="400000"/>
          </a:ln>
        </p:spPr>
      </p:pic>
      <p:pic>
        <p:nvPicPr>
          <p:cNvPr id="133" name="image9.png" descr="image9.png"/>
          <p:cNvPicPr>
            <a:picLocks noChangeAspect="1"/>
          </p:cNvPicPr>
          <p:nvPr/>
        </p:nvPicPr>
        <p:blipFill>
          <a:blip r:embed="rId4">
            <a:extLst/>
          </a:blip>
          <a:srcRect l="41012" t="44960" r="8042" b="31403"/>
          <a:stretch>
            <a:fillRect/>
          </a:stretch>
        </p:blipFill>
        <p:spPr>
          <a:xfrm>
            <a:off x="6171487" y="5930099"/>
            <a:ext cx="12702964" cy="3478193"/>
          </a:xfrm>
          <a:prstGeom prst="rect">
            <a:avLst/>
          </a:prstGeom>
          <a:ln w="12700">
            <a:miter lim="400000"/>
          </a:ln>
        </p:spPr>
      </p:pic>
      <p:pic>
        <p:nvPicPr>
          <p:cNvPr id="134" name="image10-small.png" descr="image10-small.png"/>
          <p:cNvPicPr>
            <a:picLocks noChangeAspect="1"/>
          </p:cNvPicPr>
          <p:nvPr/>
        </p:nvPicPr>
        <p:blipFill>
          <a:blip r:embed="rId5">
            <a:extLst/>
          </a:blip>
          <a:stretch>
            <a:fillRect/>
          </a:stretch>
        </p:blipFill>
        <p:spPr>
          <a:xfrm>
            <a:off x="6482877" y="5760191"/>
            <a:ext cx="10599423" cy="3185109"/>
          </a:xfrm>
          <a:prstGeom prst="rect">
            <a:avLst/>
          </a:prstGeom>
          <a:ln w="12700">
            <a:miter lim="400000"/>
          </a:ln>
        </p:spPr>
      </p:pic>
      <p:sp>
        <p:nvSpPr>
          <p:cNvPr id="135" name="2. Losing traction:…"/>
          <p:cNvSpPr txBox="1"/>
          <p:nvPr/>
        </p:nvSpPr>
        <p:spPr>
          <a:xfrm>
            <a:off x="5181600" y="4036605"/>
            <a:ext cx="8460280" cy="157928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200" b="1">
                <a:solidFill>
                  <a:srgbClr val="000000"/>
                </a:solidFill>
                <a:latin typeface="Arial"/>
                <a:ea typeface="Arial"/>
                <a:cs typeface="Arial"/>
                <a:sym typeface="Arial"/>
              </a:defRPr>
            </a:pPr>
            <a:r>
              <a:t>2. Losing traction:</a:t>
            </a:r>
            <a:endParaRPr b="0">
              <a:latin typeface="Futura Bold BT"/>
              <a:ea typeface="Futura Bold BT"/>
              <a:cs typeface="Futura Bold BT"/>
              <a:sym typeface="Futura Bold BT"/>
            </a:endParaRPr>
          </a:p>
          <a:p>
            <a:pPr algn="l" defTabSz="1828800">
              <a:defRPr sz="3200" b="1">
                <a:solidFill>
                  <a:srgbClr val="000000"/>
                </a:solidFill>
                <a:latin typeface="Arial"/>
                <a:ea typeface="Arial"/>
                <a:cs typeface="Arial"/>
                <a:sym typeface="Arial"/>
              </a:defRPr>
            </a:pPr>
            <a:r>
              <a:t>    Have you ever felt like you are    </a:t>
            </a:r>
            <a:br/>
            <a:r>
              <a:t>    just spinning your wheels?</a:t>
            </a:r>
          </a:p>
        </p:txBody>
      </p:sp>
      <p:pic>
        <p:nvPicPr>
          <p:cNvPr id="136" name="image11.png" descr="image11.png"/>
          <p:cNvPicPr>
            <a:picLocks noChangeAspect="1"/>
          </p:cNvPicPr>
          <p:nvPr/>
        </p:nvPicPr>
        <p:blipFill>
          <a:blip r:embed="rId6">
            <a:extLst/>
          </a:blip>
          <a:stretch>
            <a:fillRect/>
          </a:stretch>
        </p:blipFill>
        <p:spPr>
          <a:xfrm>
            <a:off x="11277600" y="1598441"/>
            <a:ext cx="5676323" cy="6021559"/>
          </a:xfrm>
          <a:prstGeom prst="rect">
            <a:avLst/>
          </a:prstGeom>
          <a:ln w="12700">
            <a:miter lim="400000"/>
          </a:ln>
        </p:spPr>
      </p:pic>
      <p:pic>
        <p:nvPicPr>
          <p:cNvPr id="137" name="image12.png" descr="image12.png"/>
          <p:cNvPicPr>
            <a:picLocks noChangeAspect="1"/>
          </p:cNvPicPr>
          <p:nvPr/>
        </p:nvPicPr>
        <p:blipFill>
          <a:blip r:embed="rId7">
            <a:extLst/>
          </a:blip>
          <a:stretch>
            <a:fillRect/>
          </a:stretch>
        </p:blipFill>
        <p:spPr>
          <a:xfrm>
            <a:off x="8671278" y="6405291"/>
            <a:ext cx="436989" cy="373379"/>
          </a:xfrm>
          <a:prstGeom prst="rect">
            <a:avLst/>
          </a:prstGeom>
          <a:ln w="12700">
            <a:miter lim="400000"/>
          </a:ln>
        </p:spPr>
      </p:pic>
      <p:pic>
        <p:nvPicPr>
          <p:cNvPr id="138" name="image13.png" descr="image13.png"/>
          <p:cNvPicPr>
            <a:picLocks noChangeAspect="1"/>
          </p:cNvPicPr>
          <p:nvPr/>
        </p:nvPicPr>
        <p:blipFill>
          <a:blip r:embed="rId8">
            <a:extLst/>
          </a:blip>
          <a:stretch>
            <a:fillRect/>
          </a:stretch>
        </p:blipFill>
        <p:spPr>
          <a:xfrm>
            <a:off x="6903684" y="5787290"/>
            <a:ext cx="1769547" cy="1143979"/>
          </a:xfrm>
          <a:prstGeom prst="rect">
            <a:avLst/>
          </a:prstGeom>
          <a:ln w="12700">
            <a:miter lim="400000"/>
          </a:ln>
        </p:spPr>
      </p:pic>
      <p:pic>
        <p:nvPicPr>
          <p:cNvPr id="139" name="image14.png" descr="image14.png"/>
          <p:cNvPicPr>
            <a:picLocks noChangeAspect="1"/>
          </p:cNvPicPr>
          <p:nvPr/>
        </p:nvPicPr>
        <p:blipFill>
          <a:blip r:embed="rId9">
            <a:extLst/>
          </a:blip>
          <a:stretch>
            <a:fillRect/>
          </a:stretch>
        </p:blipFill>
        <p:spPr>
          <a:xfrm>
            <a:off x="9601200" y="6990588"/>
            <a:ext cx="589213" cy="324613"/>
          </a:xfrm>
          <a:prstGeom prst="rect">
            <a:avLst/>
          </a:prstGeom>
          <a:ln w="12700">
            <a:miter lim="400000"/>
          </a:ln>
        </p:spPr>
      </p:pic>
      <p:pic>
        <p:nvPicPr>
          <p:cNvPr id="140" name="image15.png" descr="image15.png"/>
          <p:cNvPicPr>
            <a:picLocks noChangeAspect="1"/>
          </p:cNvPicPr>
          <p:nvPr/>
        </p:nvPicPr>
        <p:blipFill>
          <a:blip r:embed="rId10">
            <a:extLst/>
          </a:blip>
          <a:stretch>
            <a:fillRect/>
          </a:stretch>
        </p:blipFill>
        <p:spPr>
          <a:xfrm>
            <a:off x="10455313" y="6988523"/>
            <a:ext cx="745669" cy="573039"/>
          </a:xfrm>
          <a:prstGeom prst="rect">
            <a:avLst/>
          </a:prstGeom>
          <a:ln w="12700">
            <a:miter lim="400000"/>
          </a:ln>
        </p:spPr>
      </p:pic>
      <p:pic>
        <p:nvPicPr>
          <p:cNvPr id="141" name="image16.png" descr="image16.png"/>
          <p:cNvPicPr>
            <a:picLocks noChangeAspect="1"/>
          </p:cNvPicPr>
          <p:nvPr/>
        </p:nvPicPr>
        <p:blipFill>
          <a:blip r:embed="rId11">
            <a:extLst/>
          </a:blip>
          <a:stretch>
            <a:fillRect/>
          </a:stretch>
        </p:blipFill>
        <p:spPr>
          <a:xfrm>
            <a:off x="9257625" y="7091451"/>
            <a:ext cx="495975" cy="223749"/>
          </a:xfrm>
          <a:prstGeom prst="rect">
            <a:avLst/>
          </a:prstGeom>
          <a:ln w="12700">
            <a:miter lim="400000"/>
          </a:ln>
        </p:spPr>
      </p:pic>
      <p:pic>
        <p:nvPicPr>
          <p:cNvPr id="142" name="image17.png" descr="image17.png"/>
          <p:cNvPicPr>
            <a:picLocks noChangeAspect="1"/>
          </p:cNvPicPr>
          <p:nvPr/>
        </p:nvPicPr>
        <p:blipFill>
          <a:blip r:embed="rId12">
            <a:extLst/>
          </a:blip>
          <a:stretch>
            <a:fillRect/>
          </a:stretch>
        </p:blipFill>
        <p:spPr>
          <a:xfrm>
            <a:off x="9030434" y="6400800"/>
            <a:ext cx="875567" cy="732619"/>
          </a:xfrm>
          <a:prstGeom prst="rect">
            <a:avLst/>
          </a:prstGeom>
          <a:ln w="12700">
            <a:miter lim="400000"/>
          </a:ln>
        </p:spPr>
      </p:pic>
      <p:pic>
        <p:nvPicPr>
          <p:cNvPr id="143" name="image18.png" descr="image18.png"/>
          <p:cNvPicPr>
            <a:picLocks noChangeAspect="1"/>
          </p:cNvPicPr>
          <p:nvPr/>
        </p:nvPicPr>
        <p:blipFill>
          <a:blip r:embed="rId13">
            <a:extLst/>
          </a:blip>
          <a:stretch>
            <a:fillRect/>
          </a:stretch>
        </p:blipFill>
        <p:spPr>
          <a:xfrm>
            <a:off x="9952462" y="6669026"/>
            <a:ext cx="769749" cy="638991"/>
          </a:xfrm>
          <a:prstGeom prst="rect">
            <a:avLst/>
          </a:prstGeom>
          <a:ln w="12700">
            <a:miter lim="400000"/>
          </a:ln>
        </p:spPr>
      </p:pic>
      <p:pic>
        <p:nvPicPr>
          <p:cNvPr id="144" name="image19.png" descr="image19.png"/>
          <p:cNvPicPr>
            <a:picLocks noChangeAspect="1"/>
          </p:cNvPicPr>
          <p:nvPr/>
        </p:nvPicPr>
        <p:blipFill>
          <a:blip r:embed="rId14">
            <a:extLst/>
          </a:blip>
          <a:stretch>
            <a:fillRect/>
          </a:stretch>
        </p:blipFill>
        <p:spPr>
          <a:xfrm>
            <a:off x="10697213" y="7148321"/>
            <a:ext cx="732787" cy="471679"/>
          </a:xfrm>
          <a:prstGeom prst="rect">
            <a:avLst/>
          </a:prstGeom>
          <a:ln w="12700">
            <a:miter lim="400000"/>
          </a:ln>
        </p:spPr>
      </p:pic>
      <p:pic>
        <p:nvPicPr>
          <p:cNvPr id="145" name="image20.png" descr="image20.png"/>
          <p:cNvPicPr>
            <a:picLocks noChangeAspect="1"/>
          </p:cNvPicPr>
          <p:nvPr/>
        </p:nvPicPr>
        <p:blipFill>
          <a:blip r:embed="rId15">
            <a:extLst/>
          </a:blip>
          <a:stretch>
            <a:fillRect/>
          </a:stretch>
        </p:blipFill>
        <p:spPr>
          <a:xfrm>
            <a:off x="11158970" y="6903671"/>
            <a:ext cx="1070619" cy="763659"/>
          </a:xfrm>
          <a:prstGeom prst="rect">
            <a:avLst/>
          </a:prstGeom>
          <a:ln w="12700">
            <a:miter lim="400000"/>
          </a:ln>
        </p:spPr>
      </p:pic>
      <p:pic>
        <p:nvPicPr>
          <p:cNvPr id="146" name="image21.png" descr="image21.png"/>
          <p:cNvPicPr>
            <a:picLocks noChangeAspect="1"/>
          </p:cNvPicPr>
          <p:nvPr/>
        </p:nvPicPr>
        <p:blipFill>
          <a:blip r:embed="rId16">
            <a:extLst/>
          </a:blip>
          <a:stretch>
            <a:fillRect/>
          </a:stretch>
        </p:blipFill>
        <p:spPr>
          <a:xfrm>
            <a:off x="15909509" y="6858000"/>
            <a:ext cx="549691" cy="365586"/>
          </a:xfrm>
          <a:prstGeom prst="rect">
            <a:avLst/>
          </a:prstGeom>
          <a:ln w="12700">
            <a:miter lim="400000"/>
          </a:ln>
        </p:spPr>
      </p:pic>
      <p:pic>
        <p:nvPicPr>
          <p:cNvPr id="147" name="image22.png" descr="image22.png"/>
          <p:cNvPicPr>
            <a:picLocks noChangeAspect="1"/>
          </p:cNvPicPr>
          <p:nvPr/>
        </p:nvPicPr>
        <p:blipFill>
          <a:blip r:embed="rId17">
            <a:extLst/>
          </a:blip>
          <a:stretch>
            <a:fillRect/>
          </a:stretch>
        </p:blipFill>
        <p:spPr>
          <a:xfrm>
            <a:off x="7976502" y="7923935"/>
            <a:ext cx="557899" cy="458065"/>
          </a:xfrm>
          <a:prstGeom prst="rect">
            <a:avLst/>
          </a:prstGeom>
          <a:ln w="12700">
            <a:miter lim="400000"/>
          </a:ln>
        </p:spPr>
      </p:pic>
      <p:pic>
        <p:nvPicPr>
          <p:cNvPr id="148" name="image23.png" descr="image23.png"/>
          <p:cNvPicPr>
            <a:picLocks noChangeAspect="1"/>
          </p:cNvPicPr>
          <p:nvPr/>
        </p:nvPicPr>
        <p:blipFill>
          <a:blip r:embed="rId18">
            <a:extLst/>
          </a:blip>
          <a:stretch>
            <a:fillRect/>
          </a:stretch>
        </p:blipFill>
        <p:spPr>
          <a:xfrm rot="20601779">
            <a:off x="14425538" y="6956735"/>
            <a:ext cx="760793" cy="486141"/>
          </a:xfrm>
          <a:prstGeom prst="rect">
            <a:avLst/>
          </a:prstGeom>
          <a:ln w="12700">
            <a:miter lim="400000"/>
          </a:ln>
        </p:spPr>
      </p:pic>
      <p:pic>
        <p:nvPicPr>
          <p:cNvPr id="149" name="image24.png" descr="image24.png"/>
          <p:cNvPicPr>
            <a:picLocks noChangeAspect="1"/>
          </p:cNvPicPr>
          <p:nvPr/>
        </p:nvPicPr>
        <p:blipFill>
          <a:blip r:embed="rId19">
            <a:extLst/>
          </a:blip>
          <a:stretch>
            <a:fillRect/>
          </a:stretch>
        </p:blipFill>
        <p:spPr>
          <a:xfrm>
            <a:off x="9002528" y="8250856"/>
            <a:ext cx="430472" cy="272547"/>
          </a:xfrm>
          <a:prstGeom prst="rect">
            <a:avLst/>
          </a:prstGeom>
          <a:ln w="12700">
            <a:miter lim="400000"/>
          </a:ln>
        </p:spPr>
      </p:pic>
      <p:pic>
        <p:nvPicPr>
          <p:cNvPr id="150" name="image24.png" descr="image24.png"/>
          <p:cNvPicPr>
            <a:picLocks noChangeAspect="1"/>
          </p:cNvPicPr>
          <p:nvPr/>
        </p:nvPicPr>
        <p:blipFill>
          <a:blip r:embed="rId19">
            <a:extLst/>
          </a:blip>
          <a:stretch>
            <a:fillRect/>
          </a:stretch>
        </p:blipFill>
        <p:spPr>
          <a:xfrm>
            <a:off x="7602190" y="7974393"/>
            <a:ext cx="520869" cy="329781"/>
          </a:xfrm>
          <a:prstGeom prst="rect">
            <a:avLst/>
          </a:prstGeom>
          <a:ln w="12700">
            <a:miter lim="400000"/>
          </a:ln>
        </p:spPr>
      </p:pic>
      <p:pic>
        <p:nvPicPr>
          <p:cNvPr id="151" name="image25.png" descr="image25.png"/>
          <p:cNvPicPr>
            <a:picLocks noChangeAspect="1"/>
          </p:cNvPicPr>
          <p:nvPr/>
        </p:nvPicPr>
        <p:blipFill>
          <a:blip r:embed="rId20">
            <a:extLst/>
          </a:blip>
          <a:stretch>
            <a:fillRect/>
          </a:stretch>
        </p:blipFill>
        <p:spPr>
          <a:xfrm>
            <a:off x="6301406" y="7176517"/>
            <a:ext cx="2500835" cy="1030595"/>
          </a:xfrm>
          <a:prstGeom prst="rect">
            <a:avLst/>
          </a:prstGeom>
          <a:ln w="12700">
            <a:miter lim="400000"/>
          </a:ln>
        </p:spPr>
      </p:pic>
      <p:pic>
        <p:nvPicPr>
          <p:cNvPr id="152" name="image26.png" descr="image26.png"/>
          <p:cNvPicPr>
            <a:picLocks noChangeAspect="1"/>
          </p:cNvPicPr>
          <p:nvPr/>
        </p:nvPicPr>
        <p:blipFill>
          <a:blip r:embed="rId21">
            <a:extLst/>
          </a:blip>
          <a:stretch>
            <a:fillRect/>
          </a:stretch>
        </p:blipFill>
        <p:spPr>
          <a:xfrm>
            <a:off x="8348054" y="7807431"/>
            <a:ext cx="768065" cy="570421"/>
          </a:xfrm>
          <a:prstGeom prst="rect">
            <a:avLst/>
          </a:prstGeom>
          <a:ln w="12700">
            <a:miter lim="400000"/>
          </a:ln>
        </p:spPr>
      </p:pic>
      <p:pic>
        <p:nvPicPr>
          <p:cNvPr id="153" name="image27.png" descr="image27.png"/>
          <p:cNvPicPr>
            <a:picLocks noChangeAspect="1"/>
          </p:cNvPicPr>
          <p:nvPr/>
        </p:nvPicPr>
        <p:blipFill>
          <a:blip r:embed="rId22">
            <a:extLst/>
          </a:blip>
          <a:stretch>
            <a:fillRect/>
          </a:stretch>
        </p:blipFill>
        <p:spPr>
          <a:xfrm>
            <a:off x="9075673" y="7636799"/>
            <a:ext cx="1467157" cy="927163"/>
          </a:xfrm>
          <a:prstGeom prst="rect">
            <a:avLst/>
          </a:prstGeom>
          <a:ln w="12700">
            <a:miter lim="400000"/>
          </a:ln>
        </p:spPr>
      </p:pic>
      <p:sp>
        <p:nvSpPr>
          <p:cNvPr id="154" name="Mistakes"/>
          <p:cNvSpPr txBox="1"/>
          <p:nvPr/>
        </p:nvSpPr>
        <p:spPr>
          <a:xfrm rot="1228978">
            <a:off x="9052405" y="8053217"/>
            <a:ext cx="2919031" cy="52850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Mistakes</a:t>
            </a:r>
          </a:p>
        </p:txBody>
      </p:sp>
      <p:sp>
        <p:nvSpPr>
          <p:cNvPr id="155" name="Disrespect"/>
          <p:cNvSpPr txBox="1"/>
          <p:nvPr/>
        </p:nvSpPr>
        <p:spPr>
          <a:xfrm rot="1219248">
            <a:off x="6924973" y="6151539"/>
            <a:ext cx="2398213" cy="52851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38100" dir="2700000" rotWithShape="0">
                    <a:srgbClr val="000000"/>
                  </a:outerShdw>
                </a:effectLst>
                <a:latin typeface="Arial"/>
                <a:ea typeface="Arial"/>
                <a:cs typeface="Arial"/>
                <a:sym typeface="Arial"/>
              </a:defRPr>
            </a:lvl1pPr>
          </a:lstStyle>
          <a:p>
            <a:r>
              <a:t>Disrespect</a:t>
            </a:r>
          </a:p>
        </p:txBody>
      </p:sp>
      <p:sp>
        <p:nvSpPr>
          <p:cNvPr id="156" name="Discrimination"/>
          <p:cNvSpPr txBox="1"/>
          <p:nvPr/>
        </p:nvSpPr>
        <p:spPr>
          <a:xfrm rot="20870623">
            <a:off x="6408726" y="7343244"/>
            <a:ext cx="2919029" cy="528510"/>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Discrimination</a:t>
            </a:r>
          </a:p>
        </p:txBody>
      </p:sp>
      <p:sp>
        <p:nvSpPr>
          <p:cNvPr id="157" name="3.  What strategy would make these wheels stop spinning?"/>
          <p:cNvSpPr txBox="1"/>
          <p:nvPr/>
        </p:nvSpPr>
        <p:spPr>
          <a:xfrm>
            <a:off x="14150723" y="8784680"/>
            <a:ext cx="7034749" cy="11093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200" b="1">
                <a:solidFill>
                  <a:srgbClr val="000000"/>
                </a:solidFill>
                <a:latin typeface="Arial"/>
                <a:ea typeface="Arial"/>
                <a:cs typeface="Arial"/>
                <a:sym typeface="Arial"/>
              </a:defRPr>
            </a:lvl1pPr>
          </a:lstStyle>
          <a:p>
            <a:r>
              <a:t>3.  What strategy would make these wheels stop spinning?</a:t>
            </a:r>
          </a:p>
        </p:txBody>
      </p:sp>
      <p:sp>
        <p:nvSpPr>
          <p:cNvPr id="158" name="Line"/>
          <p:cNvSpPr/>
          <p:nvPr/>
        </p:nvSpPr>
        <p:spPr>
          <a:xfrm>
            <a:off x="15771052" y="7312808"/>
            <a:ext cx="242607" cy="126371"/>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159" name="image23.png" descr="image23.png"/>
          <p:cNvPicPr>
            <a:picLocks noChangeAspect="1"/>
          </p:cNvPicPr>
          <p:nvPr/>
        </p:nvPicPr>
        <p:blipFill>
          <a:blip r:embed="rId18">
            <a:extLst/>
          </a:blip>
          <a:stretch>
            <a:fillRect/>
          </a:stretch>
        </p:blipFill>
        <p:spPr>
          <a:xfrm>
            <a:off x="11828480" y="7315200"/>
            <a:ext cx="668321" cy="427050"/>
          </a:xfrm>
          <a:prstGeom prst="rect">
            <a:avLst/>
          </a:prstGeom>
          <a:ln w="12700">
            <a:miter lim="400000"/>
          </a:ln>
        </p:spPr>
      </p:pic>
      <p:pic>
        <p:nvPicPr>
          <p:cNvPr id="160" name="image28.png" descr="image28.png"/>
          <p:cNvPicPr>
            <a:picLocks noChangeAspect="1"/>
          </p:cNvPicPr>
          <p:nvPr/>
        </p:nvPicPr>
        <p:blipFill>
          <a:blip r:embed="rId23">
            <a:extLst/>
          </a:blip>
          <a:stretch>
            <a:fillRect/>
          </a:stretch>
        </p:blipFill>
        <p:spPr>
          <a:xfrm>
            <a:off x="6998056" y="6400800"/>
            <a:ext cx="621945" cy="324611"/>
          </a:xfrm>
          <a:prstGeom prst="rect">
            <a:avLst/>
          </a:prstGeom>
          <a:ln w="12700">
            <a:miter lim="400000"/>
          </a:ln>
        </p:spPr>
      </p:pic>
      <p:sp>
        <p:nvSpPr>
          <p:cNvPr id="161" name="PAIN"/>
          <p:cNvSpPr txBox="1"/>
          <p:nvPr/>
        </p:nvSpPr>
        <p:spPr>
          <a:xfrm rot="1228978">
            <a:off x="11205669" y="7136427"/>
            <a:ext cx="1268323" cy="528510"/>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4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PAIN</a:t>
            </a:r>
          </a:p>
        </p:txBody>
      </p:sp>
      <p:sp>
        <p:nvSpPr>
          <p:cNvPr id="162" name="Line"/>
          <p:cNvSpPr/>
          <p:nvPr/>
        </p:nvSpPr>
        <p:spPr>
          <a:xfrm flipH="1" flipV="1">
            <a:off x="16474319" y="8218210"/>
            <a:ext cx="867151" cy="451677"/>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162"/>
                                        </p:tgtEl>
                                        <p:attrNameLst>
                                          <p:attrName>style.visibility</p:attrName>
                                        </p:attrNameLst>
                                      </p:cBhvr>
                                      <p:to>
                                        <p:strVal val="visible"/>
                                      </p:to>
                                    </p:set>
                                    <p:animEffect transition="in" filter="wipe(right)">
                                      <p:cBhvr>
                                        <p:cTn id="11"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1" animBg="1" advAuto="0"/>
      <p:bldP spid="162" grpId="2"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7.jpeg" descr="image7.jpeg"/>
          <p:cNvPicPr>
            <a:picLocks noChangeAspect="1"/>
          </p:cNvPicPr>
          <p:nvPr/>
        </p:nvPicPr>
        <p:blipFill>
          <a:blip r:embed="rId3">
            <a:extLst/>
          </a:blip>
          <a:stretch>
            <a:fillRect/>
          </a:stretch>
        </p:blipFill>
        <p:spPr>
          <a:xfrm>
            <a:off x="3505200" y="762000"/>
            <a:ext cx="17145000" cy="11430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30.png" descr="image30.png"/>
          <p:cNvPicPr>
            <a:picLocks noChangeAspect="1"/>
          </p:cNvPicPr>
          <p:nvPr/>
        </p:nvPicPr>
        <p:blipFill>
          <a:blip r:embed="rId3">
            <a:extLst/>
          </a:blip>
          <a:stretch>
            <a:fillRect/>
          </a:stretch>
        </p:blipFill>
        <p:spPr>
          <a:xfrm>
            <a:off x="3657600" y="1219200"/>
            <a:ext cx="16916400" cy="112776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image31.png" descr="image31.png"/>
          <p:cNvPicPr>
            <a:picLocks noChangeAspect="1"/>
          </p:cNvPicPr>
          <p:nvPr/>
        </p:nvPicPr>
        <p:blipFill>
          <a:blip r:embed="rId3">
            <a:extLst/>
          </a:blip>
          <a:stretch>
            <a:fillRect/>
          </a:stretch>
        </p:blipFill>
        <p:spPr>
          <a:xfrm>
            <a:off x="3657600" y="1232700"/>
            <a:ext cx="16916400" cy="11277601"/>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179" name="image2.png" descr="image2.png"/>
          <p:cNvPicPr>
            <a:picLocks noChangeAspect="1"/>
          </p:cNvPicPr>
          <p:nvPr/>
        </p:nvPicPr>
        <p:blipFill>
          <a:blip r:embed="rId3">
            <a:extLst/>
          </a:blip>
          <a:srcRect l="30691" t="26327" r="31" b="4708"/>
          <a:stretch>
            <a:fillRect/>
          </a:stretch>
        </p:blipFill>
        <p:spPr>
          <a:xfrm>
            <a:off x="3528349" y="221850"/>
            <a:ext cx="17367057" cy="12953998"/>
          </a:xfrm>
          <a:prstGeom prst="rect">
            <a:avLst/>
          </a:prstGeom>
          <a:ln w="12700">
            <a:miter lim="400000"/>
          </a:ln>
        </p:spPr>
      </p:pic>
      <p:pic>
        <p:nvPicPr>
          <p:cNvPr id="180" name="image9.png" descr="image9.png"/>
          <p:cNvPicPr>
            <a:picLocks noChangeAspect="1"/>
          </p:cNvPicPr>
          <p:nvPr/>
        </p:nvPicPr>
        <p:blipFill>
          <a:blip r:embed="rId4">
            <a:extLst/>
          </a:blip>
          <a:srcRect l="41012" t="44960" r="8042" b="31403"/>
          <a:stretch>
            <a:fillRect/>
          </a:stretch>
        </p:blipFill>
        <p:spPr>
          <a:xfrm>
            <a:off x="6171487" y="5930099"/>
            <a:ext cx="12702964" cy="3478193"/>
          </a:xfrm>
          <a:prstGeom prst="rect">
            <a:avLst/>
          </a:prstGeom>
          <a:ln w="12700">
            <a:miter lim="400000"/>
          </a:ln>
        </p:spPr>
      </p:pic>
      <p:pic>
        <p:nvPicPr>
          <p:cNvPr id="181" name="image10-small.png" descr="image10-small.png"/>
          <p:cNvPicPr>
            <a:picLocks noChangeAspect="1"/>
          </p:cNvPicPr>
          <p:nvPr/>
        </p:nvPicPr>
        <p:blipFill>
          <a:blip r:embed="rId5">
            <a:extLst/>
          </a:blip>
          <a:stretch>
            <a:fillRect/>
          </a:stretch>
        </p:blipFill>
        <p:spPr>
          <a:xfrm>
            <a:off x="6482877" y="5760191"/>
            <a:ext cx="10599423" cy="3185109"/>
          </a:xfrm>
          <a:prstGeom prst="rect">
            <a:avLst/>
          </a:prstGeom>
          <a:ln w="12700">
            <a:miter lim="400000"/>
          </a:ln>
        </p:spPr>
      </p:pic>
      <p:sp>
        <p:nvSpPr>
          <p:cNvPr id="182" name="2. Losing traction:…"/>
          <p:cNvSpPr txBox="1"/>
          <p:nvPr/>
        </p:nvSpPr>
        <p:spPr>
          <a:xfrm>
            <a:off x="5181600" y="4036605"/>
            <a:ext cx="8460280" cy="157928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3200" b="1">
                <a:solidFill>
                  <a:srgbClr val="000000"/>
                </a:solidFill>
                <a:latin typeface="Arial"/>
                <a:ea typeface="Arial"/>
                <a:cs typeface="Arial"/>
                <a:sym typeface="Arial"/>
              </a:defRPr>
            </a:pPr>
            <a:r>
              <a:t>2. Losing traction:</a:t>
            </a:r>
            <a:endParaRPr b="0">
              <a:latin typeface="Futura Bold BT"/>
              <a:ea typeface="Futura Bold BT"/>
              <a:cs typeface="Futura Bold BT"/>
              <a:sym typeface="Futura Bold BT"/>
            </a:endParaRPr>
          </a:p>
          <a:p>
            <a:pPr algn="l" defTabSz="1828800">
              <a:defRPr sz="3200" b="1">
                <a:solidFill>
                  <a:srgbClr val="000000"/>
                </a:solidFill>
                <a:latin typeface="Arial"/>
                <a:ea typeface="Arial"/>
                <a:cs typeface="Arial"/>
                <a:sym typeface="Arial"/>
              </a:defRPr>
            </a:pPr>
            <a:r>
              <a:t>    Have you ever felt like you are    </a:t>
            </a:r>
            <a:br/>
            <a:r>
              <a:t>    just spinning your wheels?</a:t>
            </a:r>
          </a:p>
        </p:txBody>
      </p:sp>
      <p:pic>
        <p:nvPicPr>
          <p:cNvPr id="183" name="image11.png" descr="image11.png"/>
          <p:cNvPicPr>
            <a:picLocks noChangeAspect="1"/>
          </p:cNvPicPr>
          <p:nvPr/>
        </p:nvPicPr>
        <p:blipFill>
          <a:blip r:embed="rId6">
            <a:extLst/>
          </a:blip>
          <a:stretch>
            <a:fillRect/>
          </a:stretch>
        </p:blipFill>
        <p:spPr>
          <a:xfrm>
            <a:off x="11277600" y="1598441"/>
            <a:ext cx="5676323" cy="6021559"/>
          </a:xfrm>
          <a:prstGeom prst="rect">
            <a:avLst/>
          </a:prstGeom>
          <a:ln w="12700">
            <a:miter lim="400000"/>
          </a:ln>
        </p:spPr>
      </p:pic>
      <p:pic>
        <p:nvPicPr>
          <p:cNvPr id="184" name="image12.png" descr="image12.png"/>
          <p:cNvPicPr>
            <a:picLocks noChangeAspect="1"/>
          </p:cNvPicPr>
          <p:nvPr/>
        </p:nvPicPr>
        <p:blipFill>
          <a:blip r:embed="rId7">
            <a:extLst/>
          </a:blip>
          <a:stretch>
            <a:fillRect/>
          </a:stretch>
        </p:blipFill>
        <p:spPr>
          <a:xfrm>
            <a:off x="8671278" y="6405291"/>
            <a:ext cx="436989" cy="373379"/>
          </a:xfrm>
          <a:prstGeom prst="rect">
            <a:avLst/>
          </a:prstGeom>
          <a:ln w="12700">
            <a:miter lim="400000"/>
          </a:ln>
        </p:spPr>
      </p:pic>
      <p:pic>
        <p:nvPicPr>
          <p:cNvPr id="185" name="image13.png" descr="image13.png"/>
          <p:cNvPicPr>
            <a:picLocks noChangeAspect="1"/>
          </p:cNvPicPr>
          <p:nvPr/>
        </p:nvPicPr>
        <p:blipFill>
          <a:blip r:embed="rId8">
            <a:extLst/>
          </a:blip>
          <a:stretch>
            <a:fillRect/>
          </a:stretch>
        </p:blipFill>
        <p:spPr>
          <a:xfrm>
            <a:off x="6903684" y="5787290"/>
            <a:ext cx="1769547" cy="1143979"/>
          </a:xfrm>
          <a:prstGeom prst="rect">
            <a:avLst/>
          </a:prstGeom>
          <a:ln w="12700">
            <a:miter lim="400000"/>
          </a:ln>
        </p:spPr>
      </p:pic>
      <p:pic>
        <p:nvPicPr>
          <p:cNvPr id="186" name="image14.png" descr="image14.png"/>
          <p:cNvPicPr>
            <a:picLocks noChangeAspect="1"/>
          </p:cNvPicPr>
          <p:nvPr/>
        </p:nvPicPr>
        <p:blipFill>
          <a:blip r:embed="rId9">
            <a:extLst/>
          </a:blip>
          <a:stretch>
            <a:fillRect/>
          </a:stretch>
        </p:blipFill>
        <p:spPr>
          <a:xfrm>
            <a:off x="9601200" y="6990588"/>
            <a:ext cx="589213" cy="324613"/>
          </a:xfrm>
          <a:prstGeom prst="rect">
            <a:avLst/>
          </a:prstGeom>
          <a:ln w="12700">
            <a:miter lim="400000"/>
          </a:ln>
        </p:spPr>
      </p:pic>
      <p:pic>
        <p:nvPicPr>
          <p:cNvPr id="187" name="image15.png" descr="image15.png"/>
          <p:cNvPicPr>
            <a:picLocks noChangeAspect="1"/>
          </p:cNvPicPr>
          <p:nvPr/>
        </p:nvPicPr>
        <p:blipFill>
          <a:blip r:embed="rId10">
            <a:extLst/>
          </a:blip>
          <a:stretch>
            <a:fillRect/>
          </a:stretch>
        </p:blipFill>
        <p:spPr>
          <a:xfrm>
            <a:off x="10455313" y="6988523"/>
            <a:ext cx="745669" cy="573039"/>
          </a:xfrm>
          <a:prstGeom prst="rect">
            <a:avLst/>
          </a:prstGeom>
          <a:ln w="12700">
            <a:miter lim="400000"/>
          </a:ln>
        </p:spPr>
      </p:pic>
      <p:pic>
        <p:nvPicPr>
          <p:cNvPr id="188" name="image16.png" descr="image16.png"/>
          <p:cNvPicPr>
            <a:picLocks noChangeAspect="1"/>
          </p:cNvPicPr>
          <p:nvPr/>
        </p:nvPicPr>
        <p:blipFill>
          <a:blip r:embed="rId11">
            <a:extLst/>
          </a:blip>
          <a:stretch>
            <a:fillRect/>
          </a:stretch>
        </p:blipFill>
        <p:spPr>
          <a:xfrm>
            <a:off x="9257625" y="7091451"/>
            <a:ext cx="495975" cy="223749"/>
          </a:xfrm>
          <a:prstGeom prst="rect">
            <a:avLst/>
          </a:prstGeom>
          <a:ln w="12700">
            <a:miter lim="400000"/>
          </a:ln>
        </p:spPr>
      </p:pic>
      <p:pic>
        <p:nvPicPr>
          <p:cNvPr id="189" name="image17.png" descr="image17.png"/>
          <p:cNvPicPr>
            <a:picLocks noChangeAspect="1"/>
          </p:cNvPicPr>
          <p:nvPr/>
        </p:nvPicPr>
        <p:blipFill>
          <a:blip r:embed="rId12">
            <a:extLst/>
          </a:blip>
          <a:stretch>
            <a:fillRect/>
          </a:stretch>
        </p:blipFill>
        <p:spPr>
          <a:xfrm>
            <a:off x="9030434" y="6400800"/>
            <a:ext cx="875567" cy="732619"/>
          </a:xfrm>
          <a:prstGeom prst="rect">
            <a:avLst/>
          </a:prstGeom>
          <a:ln w="12700">
            <a:miter lim="400000"/>
          </a:ln>
        </p:spPr>
      </p:pic>
      <p:pic>
        <p:nvPicPr>
          <p:cNvPr id="190" name="image18.png" descr="image18.png"/>
          <p:cNvPicPr>
            <a:picLocks noChangeAspect="1"/>
          </p:cNvPicPr>
          <p:nvPr/>
        </p:nvPicPr>
        <p:blipFill>
          <a:blip r:embed="rId13">
            <a:extLst/>
          </a:blip>
          <a:stretch>
            <a:fillRect/>
          </a:stretch>
        </p:blipFill>
        <p:spPr>
          <a:xfrm>
            <a:off x="9952462" y="6669026"/>
            <a:ext cx="769749" cy="638991"/>
          </a:xfrm>
          <a:prstGeom prst="rect">
            <a:avLst/>
          </a:prstGeom>
          <a:ln w="12700">
            <a:miter lim="400000"/>
          </a:ln>
        </p:spPr>
      </p:pic>
      <p:pic>
        <p:nvPicPr>
          <p:cNvPr id="191" name="image19.png" descr="image19.png"/>
          <p:cNvPicPr>
            <a:picLocks noChangeAspect="1"/>
          </p:cNvPicPr>
          <p:nvPr/>
        </p:nvPicPr>
        <p:blipFill>
          <a:blip r:embed="rId14">
            <a:extLst/>
          </a:blip>
          <a:stretch>
            <a:fillRect/>
          </a:stretch>
        </p:blipFill>
        <p:spPr>
          <a:xfrm>
            <a:off x="10697213" y="7148321"/>
            <a:ext cx="732787" cy="471679"/>
          </a:xfrm>
          <a:prstGeom prst="rect">
            <a:avLst/>
          </a:prstGeom>
          <a:ln w="12700">
            <a:miter lim="400000"/>
          </a:ln>
        </p:spPr>
      </p:pic>
      <p:pic>
        <p:nvPicPr>
          <p:cNvPr id="192" name="image20.png" descr="image20.png"/>
          <p:cNvPicPr>
            <a:picLocks noChangeAspect="1"/>
          </p:cNvPicPr>
          <p:nvPr/>
        </p:nvPicPr>
        <p:blipFill>
          <a:blip r:embed="rId15">
            <a:extLst/>
          </a:blip>
          <a:stretch>
            <a:fillRect/>
          </a:stretch>
        </p:blipFill>
        <p:spPr>
          <a:xfrm>
            <a:off x="11158970" y="6903671"/>
            <a:ext cx="1070619" cy="763659"/>
          </a:xfrm>
          <a:prstGeom prst="rect">
            <a:avLst/>
          </a:prstGeom>
          <a:ln w="12700">
            <a:miter lim="400000"/>
          </a:ln>
        </p:spPr>
      </p:pic>
      <p:pic>
        <p:nvPicPr>
          <p:cNvPr id="193" name="image21.png" descr="image21.png"/>
          <p:cNvPicPr>
            <a:picLocks noChangeAspect="1"/>
          </p:cNvPicPr>
          <p:nvPr/>
        </p:nvPicPr>
        <p:blipFill>
          <a:blip r:embed="rId16">
            <a:extLst/>
          </a:blip>
          <a:stretch>
            <a:fillRect/>
          </a:stretch>
        </p:blipFill>
        <p:spPr>
          <a:xfrm>
            <a:off x="15909509" y="6858000"/>
            <a:ext cx="549691" cy="365586"/>
          </a:xfrm>
          <a:prstGeom prst="rect">
            <a:avLst/>
          </a:prstGeom>
          <a:ln w="12700">
            <a:miter lim="400000"/>
          </a:ln>
        </p:spPr>
      </p:pic>
      <p:pic>
        <p:nvPicPr>
          <p:cNvPr id="194" name="image22.png" descr="image22.png"/>
          <p:cNvPicPr>
            <a:picLocks noChangeAspect="1"/>
          </p:cNvPicPr>
          <p:nvPr/>
        </p:nvPicPr>
        <p:blipFill>
          <a:blip r:embed="rId17">
            <a:extLst/>
          </a:blip>
          <a:stretch>
            <a:fillRect/>
          </a:stretch>
        </p:blipFill>
        <p:spPr>
          <a:xfrm>
            <a:off x="7976502" y="7923935"/>
            <a:ext cx="557899" cy="458065"/>
          </a:xfrm>
          <a:prstGeom prst="rect">
            <a:avLst/>
          </a:prstGeom>
          <a:ln w="12700">
            <a:miter lim="400000"/>
          </a:ln>
        </p:spPr>
      </p:pic>
      <p:pic>
        <p:nvPicPr>
          <p:cNvPr id="195" name="image23.png" descr="image23.png"/>
          <p:cNvPicPr>
            <a:picLocks noChangeAspect="1"/>
          </p:cNvPicPr>
          <p:nvPr/>
        </p:nvPicPr>
        <p:blipFill>
          <a:blip r:embed="rId18">
            <a:extLst/>
          </a:blip>
          <a:stretch>
            <a:fillRect/>
          </a:stretch>
        </p:blipFill>
        <p:spPr>
          <a:xfrm rot="20601779">
            <a:off x="14425538" y="6956735"/>
            <a:ext cx="760793" cy="486141"/>
          </a:xfrm>
          <a:prstGeom prst="rect">
            <a:avLst/>
          </a:prstGeom>
          <a:ln w="12700">
            <a:miter lim="400000"/>
          </a:ln>
        </p:spPr>
      </p:pic>
      <p:pic>
        <p:nvPicPr>
          <p:cNvPr id="196" name="image24.png" descr="image24.png"/>
          <p:cNvPicPr>
            <a:picLocks noChangeAspect="1"/>
          </p:cNvPicPr>
          <p:nvPr/>
        </p:nvPicPr>
        <p:blipFill>
          <a:blip r:embed="rId19">
            <a:extLst/>
          </a:blip>
          <a:stretch>
            <a:fillRect/>
          </a:stretch>
        </p:blipFill>
        <p:spPr>
          <a:xfrm>
            <a:off x="9002528" y="8250856"/>
            <a:ext cx="430472" cy="272547"/>
          </a:xfrm>
          <a:prstGeom prst="rect">
            <a:avLst/>
          </a:prstGeom>
          <a:ln w="12700">
            <a:miter lim="400000"/>
          </a:ln>
        </p:spPr>
      </p:pic>
      <p:pic>
        <p:nvPicPr>
          <p:cNvPr id="197" name="image24.png" descr="image24.png"/>
          <p:cNvPicPr>
            <a:picLocks noChangeAspect="1"/>
          </p:cNvPicPr>
          <p:nvPr/>
        </p:nvPicPr>
        <p:blipFill>
          <a:blip r:embed="rId19">
            <a:extLst/>
          </a:blip>
          <a:stretch>
            <a:fillRect/>
          </a:stretch>
        </p:blipFill>
        <p:spPr>
          <a:xfrm>
            <a:off x="7602190" y="7974393"/>
            <a:ext cx="520869" cy="329781"/>
          </a:xfrm>
          <a:prstGeom prst="rect">
            <a:avLst/>
          </a:prstGeom>
          <a:ln w="12700">
            <a:miter lim="400000"/>
          </a:ln>
        </p:spPr>
      </p:pic>
      <p:pic>
        <p:nvPicPr>
          <p:cNvPr id="198" name="image25.png" descr="image25.png"/>
          <p:cNvPicPr>
            <a:picLocks noChangeAspect="1"/>
          </p:cNvPicPr>
          <p:nvPr/>
        </p:nvPicPr>
        <p:blipFill>
          <a:blip r:embed="rId20">
            <a:extLst/>
          </a:blip>
          <a:stretch>
            <a:fillRect/>
          </a:stretch>
        </p:blipFill>
        <p:spPr>
          <a:xfrm>
            <a:off x="6301406" y="7176517"/>
            <a:ext cx="2500835" cy="1030595"/>
          </a:xfrm>
          <a:prstGeom prst="rect">
            <a:avLst/>
          </a:prstGeom>
          <a:ln w="12700">
            <a:miter lim="400000"/>
          </a:ln>
        </p:spPr>
      </p:pic>
      <p:pic>
        <p:nvPicPr>
          <p:cNvPr id="199" name="image26.png" descr="image26.png"/>
          <p:cNvPicPr>
            <a:picLocks noChangeAspect="1"/>
          </p:cNvPicPr>
          <p:nvPr/>
        </p:nvPicPr>
        <p:blipFill>
          <a:blip r:embed="rId21">
            <a:extLst/>
          </a:blip>
          <a:stretch>
            <a:fillRect/>
          </a:stretch>
        </p:blipFill>
        <p:spPr>
          <a:xfrm>
            <a:off x="8348054" y="7807431"/>
            <a:ext cx="768065" cy="570421"/>
          </a:xfrm>
          <a:prstGeom prst="rect">
            <a:avLst/>
          </a:prstGeom>
          <a:ln w="12700">
            <a:miter lim="400000"/>
          </a:ln>
        </p:spPr>
      </p:pic>
      <p:pic>
        <p:nvPicPr>
          <p:cNvPr id="200" name="image27.png" descr="image27.png"/>
          <p:cNvPicPr>
            <a:picLocks noChangeAspect="1"/>
          </p:cNvPicPr>
          <p:nvPr/>
        </p:nvPicPr>
        <p:blipFill>
          <a:blip r:embed="rId22">
            <a:extLst/>
          </a:blip>
          <a:stretch>
            <a:fillRect/>
          </a:stretch>
        </p:blipFill>
        <p:spPr>
          <a:xfrm>
            <a:off x="9075673" y="7636799"/>
            <a:ext cx="1467157" cy="927163"/>
          </a:xfrm>
          <a:prstGeom prst="rect">
            <a:avLst/>
          </a:prstGeom>
          <a:ln w="12700">
            <a:miter lim="400000"/>
          </a:ln>
        </p:spPr>
      </p:pic>
      <p:sp>
        <p:nvSpPr>
          <p:cNvPr id="201" name="Mistakes"/>
          <p:cNvSpPr txBox="1"/>
          <p:nvPr/>
        </p:nvSpPr>
        <p:spPr>
          <a:xfrm rot="1228978">
            <a:off x="8916808" y="7950063"/>
            <a:ext cx="2919031" cy="57764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8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Mistakes</a:t>
            </a:r>
          </a:p>
        </p:txBody>
      </p:sp>
      <p:sp>
        <p:nvSpPr>
          <p:cNvPr id="202" name="Disrespect"/>
          <p:cNvSpPr txBox="1"/>
          <p:nvPr/>
        </p:nvSpPr>
        <p:spPr>
          <a:xfrm rot="1219248">
            <a:off x="6878340" y="6099210"/>
            <a:ext cx="2398213" cy="57764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800" b="1">
                <a:solidFill>
                  <a:srgbClr val="FFF6DD"/>
                </a:solidFill>
                <a:effectLst>
                  <a:outerShdw blurRad="50800" dist="38100" dir="2700000" rotWithShape="0">
                    <a:srgbClr val="000000"/>
                  </a:outerShdw>
                </a:effectLst>
                <a:latin typeface="Arial"/>
                <a:ea typeface="Arial"/>
                <a:cs typeface="Arial"/>
                <a:sym typeface="Arial"/>
              </a:defRPr>
            </a:lvl1pPr>
          </a:lstStyle>
          <a:p>
            <a:r>
              <a:t>Disrespect</a:t>
            </a:r>
          </a:p>
        </p:txBody>
      </p:sp>
      <p:sp>
        <p:nvSpPr>
          <p:cNvPr id="203" name="Discrimination"/>
          <p:cNvSpPr txBox="1"/>
          <p:nvPr/>
        </p:nvSpPr>
        <p:spPr>
          <a:xfrm rot="20870623">
            <a:off x="6374507" y="7342831"/>
            <a:ext cx="2919029" cy="565363"/>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Discrimination</a:t>
            </a:r>
          </a:p>
        </p:txBody>
      </p:sp>
      <p:sp>
        <p:nvSpPr>
          <p:cNvPr id="204" name="3.  What trick would make these wheels stop spinning?"/>
          <p:cNvSpPr txBox="1"/>
          <p:nvPr/>
        </p:nvSpPr>
        <p:spPr>
          <a:xfrm>
            <a:off x="14150723" y="8784680"/>
            <a:ext cx="7034749" cy="11093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3200" b="1">
                <a:solidFill>
                  <a:srgbClr val="000000"/>
                </a:solidFill>
                <a:latin typeface="Arial"/>
                <a:ea typeface="Arial"/>
                <a:cs typeface="Arial"/>
                <a:sym typeface="Arial"/>
              </a:defRPr>
            </a:lvl1pPr>
          </a:lstStyle>
          <a:p>
            <a:r>
              <a:t>3.  What trick would make these wheels stop spinning?</a:t>
            </a:r>
          </a:p>
        </p:txBody>
      </p:sp>
      <p:sp>
        <p:nvSpPr>
          <p:cNvPr id="205" name="Line"/>
          <p:cNvSpPr/>
          <p:nvPr/>
        </p:nvSpPr>
        <p:spPr>
          <a:xfrm>
            <a:off x="15771052" y="7312808"/>
            <a:ext cx="242607" cy="126371"/>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206" name="image32.png" descr="image32.png"/>
          <p:cNvPicPr>
            <a:picLocks noChangeAspect="1"/>
          </p:cNvPicPr>
          <p:nvPr/>
        </p:nvPicPr>
        <p:blipFill>
          <a:blip r:embed="rId23">
            <a:extLst/>
          </a:blip>
          <a:stretch>
            <a:fillRect/>
          </a:stretch>
        </p:blipFill>
        <p:spPr>
          <a:xfrm>
            <a:off x="14020800" y="4226168"/>
            <a:ext cx="2139390" cy="955432"/>
          </a:xfrm>
          <a:prstGeom prst="rect">
            <a:avLst/>
          </a:prstGeom>
          <a:ln w="12700">
            <a:miter lim="400000"/>
          </a:ln>
        </p:spPr>
      </p:pic>
      <p:pic>
        <p:nvPicPr>
          <p:cNvPr id="207" name="image23.png" descr="image23.png"/>
          <p:cNvPicPr>
            <a:picLocks noChangeAspect="1"/>
          </p:cNvPicPr>
          <p:nvPr/>
        </p:nvPicPr>
        <p:blipFill>
          <a:blip r:embed="rId18">
            <a:extLst/>
          </a:blip>
          <a:stretch>
            <a:fillRect/>
          </a:stretch>
        </p:blipFill>
        <p:spPr>
          <a:xfrm>
            <a:off x="11828480" y="7315200"/>
            <a:ext cx="668321" cy="427050"/>
          </a:xfrm>
          <a:prstGeom prst="rect">
            <a:avLst/>
          </a:prstGeom>
          <a:ln w="12700">
            <a:miter lim="400000"/>
          </a:ln>
        </p:spPr>
      </p:pic>
      <p:pic>
        <p:nvPicPr>
          <p:cNvPr id="208" name="image28.png" descr="image28.png"/>
          <p:cNvPicPr>
            <a:picLocks noChangeAspect="1"/>
          </p:cNvPicPr>
          <p:nvPr/>
        </p:nvPicPr>
        <p:blipFill>
          <a:blip r:embed="rId24">
            <a:extLst/>
          </a:blip>
          <a:stretch>
            <a:fillRect/>
          </a:stretch>
        </p:blipFill>
        <p:spPr>
          <a:xfrm>
            <a:off x="6998056" y="6400800"/>
            <a:ext cx="621945" cy="324611"/>
          </a:xfrm>
          <a:prstGeom prst="rect">
            <a:avLst/>
          </a:prstGeom>
          <a:ln w="12700">
            <a:miter lim="400000"/>
          </a:ln>
        </p:spPr>
      </p:pic>
      <p:sp>
        <p:nvSpPr>
          <p:cNvPr id="209" name="PAIN"/>
          <p:cNvSpPr txBox="1"/>
          <p:nvPr/>
        </p:nvSpPr>
        <p:spPr>
          <a:xfrm rot="1228978">
            <a:off x="11161121" y="7059062"/>
            <a:ext cx="1268323" cy="565363"/>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2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PAIN</a:t>
            </a:r>
          </a:p>
        </p:txBody>
      </p:sp>
      <p:sp>
        <p:nvSpPr>
          <p:cNvPr id="210" name="Line"/>
          <p:cNvSpPr/>
          <p:nvPr/>
        </p:nvSpPr>
        <p:spPr>
          <a:xfrm flipH="1" flipV="1">
            <a:off x="16474319" y="8218210"/>
            <a:ext cx="867151" cy="451677"/>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202"/>
                                        </p:tgtEl>
                                      </p:cBhvr>
                                    </p:animEffect>
                                    <p:set>
                                      <p:cBhvr>
                                        <p:cTn id="7" fill="hold">
                                          <p:stCondLst>
                                            <p:cond delay="499"/>
                                          </p:stCondLst>
                                        </p:cTn>
                                        <p:tgtEl>
                                          <p:spTgt spid="202"/>
                                        </p:tgtEl>
                                        <p:attrNameLst>
                                          <p:attrName>style.visibility</p:attrName>
                                        </p:attrNameLst>
                                      </p:cBhvr>
                                      <p:to>
                                        <p:strVal val="hidden"/>
                                      </p:to>
                                    </p:set>
                                  </p:childTnLst>
                                </p:cTn>
                              </p:par>
                            </p:childTnLst>
                          </p:cTn>
                        </p:par>
                        <p:par>
                          <p:cTn id="8" fill="hold">
                            <p:stCondLst>
                              <p:cond delay="500"/>
                            </p:stCondLst>
                            <p:childTnLst>
                              <p:par>
                                <p:cTn id="9" presetID="9" presetClass="exit" fill="hold" grpId="2" nodeType="afterEffect">
                                  <p:stCondLst>
                                    <p:cond delay="0"/>
                                  </p:stCondLst>
                                  <p:iterate>
                                    <p:tmAbs val="0"/>
                                  </p:iterate>
                                  <p:childTnLst>
                                    <p:animEffect transition="out" filter="dissolve">
                                      <p:cBhvr>
                                        <p:cTn id="10" dur="500" fill="hold"/>
                                        <p:tgtEl>
                                          <p:spTgt spid="203"/>
                                        </p:tgtEl>
                                      </p:cBhvr>
                                    </p:animEffect>
                                    <p:set>
                                      <p:cBhvr>
                                        <p:cTn id="11" fill="hold">
                                          <p:stCondLst>
                                            <p:cond delay="499"/>
                                          </p:stCondLst>
                                        </p:cTn>
                                        <p:tgtEl>
                                          <p:spTgt spid="203"/>
                                        </p:tgtEl>
                                        <p:attrNameLst>
                                          <p:attrName>style.visibility</p:attrName>
                                        </p:attrNameLst>
                                      </p:cBhvr>
                                      <p:to>
                                        <p:strVal val="hidden"/>
                                      </p:to>
                                    </p:set>
                                  </p:childTnLst>
                                </p:cTn>
                              </p:par>
                            </p:childTnLst>
                          </p:cTn>
                        </p:par>
                        <p:par>
                          <p:cTn id="12" fill="hold">
                            <p:stCondLst>
                              <p:cond delay="1000"/>
                            </p:stCondLst>
                            <p:childTnLst>
                              <p:par>
                                <p:cTn id="13" presetID="9" presetClass="exit" fill="hold" grpId="3" nodeType="afterEffect">
                                  <p:stCondLst>
                                    <p:cond delay="0"/>
                                  </p:stCondLst>
                                  <p:iterate>
                                    <p:tmAbs val="0"/>
                                  </p:iterate>
                                  <p:childTnLst>
                                    <p:animEffect transition="out" filter="dissolve">
                                      <p:cBhvr>
                                        <p:cTn id="14" dur="500" fill="hold"/>
                                        <p:tgtEl>
                                          <p:spTgt spid="209"/>
                                        </p:tgtEl>
                                      </p:cBhvr>
                                    </p:animEffect>
                                    <p:set>
                                      <p:cBhvr>
                                        <p:cTn id="15" fill="hold">
                                          <p:stCondLst>
                                            <p:cond delay="499"/>
                                          </p:stCondLst>
                                        </p:cTn>
                                        <p:tgtEl>
                                          <p:spTgt spid="209"/>
                                        </p:tgtEl>
                                        <p:attrNameLst>
                                          <p:attrName>style.visibility</p:attrName>
                                        </p:attrNameLst>
                                      </p:cBhvr>
                                      <p:to>
                                        <p:strVal val="hidden"/>
                                      </p:to>
                                    </p:set>
                                  </p:childTnLst>
                                </p:cTn>
                              </p:par>
                            </p:childTnLst>
                          </p:cTn>
                        </p:par>
                        <p:par>
                          <p:cTn id="16" fill="hold">
                            <p:stCondLst>
                              <p:cond delay="1500"/>
                            </p:stCondLst>
                            <p:childTnLst>
                              <p:par>
                                <p:cTn id="17" presetID="9" presetClass="exit" fill="hold" grpId="4" nodeType="afterEffect">
                                  <p:stCondLst>
                                    <p:cond delay="0"/>
                                  </p:stCondLst>
                                  <p:iterate>
                                    <p:tmAbs val="0"/>
                                  </p:iterate>
                                  <p:childTnLst>
                                    <p:animEffect transition="out" filter="dissolve">
                                      <p:cBhvr>
                                        <p:cTn id="18" dur="500" fill="hold"/>
                                        <p:tgtEl>
                                          <p:spTgt spid="201"/>
                                        </p:tgtEl>
                                      </p:cBhvr>
                                    </p:animEffect>
                                    <p:set>
                                      <p:cBhvr>
                                        <p:cTn id="19" fill="hold">
                                          <p:stCondLst>
                                            <p:cond delay="499"/>
                                          </p:stCondLst>
                                        </p:cTn>
                                        <p:tgtEl>
                                          <p:spTgt spid="201"/>
                                        </p:tgtEl>
                                        <p:attrNameLst>
                                          <p:attrName>style.visibility</p:attrName>
                                        </p:attrNameLst>
                                      </p:cBhvr>
                                      <p:to>
                                        <p:strVal val="hidden"/>
                                      </p:to>
                                    </p:set>
                                  </p:childTnLst>
                                </p:cTn>
                              </p:par>
                            </p:childTnLst>
                          </p:cTn>
                        </p:par>
                        <p:par>
                          <p:cTn id="20" fill="hold">
                            <p:stCondLst>
                              <p:cond delay="2000"/>
                            </p:stCondLst>
                            <p:childTnLst>
                              <p:par>
                                <p:cTn id="21" presetID="9" presetClass="exit" fill="hold" grpId="5" nodeType="afterEffect">
                                  <p:stCondLst>
                                    <p:cond delay="0"/>
                                  </p:stCondLst>
                                  <p:iterate>
                                    <p:tmAbs val="0"/>
                                  </p:iterate>
                                  <p:childTnLst>
                                    <p:animEffect transition="out" filter="dissolve">
                                      <p:cBhvr>
                                        <p:cTn id="22" dur="500" fill="hold"/>
                                        <p:tgtEl>
                                          <p:spTgt spid="185"/>
                                        </p:tgtEl>
                                      </p:cBhvr>
                                    </p:animEffect>
                                    <p:set>
                                      <p:cBhvr>
                                        <p:cTn id="23" fill="hold">
                                          <p:stCondLst>
                                            <p:cond delay="499"/>
                                          </p:stCondLst>
                                        </p:cTn>
                                        <p:tgtEl>
                                          <p:spTgt spid="185"/>
                                        </p:tgtEl>
                                        <p:attrNameLst>
                                          <p:attrName>style.visibility</p:attrName>
                                        </p:attrNameLst>
                                      </p:cBhvr>
                                      <p:to>
                                        <p:strVal val="hidden"/>
                                      </p:to>
                                    </p:set>
                                  </p:childTnLst>
                                </p:cTn>
                              </p:par>
                            </p:childTnLst>
                          </p:cTn>
                        </p:par>
                        <p:par>
                          <p:cTn id="24" fill="hold">
                            <p:stCondLst>
                              <p:cond delay="2500"/>
                            </p:stCondLst>
                            <p:childTnLst>
                              <p:par>
                                <p:cTn id="25" presetID="9" presetClass="exit" fill="hold" grpId="6" nodeType="afterEffect">
                                  <p:stCondLst>
                                    <p:cond delay="0"/>
                                  </p:stCondLst>
                                  <p:iterate>
                                    <p:tmAbs val="0"/>
                                  </p:iterate>
                                  <p:childTnLst>
                                    <p:animEffect transition="out" filter="dissolve">
                                      <p:cBhvr>
                                        <p:cTn id="26" dur="500" fill="hold"/>
                                        <p:tgtEl>
                                          <p:spTgt spid="198"/>
                                        </p:tgtEl>
                                      </p:cBhvr>
                                    </p:animEffect>
                                    <p:set>
                                      <p:cBhvr>
                                        <p:cTn id="27" fill="hold">
                                          <p:stCondLst>
                                            <p:cond delay="499"/>
                                          </p:stCondLst>
                                        </p:cTn>
                                        <p:tgtEl>
                                          <p:spTgt spid="198"/>
                                        </p:tgtEl>
                                        <p:attrNameLst>
                                          <p:attrName>style.visibility</p:attrName>
                                        </p:attrNameLst>
                                      </p:cBhvr>
                                      <p:to>
                                        <p:strVal val="hidden"/>
                                      </p:to>
                                    </p:set>
                                  </p:childTnLst>
                                </p:cTn>
                              </p:par>
                            </p:childTnLst>
                          </p:cTn>
                        </p:par>
                        <p:par>
                          <p:cTn id="28" fill="hold">
                            <p:stCondLst>
                              <p:cond delay="3000"/>
                            </p:stCondLst>
                            <p:childTnLst>
                              <p:par>
                                <p:cTn id="29" presetID="9" presetClass="exit" fill="hold" grpId="7" nodeType="afterEffect">
                                  <p:stCondLst>
                                    <p:cond delay="0"/>
                                  </p:stCondLst>
                                  <p:iterate>
                                    <p:tmAbs val="0"/>
                                  </p:iterate>
                                  <p:childTnLst>
                                    <p:animEffect transition="out" filter="dissolve">
                                      <p:cBhvr>
                                        <p:cTn id="30" dur="500" fill="hold"/>
                                        <p:tgtEl>
                                          <p:spTgt spid="192"/>
                                        </p:tgtEl>
                                      </p:cBhvr>
                                    </p:animEffect>
                                    <p:set>
                                      <p:cBhvr>
                                        <p:cTn id="31" fill="hold">
                                          <p:stCondLst>
                                            <p:cond delay="499"/>
                                          </p:stCondLst>
                                        </p:cTn>
                                        <p:tgtEl>
                                          <p:spTgt spid="192"/>
                                        </p:tgtEl>
                                        <p:attrNameLst>
                                          <p:attrName>style.visibility</p:attrName>
                                        </p:attrNameLst>
                                      </p:cBhvr>
                                      <p:to>
                                        <p:strVal val="hidden"/>
                                      </p:to>
                                    </p:set>
                                  </p:childTnLst>
                                </p:cTn>
                              </p:par>
                            </p:childTnLst>
                          </p:cTn>
                        </p:par>
                        <p:par>
                          <p:cTn id="32" fill="hold">
                            <p:stCondLst>
                              <p:cond delay="3500"/>
                            </p:stCondLst>
                            <p:childTnLst>
                              <p:par>
                                <p:cTn id="33" presetID="9" presetClass="exit" fill="hold" grpId="8" nodeType="afterEffect">
                                  <p:stCondLst>
                                    <p:cond delay="0"/>
                                  </p:stCondLst>
                                  <p:iterate>
                                    <p:tmAbs val="0"/>
                                  </p:iterate>
                                  <p:childTnLst>
                                    <p:animEffect transition="out" filter="dissolve">
                                      <p:cBhvr>
                                        <p:cTn id="34" dur="500" fill="hold"/>
                                        <p:tgtEl>
                                          <p:spTgt spid="200"/>
                                        </p:tgtEl>
                                      </p:cBhvr>
                                    </p:animEffect>
                                    <p:set>
                                      <p:cBhvr>
                                        <p:cTn id="35" fill="hold">
                                          <p:stCondLst>
                                            <p:cond delay="499"/>
                                          </p:stCondLst>
                                        </p:cTn>
                                        <p:tgtEl>
                                          <p:spTgt spid="200"/>
                                        </p:tgtEl>
                                        <p:attrNameLst>
                                          <p:attrName>style.visibility</p:attrName>
                                        </p:attrNameLst>
                                      </p:cBhvr>
                                      <p:to>
                                        <p:strVal val="hidden"/>
                                      </p:to>
                                    </p:set>
                                  </p:childTnLst>
                                </p:cTn>
                              </p:par>
                            </p:childTnLst>
                          </p:cTn>
                        </p:par>
                        <p:par>
                          <p:cTn id="36" fill="hold">
                            <p:stCondLst>
                              <p:cond delay="4000"/>
                            </p:stCondLst>
                            <p:childTnLst>
                              <p:par>
                                <p:cTn id="37" presetID="9" presetClass="exit" fill="hold" grpId="9" nodeType="afterEffect">
                                  <p:stCondLst>
                                    <p:cond delay="0"/>
                                  </p:stCondLst>
                                  <p:iterate>
                                    <p:tmAbs val="0"/>
                                  </p:iterate>
                                  <p:childTnLst>
                                    <p:animEffect transition="out" filter="dissolve">
                                      <p:cBhvr>
                                        <p:cTn id="38" dur="500" fill="hold"/>
                                        <p:tgtEl>
                                          <p:spTgt spid="190"/>
                                        </p:tgtEl>
                                      </p:cBhvr>
                                    </p:animEffect>
                                    <p:set>
                                      <p:cBhvr>
                                        <p:cTn id="39" fill="hold">
                                          <p:stCondLst>
                                            <p:cond delay="499"/>
                                          </p:stCondLst>
                                        </p:cTn>
                                        <p:tgtEl>
                                          <p:spTgt spid="190"/>
                                        </p:tgtEl>
                                        <p:attrNameLst>
                                          <p:attrName>style.visibility</p:attrName>
                                        </p:attrNameLst>
                                      </p:cBhvr>
                                      <p:to>
                                        <p:strVal val="hidden"/>
                                      </p:to>
                                    </p:set>
                                  </p:childTnLst>
                                </p:cTn>
                              </p:par>
                            </p:childTnLst>
                          </p:cTn>
                        </p:par>
                        <p:par>
                          <p:cTn id="40" fill="hold">
                            <p:stCondLst>
                              <p:cond delay="4500"/>
                            </p:stCondLst>
                            <p:childTnLst>
                              <p:par>
                                <p:cTn id="41" presetID="9" presetClass="entr" fill="hold" grpId="10" nodeType="afterEffect">
                                  <p:stCondLst>
                                    <p:cond delay="0"/>
                                  </p:stCondLst>
                                  <p:iterate>
                                    <p:tmAbs val="0"/>
                                  </p:iterate>
                                  <p:childTnLst>
                                    <p:set>
                                      <p:cBhvr>
                                        <p:cTn id="42" fill="hold"/>
                                        <p:tgtEl>
                                          <p:spTgt spid="206"/>
                                        </p:tgtEl>
                                        <p:attrNameLst>
                                          <p:attrName>style.visibility</p:attrName>
                                        </p:attrNameLst>
                                      </p:cBhvr>
                                      <p:to>
                                        <p:strVal val="visible"/>
                                      </p:to>
                                    </p:set>
                                    <p:animEffect transition="in" filter="dissolve">
                                      <p:cBhvr>
                                        <p:cTn id="43"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5" animBg="1" advAuto="0"/>
      <p:bldP spid="190" grpId="9" animBg="1" advAuto="0"/>
      <p:bldP spid="192" grpId="7" animBg="1" advAuto="0"/>
      <p:bldP spid="198" grpId="6" animBg="1" advAuto="0"/>
      <p:bldP spid="200" grpId="8" animBg="1" advAuto="0"/>
      <p:bldP spid="201" grpId="4" animBg="1" advAuto="0"/>
      <p:bldP spid="202" grpId="1" animBg="1" advAuto="0"/>
      <p:bldP spid="203" grpId="2" animBg="1" advAuto="0"/>
      <p:bldP spid="206" grpId="10" animBg="1" advAuto="0"/>
      <p:bldP spid="209"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txBox="1"/>
          <p:nvPr/>
        </p:nvSpPr>
        <p:spPr>
          <a:xfrm>
            <a:off x="8526434" y="1052830"/>
            <a:ext cx="6739661" cy="782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4900" b="1">
                <a:solidFill>
                  <a:srgbClr val="000000"/>
                </a:solidFill>
                <a:latin typeface="Arial"/>
                <a:ea typeface="Arial"/>
                <a:cs typeface="Arial"/>
                <a:sym typeface="Arial"/>
              </a:defRPr>
            </a:lvl1pPr>
          </a:lstStyle>
          <a:p>
            <a:r>
              <a:t>ATTENTION GETTER</a:t>
            </a:r>
          </a:p>
        </p:txBody>
      </p:sp>
      <p:sp>
        <p:nvSpPr>
          <p:cNvPr id="30" name="Rectangle 1"/>
          <p:cNvSpPr txBox="1"/>
          <p:nvPr/>
        </p:nvSpPr>
        <p:spPr>
          <a:xfrm>
            <a:off x="6917175" y="6078434"/>
            <a:ext cx="10549650" cy="2108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914400">
              <a:defRPr sz="3500" b="1">
                <a:solidFill>
                  <a:srgbClr val="000000"/>
                </a:solidFill>
                <a:latin typeface="Arial"/>
                <a:ea typeface="Arial"/>
                <a:cs typeface="Arial"/>
                <a:sym typeface="Arial"/>
              </a:defRPr>
            </a:lvl1pPr>
          </a:lstStyle>
          <a:p>
            <a:r>
              <a:t>Create your own attention-getter slide to start today’s lesson.  This slide may include music, a story, an object lesson, a "Surrendering the One-up" activity, a group poll, or a brief movie clip.</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215" name="image2.png" descr="image2.png"/>
          <p:cNvPicPr>
            <a:picLocks noChangeAspect="1"/>
          </p:cNvPicPr>
          <p:nvPr/>
        </p:nvPicPr>
        <p:blipFill>
          <a:blip r:embed="rId3">
            <a:extLst/>
          </a:blip>
          <a:stretch>
            <a:fillRect/>
          </a:stretch>
        </p:blipFill>
        <p:spPr>
          <a:xfrm>
            <a:off x="3505200" y="-37098"/>
            <a:ext cx="17379256" cy="13021578"/>
          </a:xfrm>
          <a:prstGeom prst="rect">
            <a:avLst/>
          </a:prstGeom>
          <a:ln w="12700">
            <a:miter lim="400000"/>
          </a:ln>
        </p:spPr>
      </p:pic>
      <p:pic>
        <p:nvPicPr>
          <p:cNvPr id="216" name="image9.png" descr="image9.png"/>
          <p:cNvPicPr>
            <a:picLocks noChangeAspect="1"/>
          </p:cNvPicPr>
          <p:nvPr/>
        </p:nvPicPr>
        <p:blipFill>
          <a:blip r:embed="rId4">
            <a:extLst/>
          </a:blip>
          <a:stretch>
            <a:fillRect/>
          </a:stretch>
        </p:blipFill>
        <p:spPr>
          <a:xfrm>
            <a:off x="3505200" y="2701070"/>
            <a:ext cx="17373600" cy="10252930"/>
          </a:xfrm>
          <a:prstGeom prst="rect">
            <a:avLst/>
          </a:prstGeom>
          <a:ln w="12700">
            <a:miter lim="400000"/>
          </a:ln>
        </p:spPr>
      </p:pic>
      <p:pic>
        <p:nvPicPr>
          <p:cNvPr id="217" name="image33.png" descr="image33.png"/>
          <p:cNvPicPr>
            <a:picLocks noChangeAspect="1"/>
          </p:cNvPicPr>
          <p:nvPr/>
        </p:nvPicPr>
        <p:blipFill>
          <a:blip r:embed="rId5">
            <a:extLst/>
          </a:blip>
          <a:stretch>
            <a:fillRect/>
          </a:stretch>
        </p:blipFill>
        <p:spPr>
          <a:xfrm>
            <a:off x="4587878" y="8626951"/>
            <a:ext cx="4884073" cy="3973035"/>
          </a:xfrm>
          <a:prstGeom prst="rect">
            <a:avLst/>
          </a:prstGeom>
          <a:ln w="12700">
            <a:miter lim="400000"/>
          </a:ln>
        </p:spPr>
      </p:pic>
      <p:pic>
        <p:nvPicPr>
          <p:cNvPr id="218" name="image10-small.png" descr="image10-small.png"/>
          <p:cNvPicPr>
            <a:picLocks noChangeAspect="1"/>
          </p:cNvPicPr>
          <p:nvPr/>
        </p:nvPicPr>
        <p:blipFill>
          <a:blip r:embed="rId6">
            <a:extLst/>
          </a:blip>
          <a:stretch>
            <a:fillRect/>
          </a:stretch>
        </p:blipFill>
        <p:spPr>
          <a:xfrm>
            <a:off x="10954511" y="7181088"/>
            <a:ext cx="7347983" cy="2208056"/>
          </a:xfrm>
          <a:prstGeom prst="rect">
            <a:avLst/>
          </a:prstGeom>
          <a:ln w="12700">
            <a:miter lim="400000"/>
          </a:ln>
        </p:spPr>
      </p:pic>
      <p:pic>
        <p:nvPicPr>
          <p:cNvPr id="219" name="truck1.png" descr="truck1.png"/>
          <p:cNvPicPr>
            <a:picLocks noChangeAspect="1"/>
          </p:cNvPicPr>
          <p:nvPr/>
        </p:nvPicPr>
        <p:blipFill>
          <a:blip r:embed="rId7">
            <a:extLst/>
          </a:blip>
          <a:stretch>
            <a:fillRect/>
          </a:stretch>
        </p:blipFill>
        <p:spPr>
          <a:xfrm rot="1062383">
            <a:off x="5256526" y="3109054"/>
            <a:ext cx="3860801" cy="2544812"/>
          </a:xfrm>
          <a:prstGeom prst="rect">
            <a:avLst/>
          </a:prstGeom>
          <a:ln w="12700">
            <a:miter lim="400000"/>
          </a:ln>
        </p:spPr>
      </p:pic>
      <p:sp>
        <p:nvSpPr>
          <p:cNvPr id="220" name="Street Resilience"/>
          <p:cNvSpPr txBox="1"/>
          <p:nvPr/>
        </p:nvSpPr>
        <p:spPr>
          <a:xfrm>
            <a:off x="6400800" y="137517"/>
            <a:ext cx="11734800" cy="144171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p>
            <a:pPr defTabSz="1828800">
              <a:defRPr sz="8800" b="1">
                <a:solidFill>
                  <a:srgbClr val="000000"/>
                </a:solidFill>
                <a:latin typeface="Arial"/>
                <a:ea typeface="Arial"/>
                <a:cs typeface="Arial"/>
                <a:sym typeface="Arial"/>
              </a:defRPr>
            </a:pPr>
            <a:r>
              <a:t>Street </a:t>
            </a:r>
            <a:r>
              <a:rPr>
                <a:solidFill>
                  <a:srgbClr val="008000"/>
                </a:solidFill>
              </a:rPr>
              <a:t>Resilience</a:t>
            </a:r>
          </a:p>
        </p:txBody>
      </p:sp>
      <p:sp>
        <p:nvSpPr>
          <p:cNvPr id="221" name="1. Cruisin’ along:…"/>
          <p:cNvSpPr txBox="1"/>
          <p:nvPr/>
        </p:nvSpPr>
        <p:spPr>
          <a:xfrm>
            <a:off x="3986526" y="1810537"/>
            <a:ext cx="6400801" cy="11643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1. Cruisin’ along:</a:t>
            </a:r>
            <a:endParaRPr b="0">
              <a:latin typeface="Futura Bold BT"/>
              <a:ea typeface="Futura Bold BT"/>
              <a:cs typeface="Futura Bold BT"/>
              <a:sym typeface="Futura Bold BT"/>
            </a:endParaRPr>
          </a:p>
          <a:p>
            <a:pPr algn="l" defTabSz="1828800">
              <a:defRPr sz="2200" b="1">
                <a:solidFill>
                  <a:srgbClr val="000000"/>
                </a:solidFill>
                <a:latin typeface="Arial"/>
                <a:ea typeface="Arial"/>
                <a:cs typeface="Arial"/>
                <a:sym typeface="Arial"/>
              </a:defRPr>
            </a:pPr>
            <a:r>
              <a:t>    Can you think of time when things </a:t>
            </a:r>
            <a:br/>
            <a:r>
              <a:t>    have gone well for you?</a:t>
            </a:r>
          </a:p>
        </p:txBody>
      </p:sp>
      <p:sp>
        <p:nvSpPr>
          <p:cNvPr id="222" name="2. Losing traction:…"/>
          <p:cNvSpPr txBox="1"/>
          <p:nvPr/>
        </p:nvSpPr>
        <p:spPr>
          <a:xfrm>
            <a:off x="9678704" y="6141410"/>
            <a:ext cx="5129496"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2. Losing traction:</a:t>
            </a:r>
            <a:endParaRPr b="0">
              <a:latin typeface="Futura Bold BT"/>
              <a:ea typeface="Futura Bold BT"/>
              <a:cs typeface="Futura Bold BT"/>
              <a:sym typeface="Futura Bold BT"/>
            </a:endParaRPr>
          </a:p>
          <a:p>
            <a:pPr algn="l" defTabSz="1828800">
              <a:defRPr sz="2200" b="1">
                <a:solidFill>
                  <a:srgbClr val="000000"/>
                </a:solidFill>
                <a:latin typeface="Arial"/>
                <a:ea typeface="Arial"/>
                <a:cs typeface="Arial"/>
                <a:sym typeface="Arial"/>
              </a:defRPr>
            </a:pPr>
            <a:r>
              <a:t>    Have you ever felt like you are    </a:t>
            </a:r>
            <a:br/>
            <a:r>
              <a:t>    just spinning your wheels?</a:t>
            </a:r>
          </a:p>
        </p:txBody>
      </p:sp>
      <p:pic>
        <p:nvPicPr>
          <p:cNvPr id="223" name="image34.png" descr="image34.png"/>
          <p:cNvPicPr>
            <a:picLocks noChangeAspect="1"/>
          </p:cNvPicPr>
          <p:nvPr/>
        </p:nvPicPr>
        <p:blipFill>
          <a:blip r:embed="rId8">
            <a:extLst/>
          </a:blip>
          <a:stretch>
            <a:fillRect/>
          </a:stretch>
        </p:blipFill>
        <p:spPr>
          <a:xfrm>
            <a:off x="14200525" y="4317684"/>
            <a:ext cx="3909675" cy="4166527"/>
          </a:xfrm>
          <a:prstGeom prst="rect">
            <a:avLst/>
          </a:prstGeom>
          <a:ln w="12700">
            <a:miter lim="400000"/>
          </a:ln>
        </p:spPr>
      </p:pic>
      <p:pic>
        <p:nvPicPr>
          <p:cNvPr id="224" name="image11.png" descr="image11.png"/>
          <p:cNvPicPr>
            <a:picLocks noChangeAspect="1"/>
          </p:cNvPicPr>
          <p:nvPr/>
        </p:nvPicPr>
        <p:blipFill>
          <a:blip r:embed="rId9">
            <a:extLst/>
          </a:blip>
          <a:stretch>
            <a:fillRect/>
          </a:stretch>
        </p:blipFill>
        <p:spPr>
          <a:xfrm>
            <a:off x="14192553" y="4331067"/>
            <a:ext cx="3935076" cy="4174407"/>
          </a:xfrm>
          <a:prstGeom prst="rect">
            <a:avLst/>
          </a:prstGeom>
          <a:ln w="12700">
            <a:miter lim="400000"/>
          </a:ln>
        </p:spPr>
      </p:pic>
      <p:pic>
        <p:nvPicPr>
          <p:cNvPr id="225" name="image12.png" descr="image12.png"/>
          <p:cNvPicPr>
            <a:picLocks noChangeAspect="1"/>
          </p:cNvPicPr>
          <p:nvPr/>
        </p:nvPicPr>
        <p:blipFill>
          <a:blip r:embed="rId10">
            <a:extLst/>
          </a:blip>
          <a:stretch>
            <a:fillRect/>
          </a:stretch>
        </p:blipFill>
        <p:spPr>
          <a:xfrm>
            <a:off x="11124668" y="7599491"/>
            <a:ext cx="302941" cy="258843"/>
          </a:xfrm>
          <a:prstGeom prst="rect">
            <a:avLst/>
          </a:prstGeom>
          <a:ln w="12700">
            <a:miter lim="400000"/>
          </a:ln>
        </p:spPr>
      </p:pic>
      <p:pic>
        <p:nvPicPr>
          <p:cNvPr id="226" name="image28.png" descr="image28.png"/>
          <p:cNvPicPr>
            <a:picLocks noChangeAspect="1"/>
          </p:cNvPicPr>
          <p:nvPr/>
        </p:nvPicPr>
        <p:blipFill>
          <a:blip r:embed="rId11">
            <a:extLst/>
          </a:blip>
          <a:stretch>
            <a:fillRect/>
          </a:stretch>
        </p:blipFill>
        <p:spPr>
          <a:xfrm>
            <a:off x="11360552" y="7745817"/>
            <a:ext cx="431159" cy="225035"/>
          </a:xfrm>
          <a:prstGeom prst="rect">
            <a:avLst/>
          </a:prstGeom>
          <a:ln w="12700">
            <a:miter lim="400000"/>
          </a:ln>
        </p:spPr>
      </p:pic>
      <p:pic>
        <p:nvPicPr>
          <p:cNvPr id="227" name="image13.png" descr="image13.png"/>
          <p:cNvPicPr>
            <a:picLocks noChangeAspect="1"/>
          </p:cNvPicPr>
          <p:nvPr/>
        </p:nvPicPr>
        <p:blipFill>
          <a:blip r:embed="rId12">
            <a:extLst/>
          </a:blip>
          <a:stretch>
            <a:fillRect/>
          </a:stretch>
        </p:blipFill>
        <p:spPr>
          <a:xfrm>
            <a:off x="11267546" y="7320191"/>
            <a:ext cx="1226729" cy="793057"/>
          </a:xfrm>
          <a:prstGeom prst="rect">
            <a:avLst/>
          </a:prstGeom>
          <a:ln w="12700">
            <a:miter lim="400000"/>
          </a:ln>
        </p:spPr>
      </p:pic>
      <p:pic>
        <p:nvPicPr>
          <p:cNvPr id="228" name="image14.png" descr="image14.png"/>
          <p:cNvPicPr>
            <a:picLocks noChangeAspect="1"/>
          </p:cNvPicPr>
          <p:nvPr/>
        </p:nvPicPr>
        <p:blipFill>
          <a:blip r:embed="rId13">
            <a:extLst/>
          </a:blip>
          <a:stretch>
            <a:fillRect/>
          </a:stretch>
        </p:blipFill>
        <p:spPr>
          <a:xfrm>
            <a:off x="12373285" y="7808524"/>
            <a:ext cx="408467" cy="225035"/>
          </a:xfrm>
          <a:prstGeom prst="rect">
            <a:avLst/>
          </a:prstGeom>
          <a:ln w="12700">
            <a:miter lim="400000"/>
          </a:ln>
        </p:spPr>
      </p:pic>
      <p:pic>
        <p:nvPicPr>
          <p:cNvPr id="229" name="image15.png" descr="image15.png"/>
          <p:cNvPicPr>
            <a:picLocks noChangeAspect="1"/>
          </p:cNvPicPr>
          <p:nvPr/>
        </p:nvPicPr>
        <p:blipFill>
          <a:blip r:embed="rId14">
            <a:extLst/>
          </a:blip>
          <a:stretch>
            <a:fillRect/>
          </a:stretch>
        </p:blipFill>
        <p:spPr>
          <a:xfrm>
            <a:off x="13016030" y="7572532"/>
            <a:ext cx="516933" cy="397257"/>
          </a:xfrm>
          <a:prstGeom prst="rect">
            <a:avLst/>
          </a:prstGeom>
          <a:ln w="12700">
            <a:miter lim="400000"/>
          </a:ln>
        </p:spPr>
      </p:pic>
      <p:pic>
        <p:nvPicPr>
          <p:cNvPr id="230" name="image16.png" descr="image16.png"/>
          <p:cNvPicPr>
            <a:picLocks noChangeAspect="1"/>
          </p:cNvPicPr>
          <p:nvPr/>
        </p:nvPicPr>
        <p:blipFill>
          <a:blip r:embed="rId15">
            <a:extLst/>
          </a:blip>
          <a:stretch>
            <a:fillRect/>
          </a:stretch>
        </p:blipFill>
        <p:spPr>
          <a:xfrm>
            <a:off x="12754279" y="7866650"/>
            <a:ext cx="343833" cy="155113"/>
          </a:xfrm>
          <a:prstGeom prst="rect">
            <a:avLst/>
          </a:prstGeom>
          <a:ln w="12700">
            <a:miter lim="400000"/>
          </a:ln>
        </p:spPr>
      </p:pic>
      <p:pic>
        <p:nvPicPr>
          <p:cNvPr id="231" name="image17.png" descr="image17.png"/>
          <p:cNvPicPr>
            <a:picLocks noChangeAspect="1"/>
          </p:cNvPicPr>
          <p:nvPr/>
        </p:nvPicPr>
        <p:blipFill>
          <a:blip r:embed="rId16">
            <a:extLst/>
          </a:blip>
          <a:stretch>
            <a:fillRect/>
          </a:stretch>
        </p:blipFill>
        <p:spPr>
          <a:xfrm>
            <a:off x="12712540" y="7772400"/>
            <a:ext cx="606981" cy="507882"/>
          </a:xfrm>
          <a:prstGeom prst="rect">
            <a:avLst/>
          </a:prstGeom>
          <a:ln w="12700">
            <a:miter lim="400000"/>
          </a:ln>
        </p:spPr>
      </p:pic>
      <p:pic>
        <p:nvPicPr>
          <p:cNvPr id="232" name="image18.png" descr="image18.png"/>
          <p:cNvPicPr>
            <a:picLocks noChangeAspect="1"/>
          </p:cNvPicPr>
          <p:nvPr/>
        </p:nvPicPr>
        <p:blipFill>
          <a:blip r:embed="rId17">
            <a:extLst/>
          </a:blip>
          <a:stretch>
            <a:fillRect/>
          </a:stretch>
        </p:blipFill>
        <p:spPr>
          <a:xfrm>
            <a:off x="13416111" y="8184447"/>
            <a:ext cx="533625" cy="442977"/>
          </a:xfrm>
          <a:prstGeom prst="rect">
            <a:avLst/>
          </a:prstGeom>
          <a:ln w="12700">
            <a:miter lim="400000"/>
          </a:ln>
        </p:spPr>
      </p:pic>
      <p:pic>
        <p:nvPicPr>
          <p:cNvPr id="233" name="image23.png" descr="image23.png"/>
          <p:cNvPicPr>
            <a:picLocks noChangeAspect="1"/>
          </p:cNvPicPr>
          <p:nvPr/>
        </p:nvPicPr>
        <p:blipFill>
          <a:blip r:embed="rId18">
            <a:extLst/>
          </a:blip>
          <a:stretch>
            <a:fillRect/>
          </a:stretch>
        </p:blipFill>
        <p:spPr>
          <a:xfrm>
            <a:off x="13894855" y="8053269"/>
            <a:ext cx="463311" cy="296051"/>
          </a:xfrm>
          <a:prstGeom prst="rect">
            <a:avLst/>
          </a:prstGeom>
          <a:ln w="12700">
            <a:miter lim="400000"/>
          </a:ln>
        </p:spPr>
      </p:pic>
      <p:pic>
        <p:nvPicPr>
          <p:cNvPr id="234" name="image19.png" descr="image19.png"/>
          <p:cNvPicPr>
            <a:picLocks noChangeAspect="1"/>
          </p:cNvPicPr>
          <p:nvPr/>
        </p:nvPicPr>
        <p:blipFill>
          <a:blip r:embed="rId19">
            <a:extLst/>
          </a:blip>
          <a:stretch>
            <a:fillRect/>
          </a:stretch>
        </p:blipFill>
        <p:spPr>
          <a:xfrm>
            <a:off x="13914384" y="8284775"/>
            <a:ext cx="508001" cy="326989"/>
          </a:xfrm>
          <a:prstGeom prst="rect">
            <a:avLst/>
          </a:prstGeom>
          <a:ln w="12700">
            <a:miter lim="400000"/>
          </a:ln>
        </p:spPr>
      </p:pic>
      <p:pic>
        <p:nvPicPr>
          <p:cNvPr id="235" name="image20.png" descr="image20.png"/>
          <p:cNvPicPr>
            <a:picLocks noChangeAspect="1"/>
          </p:cNvPicPr>
          <p:nvPr/>
        </p:nvPicPr>
        <p:blipFill>
          <a:blip r:embed="rId20">
            <a:extLst/>
          </a:blip>
          <a:stretch>
            <a:fillRect/>
          </a:stretch>
        </p:blipFill>
        <p:spPr>
          <a:xfrm>
            <a:off x="14327113" y="8154072"/>
            <a:ext cx="742201" cy="529403"/>
          </a:xfrm>
          <a:prstGeom prst="rect">
            <a:avLst/>
          </a:prstGeom>
          <a:ln w="12700">
            <a:miter lim="400000"/>
          </a:ln>
        </p:spPr>
      </p:pic>
      <p:pic>
        <p:nvPicPr>
          <p:cNvPr id="236" name="image21.png" descr="image21.png"/>
          <p:cNvPicPr>
            <a:picLocks noChangeAspect="1"/>
          </p:cNvPicPr>
          <p:nvPr/>
        </p:nvPicPr>
        <p:blipFill>
          <a:blip r:embed="rId21">
            <a:extLst/>
          </a:blip>
          <a:stretch>
            <a:fillRect/>
          </a:stretch>
        </p:blipFill>
        <p:spPr>
          <a:xfrm>
            <a:off x="17417778" y="8064921"/>
            <a:ext cx="381071" cy="253441"/>
          </a:xfrm>
          <a:prstGeom prst="rect">
            <a:avLst/>
          </a:prstGeom>
          <a:ln w="12700">
            <a:miter lim="400000"/>
          </a:ln>
        </p:spPr>
      </p:pic>
      <p:pic>
        <p:nvPicPr>
          <p:cNvPr id="237" name="image22.png" descr="image22.png"/>
          <p:cNvPicPr>
            <a:picLocks noChangeAspect="1"/>
          </p:cNvPicPr>
          <p:nvPr/>
        </p:nvPicPr>
        <p:blipFill>
          <a:blip r:embed="rId22">
            <a:extLst/>
          </a:blip>
          <a:stretch>
            <a:fillRect/>
          </a:stretch>
        </p:blipFill>
        <p:spPr>
          <a:xfrm>
            <a:off x="12170278" y="8831885"/>
            <a:ext cx="386761" cy="317551"/>
          </a:xfrm>
          <a:prstGeom prst="rect">
            <a:avLst/>
          </a:prstGeom>
          <a:ln w="12700">
            <a:miter lim="400000"/>
          </a:ln>
        </p:spPr>
      </p:pic>
      <p:pic>
        <p:nvPicPr>
          <p:cNvPr id="238" name="image23.png" descr="image23.png"/>
          <p:cNvPicPr>
            <a:picLocks noChangeAspect="1"/>
          </p:cNvPicPr>
          <p:nvPr/>
        </p:nvPicPr>
        <p:blipFill>
          <a:blip r:embed="rId18">
            <a:extLst/>
          </a:blip>
          <a:stretch>
            <a:fillRect/>
          </a:stretch>
        </p:blipFill>
        <p:spPr>
          <a:xfrm rot="20601779">
            <a:off x="16685381" y="8126155"/>
            <a:ext cx="527411" cy="337011"/>
          </a:xfrm>
          <a:prstGeom prst="rect">
            <a:avLst/>
          </a:prstGeom>
          <a:ln w="12700">
            <a:miter lim="400000"/>
          </a:ln>
        </p:spPr>
      </p:pic>
      <p:pic>
        <p:nvPicPr>
          <p:cNvPr id="239" name="image24.png" descr="image24.png"/>
          <p:cNvPicPr>
            <a:picLocks noChangeAspect="1"/>
          </p:cNvPicPr>
          <p:nvPr/>
        </p:nvPicPr>
        <p:blipFill>
          <a:blip r:embed="rId23">
            <a:extLst/>
          </a:blip>
          <a:stretch>
            <a:fillRect/>
          </a:stretch>
        </p:blipFill>
        <p:spPr>
          <a:xfrm>
            <a:off x="13789152" y="9144000"/>
            <a:ext cx="298423" cy="188941"/>
          </a:xfrm>
          <a:prstGeom prst="rect">
            <a:avLst/>
          </a:prstGeom>
          <a:ln w="12700">
            <a:miter lim="400000"/>
          </a:ln>
        </p:spPr>
      </p:pic>
      <p:pic>
        <p:nvPicPr>
          <p:cNvPr id="240" name="image24.png" descr="image24.png"/>
          <p:cNvPicPr>
            <a:picLocks noChangeAspect="1"/>
          </p:cNvPicPr>
          <p:nvPr/>
        </p:nvPicPr>
        <p:blipFill>
          <a:blip r:embed="rId23">
            <a:extLst/>
          </a:blip>
          <a:stretch>
            <a:fillRect/>
          </a:stretch>
        </p:blipFill>
        <p:spPr>
          <a:xfrm>
            <a:off x="11789664" y="8860518"/>
            <a:ext cx="361091" cy="228619"/>
          </a:xfrm>
          <a:prstGeom prst="rect">
            <a:avLst/>
          </a:prstGeom>
          <a:ln w="12700">
            <a:miter lim="400000"/>
          </a:ln>
        </p:spPr>
      </p:pic>
      <p:pic>
        <p:nvPicPr>
          <p:cNvPr id="241" name="image25.png" descr="image25.png"/>
          <p:cNvPicPr>
            <a:picLocks noChangeAspect="1"/>
          </p:cNvPicPr>
          <p:nvPr/>
        </p:nvPicPr>
        <p:blipFill>
          <a:blip r:embed="rId24">
            <a:extLst/>
          </a:blip>
          <a:stretch>
            <a:fillRect/>
          </a:stretch>
        </p:blipFill>
        <p:spPr>
          <a:xfrm rot="21425978">
            <a:off x="10928939" y="8388985"/>
            <a:ext cx="1733691" cy="714455"/>
          </a:xfrm>
          <a:prstGeom prst="rect">
            <a:avLst/>
          </a:prstGeom>
          <a:ln w="12700">
            <a:miter lim="400000"/>
          </a:ln>
        </p:spPr>
      </p:pic>
      <p:pic>
        <p:nvPicPr>
          <p:cNvPr id="242" name="image26.png" descr="image26.png"/>
          <p:cNvPicPr>
            <a:picLocks noChangeAspect="1"/>
          </p:cNvPicPr>
          <p:nvPr/>
        </p:nvPicPr>
        <p:blipFill>
          <a:blip r:embed="rId25">
            <a:extLst/>
          </a:blip>
          <a:stretch>
            <a:fillRect/>
          </a:stretch>
        </p:blipFill>
        <p:spPr>
          <a:xfrm>
            <a:off x="13461724" y="8875776"/>
            <a:ext cx="532455" cy="395441"/>
          </a:xfrm>
          <a:prstGeom prst="rect">
            <a:avLst/>
          </a:prstGeom>
          <a:ln w="12700">
            <a:miter lim="400000"/>
          </a:ln>
        </p:spPr>
      </p:pic>
      <p:pic>
        <p:nvPicPr>
          <p:cNvPr id="243" name="image27.png" descr="image27.png"/>
          <p:cNvPicPr>
            <a:picLocks noChangeAspect="1"/>
          </p:cNvPicPr>
          <p:nvPr/>
        </p:nvPicPr>
        <p:blipFill>
          <a:blip r:embed="rId26">
            <a:extLst/>
          </a:blip>
          <a:stretch>
            <a:fillRect/>
          </a:stretch>
        </p:blipFill>
        <p:spPr>
          <a:xfrm>
            <a:off x="13868400" y="8686800"/>
            <a:ext cx="1017098" cy="642751"/>
          </a:xfrm>
          <a:prstGeom prst="rect">
            <a:avLst/>
          </a:prstGeom>
          <a:ln w="12700">
            <a:miter lim="400000"/>
          </a:ln>
        </p:spPr>
      </p:pic>
      <p:sp>
        <p:nvSpPr>
          <p:cNvPr id="244" name="Mistakes"/>
          <p:cNvSpPr txBox="1"/>
          <p:nvPr/>
        </p:nvSpPr>
        <p:spPr>
          <a:xfrm rot="1228978">
            <a:off x="13806638" y="8923879"/>
            <a:ext cx="2023599" cy="42981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Mistakes</a:t>
            </a:r>
          </a:p>
        </p:txBody>
      </p:sp>
      <p:sp>
        <p:nvSpPr>
          <p:cNvPr id="245" name="Disrespect"/>
          <p:cNvSpPr txBox="1"/>
          <p:nvPr/>
        </p:nvSpPr>
        <p:spPr>
          <a:xfrm rot="1219248">
            <a:off x="11231338" y="7488906"/>
            <a:ext cx="1662547" cy="42981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38100" dir="2700000" rotWithShape="0">
                    <a:srgbClr val="000000"/>
                  </a:outerShdw>
                </a:effectLst>
                <a:latin typeface="Arial"/>
                <a:ea typeface="Arial"/>
                <a:cs typeface="Arial"/>
                <a:sym typeface="Arial"/>
              </a:defRPr>
            </a:lvl1pPr>
          </a:lstStyle>
          <a:p>
            <a:r>
              <a:t>Disrespect</a:t>
            </a:r>
          </a:p>
        </p:txBody>
      </p:sp>
      <p:sp>
        <p:nvSpPr>
          <p:cNvPr id="246" name="Discrimination"/>
          <p:cNvSpPr txBox="1"/>
          <p:nvPr/>
        </p:nvSpPr>
        <p:spPr>
          <a:xfrm rot="20676731">
            <a:off x="10927494" y="8446693"/>
            <a:ext cx="2023599" cy="42981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Discrimination</a:t>
            </a:r>
          </a:p>
        </p:txBody>
      </p:sp>
      <p:sp>
        <p:nvSpPr>
          <p:cNvPr id="247" name="PAIN"/>
          <p:cNvSpPr txBox="1"/>
          <p:nvPr/>
        </p:nvSpPr>
        <p:spPr>
          <a:xfrm rot="1228978">
            <a:off x="14352963" y="8199165"/>
            <a:ext cx="879257" cy="42981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PAIN</a:t>
            </a:r>
          </a:p>
        </p:txBody>
      </p:sp>
      <p:sp>
        <p:nvSpPr>
          <p:cNvPr id="248" name="3.  What trick would make       these wheels stop spinning?"/>
          <p:cNvSpPr txBox="1"/>
          <p:nvPr/>
        </p:nvSpPr>
        <p:spPr>
          <a:xfrm>
            <a:off x="16459200" y="9032989"/>
            <a:ext cx="4876800" cy="8341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3.  What trick would make </a:t>
            </a:r>
            <a:br/>
            <a:r>
              <a:t>     these wheels stop spinning?</a:t>
            </a:r>
          </a:p>
        </p:txBody>
      </p:sp>
      <p:sp>
        <p:nvSpPr>
          <p:cNvPr id="249" name="Line"/>
          <p:cNvSpPr/>
          <p:nvPr/>
        </p:nvSpPr>
        <p:spPr>
          <a:xfrm flipH="1" flipV="1">
            <a:off x="18359550" y="8552580"/>
            <a:ext cx="842851" cy="439021"/>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250" name="image32.png" descr="image32.png"/>
          <p:cNvPicPr>
            <a:picLocks noChangeAspect="1"/>
          </p:cNvPicPr>
          <p:nvPr/>
        </p:nvPicPr>
        <p:blipFill>
          <a:blip r:embed="rId27">
            <a:extLst/>
          </a:blip>
          <a:stretch>
            <a:fillRect/>
          </a:stretch>
        </p:blipFill>
        <p:spPr>
          <a:xfrm>
            <a:off x="16155362" y="6129899"/>
            <a:ext cx="1483121" cy="662349"/>
          </a:xfrm>
          <a:prstGeom prst="rect">
            <a:avLst/>
          </a:prstGeom>
          <a:ln w="12700">
            <a:miter lim="400000"/>
          </a:ln>
        </p:spPr>
      </p:pic>
      <p:sp>
        <p:nvSpPr>
          <p:cNvPr id="251" name="4. Moving forward:"/>
          <p:cNvSpPr txBox="1"/>
          <p:nvPr/>
        </p:nvSpPr>
        <p:spPr>
          <a:xfrm>
            <a:off x="8567996" y="9204297"/>
            <a:ext cx="3638661" cy="5039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200" b="1">
                <a:solidFill>
                  <a:srgbClr val="000000"/>
                </a:solidFill>
                <a:latin typeface="Arial"/>
                <a:ea typeface="Arial"/>
                <a:cs typeface="Arial"/>
                <a:sym typeface="Arial"/>
              </a:defRPr>
            </a:lvl1pPr>
          </a:lstStyle>
          <a:p>
            <a:r>
              <a:t>4. Moving forward:  </a:t>
            </a:r>
          </a:p>
        </p:txBody>
      </p:sp>
      <p:sp>
        <p:nvSpPr>
          <p:cNvPr id="252" name="Line"/>
          <p:cNvSpPr/>
          <p:nvPr/>
        </p:nvSpPr>
        <p:spPr>
          <a:xfrm flipH="1">
            <a:off x="8229601" y="9833095"/>
            <a:ext cx="516051" cy="825129"/>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
        <p:nvSpPr>
          <p:cNvPr id="253" name="Line"/>
          <p:cNvSpPr/>
          <p:nvPr/>
        </p:nvSpPr>
        <p:spPr>
          <a:xfrm>
            <a:off x="6404904" y="2931595"/>
            <a:ext cx="635409" cy="635409"/>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51"/>
                                        </p:tgtEl>
                                        <p:attrNameLst>
                                          <p:attrName>style.visibility</p:attrName>
                                        </p:attrNameLst>
                                      </p:cBhvr>
                                      <p:to>
                                        <p:strVal val="visible"/>
                                      </p:to>
                                    </p:set>
                                    <p:anim calcmode="lin" valueType="num">
                                      <p:cBhvr>
                                        <p:cTn id="7" dur="500" fill="hold"/>
                                        <p:tgtEl>
                                          <p:spTgt spid="251"/>
                                        </p:tgtEl>
                                        <p:attrNameLst>
                                          <p:attrName>ppt_x</p:attrName>
                                        </p:attrNameLst>
                                      </p:cBhvr>
                                      <p:tavLst>
                                        <p:tav tm="0">
                                          <p:val>
                                            <p:strVal val="0-#ppt_w/2"/>
                                          </p:val>
                                        </p:tav>
                                        <p:tav tm="100000">
                                          <p:val>
                                            <p:strVal val="#ppt_x"/>
                                          </p:val>
                                        </p:tav>
                                      </p:tavLst>
                                    </p:anim>
                                    <p:anim calcmode="lin" valueType="num">
                                      <p:cBhvr>
                                        <p:cTn id="8" dur="500" fill="hold"/>
                                        <p:tgtEl>
                                          <p:spTgt spid="2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2" nodeType="afterEffect">
                                  <p:stCondLst>
                                    <p:cond delay="0"/>
                                  </p:stCondLst>
                                  <p:iterate>
                                    <p:tmAbs val="0"/>
                                  </p:iterate>
                                  <p:childTnLst>
                                    <p:set>
                                      <p:cBhvr>
                                        <p:cTn id="11" fill="hold"/>
                                        <p:tgtEl>
                                          <p:spTgt spid="252"/>
                                        </p:tgtEl>
                                        <p:attrNameLst>
                                          <p:attrName>style.visibility</p:attrName>
                                        </p:attrNameLst>
                                      </p:cBhvr>
                                      <p:to>
                                        <p:strVal val="visible"/>
                                      </p:to>
                                    </p:set>
                                    <p:animEffect transition="in" filter="wipe(up)">
                                      <p:cBhvr>
                                        <p:cTn id="12"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P spid="252"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258" name="image2.png" descr="image2.png"/>
          <p:cNvPicPr>
            <a:picLocks noChangeAspect="1"/>
          </p:cNvPicPr>
          <p:nvPr/>
        </p:nvPicPr>
        <p:blipFill>
          <a:blip r:embed="rId3">
            <a:extLst/>
          </a:blip>
          <a:stretch>
            <a:fillRect/>
          </a:stretch>
        </p:blipFill>
        <p:spPr>
          <a:xfrm>
            <a:off x="3505200" y="-37098"/>
            <a:ext cx="17379256" cy="13021578"/>
          </a:xfrm>
          <a:prstGeom prst="rect">
            <a:avLst/>
          </a:prstGeom>
          <a:ln w="12700">
            <a:miter lim="400000"/>
          </a:ln>
        </p:spPr>
      </p:pic>
      <p:pic>
        <p:nvPicPr>
          <p:cNvPr id="259" name="image9.png" descr="image9.png"/>
          <p:cNvPicPr>
            <a:picLocks noChangeAspect="1"/>
          </p:cNvPicPr>
          <p:nvPr/>
        </p:nvPicPr>
        <p:blipFill>
          <a:blip r:embed="rId4">
            <a:extLst/>
          </a:blip>
          <a:stretch>
            <a:fillRect/>
          </a:stretch>
        </p:blipFill>
        <p:spPr>
          <a:xfrm>
            <a:off x="3505200" y="2701070"/>
            <a:ext cx="17373600" cy="10252930"/>
          </a:xfrm>
          <a:prstGeom prst="rect">
            <a:avLst/>
          </a:prstGeom>
          <a:ln w="12700">
            <a:miter lim="400000"/>
          </a:ln>
        </p:spPr>
      </p:pic>
      <p:pic>
        <p:nvPicPr>
          <p:cNvPr id="260" name="image33.png" descr="image33.png"/>
          <p:cNvPicPr>
            <a:picLocks noChangeAspect="1"/>
          </p:cNvPicPr>
          <p:nvPr/>
        </p:nvPicPr>
        <p:blipFill>
          <a:blip r:embed="rId5">
            <a:extLst/>
          </a:blip>
          <a:stretch>
            <a:fillRect/>
          </a:stretch>
        </p:blipFill>
        <p:spPr>
          <a:xfrm>
            <a:off x="4587878" y="8626951"/>
            <a:ext cx="4884073" cy="3973035"/>
          </a:xfrm>
          <a:prstGeom prst="rect">
            <a:avLst/>
          </a:prstGeom>
          <a:ln w="12700">
            <a:miter lim="400000"/>
          </a:ln>
        </p:spPr>
      </p:pic>
      <p:pic>
        <p:nvPicPr>
          <p:cNvPr id="261" name="image10-small.png" descr="image10-small.png"/>
          <p:cNvPicPr>
            <a:picLocks noChangeAspect="1"/>
          </p:cNvPicPr>
          <p:nvPr/>
        </p:nvPicPr>
        <p:blipFill>
          <a:blip r:embed="rId6">
            <a:extLst/>
          </a:blip>
          <a:stretch>
            <a:fillRect/>
          </a:stretch>
        </p:blipFill>
        <p:spPr>
          <a:xfrm>
            <a:off x="10954511" y="7181088"/>
            <a:ext cx="7347983" cy="2208056"/>
          </a:xfrm>
          <a:prstGeom prst="rect">
            <a:avLst/>
          </a:prstGeom>
          <a:ln w="12700">
            <a:miter lim="400000"/>
          </a:ln>
        </p:spPr>
      </p:pic>
      <p:pic>
        <p:nvPicPr>
          <p:cNvPr id="262" name="truck1.png" descr="truck1.png"/>
          <p:cNvPicPr>
            <a:picLocks noChangeAspect="1"/>
          </p:cNvPicPr>
          <p:nvPr/>
        </p:nvPicPr>
        <p:blipFill>
          <a:blip r:embed="rId7">
            <a:extLst/>
          </a:blip>
          <a:stretch>
            <a:fillRect/>
          </a:stretch>
        </p:blipFill>
        <p:spPr>
          <a:xfrm rot="1062383">
            <a:off x="5256526" y="3109054"/>
            <a:ext cx="3860801" cy="2544812"/>
          </a:xfrm>
          <a:prstGeom prst="rect">
            <a:avLst/>
          </a:prstGeom>
          <a:ln w="12700">
            <a:miter lim="400000"/>
          </a:ln>
        </p:spPr>
      </p:pic>
      <p:sp>
        <p:nvSpPr>
          <p:cNvPr id="263" name="Street Resilience"/>
          <p:cNvSpPr txBox="1"/>
          <p:nvPr/>
        </p:nvSpPr>
        <p:spPr>
          <a:xfrm>
            <a:off x="6400800" y="137517"/>
            <a:ext cx="11734800" cy="144171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p>
            <a:pPr defTabSz="1828800">
              <a:defRPr sz="8800" b="1">
                <a:solidFill>
                  <a:srgbClr val="000000"/>
                </a:solidFill>
                <a:latin typeface="Arial"/>
                <a:ea typeface="Arial"/>
                <a:cs typeface="Arial"/>
                <a:sym typeface="Arial"/>
              </a:defRPr>
            </a:pPr>
            <a:r>
              <a:t>Street </a:t>
            </a:r>
            <a:r>
              <a:rPr>
                <a:solidFill>
                  <a:srgbClr val="008000"/>
                </a:solidFill>
              </a:rPr>
              <a:t>Resilience</a:t>
            </a:r>
          </a:p>
        </p:txBody>
      </p:sp>
      <p:sp>
        <p:nvSpPr>
          <p:cNvPr id="264" name="1. Cruisin’ along:…"/>
          <p:cNvSpPr txBox="1"/>
          <p:nvPr/>
        </p:nvSpPr>
        <p:spPr>
          <a:xfrm>
            <a:off x="3986526" y="1810537"/>
            <a:ext cx="6400801" cy="11643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1. Cruisin’ along:</a:t>
            </a:r>
          </a:p>
          <a:p>
            <a:pPr algn="l" defTabSz="1828800">
              <a:defRPr sz="2200" b="1">
                <a:solidFill>
                  <a:srgbClr val="000000"/>
                </a:solidFill>
                <a:latin typeface="Arial"/>
                <a:ea typeface="Arial"/>
                <a:cs typeface="Arial"/>
                <a:sym typeface="Arial"/>
              </a:defRPr>
            </a:pPr>
            <a:r>
              <a:t>    Can you think of time when things </a:t>
            </a:r>
            <a:br/>
            <a:r>
              <a:t>    have gone well for you?</a:t>
            </a:r>
          </a:p>
        </p:txBody>
      </p:sp>
      <p:sp>
        <p:nvSpPr>
          <p:cNvPr id="265" name="2. Losing traction:…"/>
          <p:cNvSpPr txBox="1"/>
          <p:nvPr/>
        </p:nvSpPr>
        <p:spPr>
          <a:xfrm>
            <a:off x="9678704" y="6141410"/>
            <a:ext cx="5129496"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2. Losing traction:</a:t>
            </a:r>
          </a:p>
          <a:p>
            <a:pPr algn="l" defTabSz="1828800">
              <a:defRPr sz="2200" b="1">
                <a:solidFill>
                  <a:srgbClr val="000000"/>
                </a:solidFill>
                <a:latin typeface="Arial"/>
                <a:ea typeface="Arial"/>
                <a:cs typeface="Arial"/>
                <a:sym typeface="Arial"/>
              </a:defRPr>
            </a:pPr>
            <a:r>
              <a:t>    Have you ever felt like you are    </a:t>
            </a:r>
            <a:br/>
            <a:r>
              <a:t>    just spinning your wheels?</a:t>
            </a:r>
          </a:p>
        </p:txBody>
      </p:sp>
      <p:pic>
        <p:nvPicPr>
          <p:cNvPr id="266" name="image34.png" descr="image34.png"/>
          <p:cNvPicPr>
            <a:picLocks noChangeAspect="1"/>
          </p:cNvPicPr>
          <p:nvPr/>
        </p:nvPicPr>
        <p:blipFill>
          <a:blip r:embed="rId8">
            <a:extLst/>
          </a:blip>
          <a:stretch>
            <a:fillRect/>
          </a:stretch>
        </p:blipFill>
        <p:spPr>
          <a:xfrm>
            <a:off x="14200525" y="4317684"/>
            <a:ext cx="3909675" cy="4166527"/>
          </a:xfrm>
          <a:prstGeom prst="rect">
            <a:avLst/>
          </a:prstGeom>
          <a:ln w="12700">
            <a:miter lim="400000"/>
          </a:ln>
        </p:spPr>
      </p:pic>
      <p:pic>
        <p:nvPicPr>
          <p:cNvPr id="267" name="image11.png" descr="image11.png"/>
          <p:cNvPicPr>
            <a:picLocks noChangeAspect="1"/>
          </p:cNvPicPr>
          <p:nvPr/>
        </p:nvPicPr>
        <p:blipFill>
          <a:blip r:embed="rId9">
            <a:extLst/>
          </a:blip>
          <a:stretch>
            <a:fillRect/>
          </a:stretch>
        </p:blipFill>
        <p:spPr>
          <a:xfrm>
            <a:off x="14192553" y="4331067"/>
            <a:ext cx="3935076" cy="4174407"/>
          </a:xfrm>
          <a:prstGeom prst="rect">
            <a:avLst/>
          </a:prstGeom>
          <a:ln w="12700">
            <a:miter lim="400000"/>
          </a:ln>
        </p:spPr>
      </p:pic>
      <p:pic>
        <p:nvPicPr>
          <p:cNvPr id="268" name="image12.png" descr="image12.png"/>
          <p:cNvPicPr>
            <a:picLocks noChangeAspect="1"/>
          </p:cNvPicPr>
          <p:nvPr/>
        </p:nvPicPr>
        <p:blipFill>
          <a:blip r:embed="rId10">
            <a:extLst/>
          </a:blip>
          <a:stretch>
            <a:fillRect/>
          </a:stretch>
        </p:blipFill>
        <p:spPr>
          <a:xfrm>
            <a:off x="11124668" y="7599491"/>
            <a:ext cx="302941" cy="258843"/>
          </a:xfrm>
          <a:prstGeom prst="rect">
            <a:avLst/>
          </a:prstGeom>
          <a:ln w="12700">
            <a:miter lim="400000"/>
          </a:ln>
        </p:spPr>
      </p:pic>
      <p:pic>
        <p:nvPicPr>
          <p:cNvPr id="269" name="image28.png" descr="image28.png"/>
          <p:cNvPicPr>
            <a:picLocks noChangeAspect="1"/>
          </p:cNvPicPr>
          <p:nvPr/>
        </p:nvPicPr>
        <p:blipFill>
          <a:blip r:embed="rId11">
            <a:extLst/>
          </a:blip>
          <a:stretch>
            <a:fillRect/>
          </a:stretch>
        </p:blipFill>
        <p:spPr>
          <a:xfrm>
            <a:off x="11360552" y="7745817"/>
            <a:ext cx="431159" cy="225035"/>
          </a:xfrm>
          <a:prstGeom prst="rect">
            <a:avLst/>
          </a:prstGeom>
          <a:ln w="12700">
            <a:miter lim="400000"/>
          </a:ln>
        </p:spPr>
      </p:pic>
      <p:pic>
        <p:nvPicPr>
          <p:cNvPr id="270" name="image13.png" descr="image13.png"/>
          <p:cNvPicPr>
            <a:picLocks noChangeAspect="1"/>
          </p:cNvPicPr>
          <p:nvPr/>
        </p:nvPicPr>
        <p:blipFill>
          <a:blip r:embed="rId12">
            <a:extLst/>
          </a:blip>
          <a:stretch>
            <a:fillRect/>
          </a:stretch>
        </p:blipFill>
        <p:spPr>
          <a:xfrm>
            <a:off x="11267546" y="7320191"/>
            <a:ext cx="1226729" cy="793057"/>
          </a:xfrm>
          <a:prstGeom prst="rect">
            <a:avLst/>
          </a:prstGeom>
          <a:ln w="12700">
            <a:miter lim="400000"/>
          </a:ln>
        </p:spPr>
      </p:pic>
      <p:pic>
        <p:nvPicPr>
          <p:cNvPr id="271" name="image14.png" descr="image14.png"/>
          <p:cNvPicPr>
            <a:picLocks noChangeAspect="1"/>
          </p:cNvPicPr>
          <p:nvPr/>
        </p:nvPicPr>
        <p:blipFill>
          <a:blip r:embed="rId13">
            <a:extLst/>
          </a:blip>
          <a:stretch>
            <a:fillRect/>
          </a:stretch>
        </p:blipFill>
        <p:spPr>
          <a:xfrm>
            <a:off x="12373285" y="7808524"/>
            <a:ext cx="408467" cy="225035"/>
          </a:xfrm>
          <a:prstGeom prst="rect">
            <a:avLst/>
          </a:prstGeom>
          <a:ln w="12700">
            <a:miter lim="400000"/>
          </a:ln>
        </p:spPr>
      </p:pic>
      <p:pic>
        <p:nvPicPr>
          <p:cNvPr id="272" name="image15.png" descr="image15.png"/>
          <p:cNvPicPr>
            <a:picLocks noChangeAspect="1"/>
          </p:cNvPicPr>
          <p:nvPr/>
        </p:nvPicPr>
        <p:blipFill>
          <a:blip r:embed="rId14">
            <a:extLst/>
          </a:blip>
          <a:stretch>
            <a:fillRect/>
          </a:stretch>
        </p:blipFill>
        <p:spPr>
          <a:xfrm>
            <a:off x="13016030" y="7572532"/>
            <a:ext cx="516933" cy="397257"/>
          </a:xfrm>
          <a:prstGeom prst="rect">
            <a:avLst/>
          </a:prstGeom>
          <a:ln w="12700">
            <a:miter lim="400000"/>
          </a:ln>
        </p:spPr>
      </p:pic>
      <p:pic>
        <p:nvPicPr>
          <p:cNvPr id="273" name="image16.png" descr="image16.png"/>
          <p:cNvPicPr>
            <a:picLocks noChangeAspect="1"/>
          </p:cNvPicPr>
          <p:nvPr/>
        </p:nvPicPr>
        <p:blipFill>
          <a:blip r:embed="rId15">
            <a:extLst/>
          </a:blip>
          <a:stretch>
            <a:fillRect/>
          </a:stretch>
        </p:blipFill>
        <p:spPr>
          <a:xfrm>
            <a:off x="12754279" y="7866650"/>
            <a:ext cx="343833" cy="155113"/>
          </a:xfrm>
          <a:prstGeom prst="rect">
            <a:avLst/>
          </a:prstGeom>
          <a:ln w="12700">
            <a:miter lim="400000"/>
          </a:ln>
        </p:spPr>
      </p:pic>
      <p:pic>
        <p:nvPicPr>
          <p:cNvPr id="274" name="image17.png" descr="image17.png"/>
          <p:cNvPicPr>
            <a:picLocks noChangeAspect="1"/>
          </p:cNvPicPr>
          <p:nvPr/>
        </p:nvPicPr>
        <p:blipFill>
          <a:blip r:embed="rId16">
            <a:extLst/>
          </a:blip>
          <a:stretch>
            <a:fillRect/>
          </a:stretch>
        </p:blipFill>
        <p:spPr>
          <a:xfrm>
            <a:off x="12712540" y="7772400"/>
            <a:ext cx="606981" cy="507882"/>
          </a:xfrm>
          <a:prstGeom prst="rect">
            <a:avLst/>
          </a:prstGeom>
          <a:ln w="12700">
            <a:miter lim="400000"/>
          </a:ln>
        </p:spPr>
      </p:pic>
      <p:pic>
        <p:nvPicPr>
          <p:cNvPr id="275" name="image18.png" descr="image18.png"/>
          <p:cNvPicPr>
            <a:picLocks noChangeAspect="1"/>
          </p:cNvPicPr>
          <p:nvPr/>
        </p:nvPicPr>
        <p:blipFill>
          <a:blip r:embed="rId17">
            <a:extLst/>
          </a:blip>
          <a:stretch>
            <a:fillRect/>
          </a:stretch>
        </p:blipFill>
        <p:spPr>
          <a:xfrm>
            <a:off x="13416111" y="8184447"/>
            <a:ext cx="533625" cy="442977"/>
          </a:xfrm>
          <a:prstGeom prst="rect">
            <a:avLst/>
          </a:prstGeom>
          <a:ln w="12700">
            <a:miter lim="400000"/>
          </a:ln>
        </p:spPr>
      </p:pic>
      <p:pic>
        <p:nvPicPr>
          <p:cNvPr id="276" name="image23.png" descr="image23.png"/>
          <p:cNvPicPr>
            <a:picLocks noChangeAspect="1"/>
          </p:cNvPicPr>
          <p:nvPr/>
        </p:nvPicPr>
        <p:blipFill>
          <a:blip r:embed="rId18">
            <a:extLst/>
          </a:blip>
          <a:stretch>
            <a:fillRect/>
          </a:stretch>
        </p:blipFill>
        <p:spPr>
          <a:xfrm>
            <a:off x="13894855" y="8053269"/>
            <a:ext cx="463311" cy="296051"/>
          </a:xfrm>
          <a:prstGeom prst="rect">
            <a:avLst/>
          </a:prstGeom>
          <a:ln w="12700">
            <a:miter lim="400000"/>
          </a:ln>
        </p:spPr>
      </p:pic>
      <p:pic>
        <p:nvPicPr>
          <p:cNvPr id="277" name="image19.png" descr="image19.png"/>
          <p:cNvPicPr>
            <a:picLocks noChangeAspect="1"/>
          </p:cNvPicPr>
          <p:nvPr/>
        </p:nvPicPr>
        <p:blipFill>
          <a:blip r:embed="rId19">
            <a:extLst/>
          </a:blip>
          <a:stretch>
            <a:fillRect/>
          </a:stretch>
        </p:blipFill>
        <p:spPr>
          <a:xfrm>
            <a:off x="13914384" y="8284775"/>
            <a:ext cx="508001" cy="326989"/>
          </a:xfrm>
          <a:prstGeom prst="rect">
            <a:avLst/>
          </a:prstGeom>
          <a:ln w="12700">
            <a:miter lim="400000"/>
          </a:ln>
        </p:spPr>
      </p:pic>
      <p:pic>
        <p:nvPicPr>
          <p:cNvPr id="278" name="image20.png" descr="image20.png"/>
          <p:cNvPicPr>
            <a:picLocks noChangeAspect="1"/>
          </p:cNvPicPr>
          <p:nvPr/>
        </p:nvPicPr>
        <p:blipFill>
          <a:blip r:embed="rId20">
            <a:extLst/>
          </a:blip>
          <a:stretch>
            <a:fillRect/>
          </a:stretch>
        </p:blipFill>
        <p:spPr>
          <a:xfrm>
            <a:off x="14327113" y="8154072"/>
            <a:ext cx="742201" cy="529403"/>
          </a:xfrm>
          <a:prstGeom prst="rect">
            <a:avLst/>
          </a:prstGeom>
          <a:ln w="12700">
            <a:miter lim="400000"/>
          </a:ln>
        </p:spPr>
      </p:pic>
      <p:pic>
        <p:nvPicPr>
          <p:cNvPr id="279" name="image21.png" descr="image21.png"/>
          <p:cNvPicPr>
            <a:picLocks noChangeAspect="1"/>
          </p:cNvPicPr>
          <p:nvPr/>
        </p:nvPicPr>
        <p:blipFill>
          <a:blip r:embed="rId21">
            <a:extLst/>
          </a:blip>
          <a:stretch>
            <a:fillRect/>
          </a:stretch>
        </p:blipFill>
        <p:spPr>
          <a:xfrm>
            <a:off x="17417778" y="8064921"/>
            <a:ext cx="381071" cy="253441"/>
          </a:xfrm>
          <a:prstGeom prst="rect">
            <a:avLst/>
          </a:prstGeom>
          <a:ln w="12700">
            <a:miter lim="400000"/>
          </a:ln>
        </p:spPr>
      </p:pic>
      <p:pic>
        <p:nvPicPr>
          <p:cNvPr id="280" name="image22.png" descr="image22.png"/>
          <p:cNvPicPr>
            <a:picLocks noChangeAspect="1"/>
          </p:cNvPicPr>
          <p:nvPr/>
        </p:nvPicPr>
        <p:blipFill>
          <a:blip r:embed="rId22">
            <a:extLst/>
          </a:blip>
          <a:stretch>
            <a:fillRect/>
          </a:stretch>
        </p:blipFill>
        <p:spPr>
          <a:xfrm>
            <a:off x="12170278" y="8831885"/>
            <a:ext cx="386761" cy="317551"/>
          </a:xfrm>
          <a:prstGeom prst="rect">
            <a:avLst/>
          </a:prstGeom>
          <a:ln w="12700">
            <a:miter lim="400000"/>
          </a:ln>
        </p:spPr>
      </p:pic>
      <p:pic>
        <p:nvPicPr>
          <p:cNvPr id="281" name="image23.png" descr="image23.png"/>
          <p:cNvPicPr>
            <a:picLocks noChangeAspect="1"/>
          </p:cNvPicPr>
          <p:nvPr/>
        </p:nvPicPr>
        <p:blipFill>
          <a:blip r:embed="rId18">
            <a:extLst/>
          </a:blip>
          <a:stretch>
            <a:fillRect/>
          </a:stretch>
        </p:blipFill>
        <p:spPr>
          <a:xfrm rot="20601779">
            <a:off x="16685381" y="8126155"/>
            <a:ext cx="527411" cy="337011"/>
          </a:xfrm>
          <a:prstGeom prst="rect">
            <a:avLst/>
          </a:prstGeom>
          <a:ln w="12700">
            <a:miter lim="400000"/>
          </a:ln>
        </p:spPr>
      </p:pic>
      <p:pic>
        <p:nvPicPr>
          <p:cNvPr id="282" name="image24.png" descr="image24.png"/>
          <p:cNvPicPr>
            <a:picLocks noChangeAspect="1"/>
          </p:cNvPicPr>
          <p:nvPr/>
        </p:nvPicPr>
        <p:blipFill>
          <a:blip r:embed="rId23">
            <a:extLst/>
          </a:blip>
          <a:stretch>
            <a:fillRect/>
          </a:stretch>
        </p:blipFill>
        <p:spPr>
          <a:xfrm>
            <a:off x="13789152" y="9144000"/>
            <a:ext cx="298423" cy="188941"/>
          </a:xfrm>
          <a:prstGeom prst="rect">
            <a:avLst/>
          </a:prstGeom>
          <a:ln w="12700">
            <a:miter lim="400000"/>
          </a:ln>
        </p:spPr>
      </p:pic>
      <p:pic>
        <p:nvPicPr>
          <p:cNvPr id="283" name="image24.png" descr="image24.png"/>
          <p:cNvPicPr>
            <a:picLocks noChangeAspect="1"/>
          </p:cNvPicPr>
          <p:nvPr/>
        </p:nvPicPr>
        <p:blipFill>
          <a:blip r:embed="rId23">
            <a:extLst/>
          </a:blip>
          <a:stretch>
            <a:fillRect/>
          </a:stretch>
        </p:blipFill>
        <p:spPr>
          <a:xfrm>
            <a:off x="11789664" y="8860518"/>
            <a:ext cx="361091" cy="228619"/>
          </a:xfrm>
          <a:prstGeom prst="rect">
            <a:avLst/>
          </a:prstGeom>
          <a:ln w="12700">
            <a:miter lim="400000"/>
          </a:ln>
        </p:spPr>
      </p:pic>
      <p:pic>
        <p:nvPicPr>
          <p:cNvPr id="284" name="image25.png" descr="image25.png"/>
          <p:cNvPicPr>
            <a:picLocks noChangeAspect="1"/>
          </p:cNvPicPr>
          <p:nvPr/>
        </p:nvPicPr>
        <p:blipFill>
          <a:blip r:embed="rId24">
            <a:extLst/>
          </a:blip>
          <a:stretch>
            <a:fillRect/>
          </a:stretch>
        </p:blipFill>
        <p:spPr>
          <a:xfrm rot="21425978">
            <a:off x="10928939" y="8388985"/>
            <a:ext cx="1733691" cy="714455"/>
          </a:xfrm>
          <a:prstGeom prst="rect">
            <a:avLst/>
          </a:prstGeom>
          <a:ln w="12700">
            <a:miter lim="400000"/>
          </a:ln>
        </p:spPr>
      </p:pic>
      <p:pic>
        <p:nvPicPr>
          <p:cNvPr id="285" name="image26.png" descr="image26.png"/>
          <p:cNvPicPr>
            <a:picLocks noChangeAspect="1"/>
          </p:cNvPicPr>
          <p:nvPr/>
        </p:nvPicPr>
        <p:blipFill>
          <a:blip r:embed="rId25">
            <a:extLst/>
          </a:blip>
          <a:stretch>
            <a:fillRect/>
          </a:stretch>
        </p:blipFill>
        <p:spPr>
          <a:xfrm>
            <a:off x="13461724" y="8875776"/>
            <a:ext cx="532455" cy="395441"/>
          </a:xfrm>
          <a:prstGeom prst="rect">
            <a:avLst/>
          </a:prstGeom>
          <a:ln w="12700">
            <a:miter lim="400000"/>
          </a:ln>
        </p:spPr>
      </p:pic>
      <p:pic>
        <p:nvPicPr>
          <p:cNvPr id="286" name="image27.png" descr="image27.png"/>
          <p:cNvPicPr>
            <a:picLocks noChangeAspect="1"/>
          </p:cNvPicPr>
          <p:nvPr/>
        </p:nvPicPr>
        <p:blipFill>
          <a:blip r:embed="rId26">
            <a:extLst/>
          </a:blip>
          <a:stretch>
            <a:fillRect/>
          </a:stretch>
        </p:blipFill>
        <p:spPr>
          <a:xfrm>
            <a:off x="13868400" y="8686800"/>
            <a:ext cx="1017098" cy="642751"/>
          </a:xfrm>
          <a:prstGeom prst="rect">
            <a:avLst/>
          </a:prstGeom>
          <a:ln w="12700">
            <a:miter lim="400000"/>
          </a:ln>
        </p:spPr>
      </p:pic>
      <p:sp>
        <p:nvSpPr>
          <p:cNvPr id="287" name="Mistakes"/>
          <p:cNvSpPr txBox="1"/>
          <p:nvPr/>
        </p:nvSpPr>
        <p:spPr>
          <a:xfrm rot="1228978">
            <a:off x="13806638" y="8923879"/>
            <a:ext cx="2023599" cy="42981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Mistakes</a:t>
            </a:r>
          </a:p>
        </p:txBody>
      </p:sp>
      <p:sp>
        <p:nvSpPr>
          <p:cNvPr id="288" name="Disrespect"/>
          <p:cNvSpPr txBox="1"/>
          <p:nvPr/>
        </p:nvSpPr>
        <p:spPr>
          <a:xfrm rot="1219248">
            <a:off x="11229205" y="7488524"/>
            <a:ext cx="1662547" cy="44210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1800" b="1">
                <a:solidFill>
                  <a:srgbClr val="FFF6DD"/>
                </a:solidFill>
                <a:effectLst>
                  <a:outerShdw blurRad="50800" dist="38100" dir="2700000" rotWithShape="0">
                    <a:srgbClr val="000000"/>
                  </a:outerShdw>
                </a:effectLst>
                <a:latin typeface="Arial"/>
                <a:ea typeface="Arial"/>
                <a:cs typeface="Arial"/>
                <a:sym typeface="Arial"/>
              </a:defRPr>
            </a:lvl1pPr>
          </a:lstStyle>
          <a:p>
            <a:r>
              <a:t>Disrespect</a:t>
            </a:r>
          </a:p>
        </p:txBody>
      </p:sp>
      <p:sp>
        <p:nvSpPr>
          <p:cNvPr id="289" name="Discrimination"/>
          <p:cNvSpPr txBox="1"/>
          <p:nvPr/>
        </p:nvSpPr>
        <p:spPr>
          <a:xfrm rot="20676731">
            <a:off x="10929124" y="8446473"/>
            <a:ext cx="2023599" cy="442103"/>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8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Discrimination</a:t>
            </a:r>
          </a:p>
        </p:txBody>
      </p:sp>
      <p:sp>
        <p:nvSpPr>
          <p:cNvPr id="290" name="PAIN"/>
          <p:cNvSpPr txBox="1"/>
          <p:nvPr/>
        </p:nvSpPr>
        <p:spPr>
          <a:xfrm rot="1228978">
            <a:off x="14352963" y="8199165"/>
            <a:ext cx="879257" cy="429818"/>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lvl1pPr algn="l" defTabSz="1828800">
              <a:defRPr sz="1700" b="1">
                <a:solidFill>
                  <a:srgbClr val="FFF6DD"/>
                </a:solidFill>
                <a:effectLst>
                  <a:outerShdw blurRad="50800" dist="76200" dir="5400000" rotWithShape="0">
                    <a:srgbClr val="000000">
                      <a:alpha val="40000"/>
                    </a:srgbClr>
                  </a:outerShdw>
                </a:effectLst>
                <a:latin typeface="Arial"/>
                <a:ea typeface="Arial"/>
                <a:cs typeface="Arial"/>
                <a:sym typeface="Arial"/>
              </a:defRPr>
            </a:lvl1pPr>
          </a:lstStyle>
          <a:p>
            <a:r>
              <a:t>PAIN</a:t>
            </a:r>
          </a:p>
        </p:txBody>
      </p:sp>
      <p:sp>
        <p:nvSpPr>
          <p:cNvPr id="291" name="3.  What trick would make       these wheels stop spinning?"/>
          <p:cNvSpPr txBox="1"/>
          <p:nvPr/>
        </p:nvSpPr>
        <p:spPr>
          <a:xfrm>
            <a:off x="16459200" y="9032989"/>
            <a:ext cx="4876800" cy="8341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3.  What trick would make </a:t>
            </a:r>
            <a:br/>
            <a:r>
              <a:t>     these wheels stop spinning?</a:t>
            </a:r>
          </a:p>
        </p:txBody>
      </p:sp>
      <p:sp>
        <p:nvSpPr>
          <p:cNvPr id="292" name="Line"/>
          <p:cNvSpPr/>
          <p:nvPr/>
        </p:nvSpPr>
        <p:spPr>
          <a:xfrm flipH="1" flipV="1">
            <a:off x="18359550" y="8552580"/>
            <a:ext cx="842851" cy="439021"/>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pic>
        <p:nvPicPr>
          <p:cNvPr id="293" name="image32.png" descr="image32.png"/>
          <p:cNvPicPr>
            <a:picLocks noChangeAspect="1"/>
          </p:cNvPicPr>
          <p:nvPr/>
        </p:nvPicPr>
        <p:blipFill>
          <a:blip r:embed="rId27">
            <a:extLst/>
          </a:blip>
          <a:stretch>
            <a:fillRect/>
          </a:stretch>
        </p:blipFill>
        <p:spPr>
          <a:xfrm>
            <a:off x="16155362" y="6129899"/>
            <a:ext cx="1483121" cy="662349"/>
          </a:xfrm>
          <a:prstGeom prst="rect">
            <a:avLst/>
          </a:prstGeom>
          <a:ln w="12700">
            <a:miter lim="400000"/>
          </a:ln>
        </p:spPr>
      </p:pic>
      <p:sp>
        <p:nvSpPr>
          <p:cNvPr id="294" name="4. Moving forward:"/>
          <p:cNvSpPr txBox="1"/>
          <p:nvPr/>
        </p:nvSpPr>
        <p:spPr>
          <a:xfrm>
            <a:off x="8567996" y="9204297"/>
            <a:ext cx="3638661" cy="5039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2200" b="1">
                <a:solidFill>
                  <a:srgbClr val="000000"/>
                </a:solidFill>
                <a:latin typeface="Arial"/>
                <a:ea typeface="Arial"/>
                <a:cs typeface="Arial"/>
                <a:sym typeface="Arial"/>
              </a:defRPr>
            </a:lvl1pPr>
          </a:lstStyle>
          <a:p>
            <a:r>
              <a:t>4. Moving forward:  </a:t>
            </a:r>
          </a:p>
        </p:txBody>
      </p:sp>
      <p:sp>
        <p:nvSpPr>
          <p:cNvPr id="295" name="Line"/>
          <p:cNvSpPr/>
          <p:nvPr/>
        </p:nvSpPr>
        <p:spPr>
          <a:xfrm flipH="1">
            <a:off x="8229601" y="9833095"/>
            <a:ext cx="516051" cy="825129"/>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
        <p:nvSpPr>
          <p:cNvPr id="296" name="How does having  resilience prepare you  for future adversity?"/>
          <p:cNvSpPr txBox="1"/>
          <p:nvPr/>
        </p:nvSpPr>
        <p:spPr>
          <a:xfrm>
            <a:off x="8921238" y="9564550"/>
            <a:ext cx="4993149"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How does having </a:t>
            </a:r>
            <a:br/>
            <a:r>
              <a:t>resilience prepare you </a:t>
            </a:r>
            <a:br/>
            <a:r>
              <a:t>for future adversity? </a:t>
            </a:r>
          </a:p>
        </p:txBody>
      </p:sp>
      <p:pic>
        <p:nvPicPr>
          <p:cNvPr id="297" name="truck4.png" descr="truck4.png"/>
          <p:cNvPicPr>
            <a:picLocks noChangeAspect="1"/>
          </p:cNvPicPr>
          <p:nvPr/>
        </p:nvPicPr>
        <p:blipFill>
          <a:blip r:embed="rId28">
            <a:extLst/>
          </a:blip>
          <a:stretch>
            <a:fillRect/>
          </a:stretch>
        </p:blipFill>
        <p:spPr>
          <a:xfrm>
            <a:off x="14782800" y="10352774"/>
            <a:ext cx="5156200" cy="2528075"/>
          </a:xfrm>
          <a:prstGeom prst="rect">
            <a:avLst/>
          </a:prstGeom>
          <a:ln w="12700">
            <a:miter lim="400000"/>
          </a:ln>
        </p:spPr>
      </p:pic>
      <p:sp>
        <p:nvSpPr>
          <p:cNvPr id="298" name="5. The breakthrough:      Where does your internal       motivation come from?"/>
          <p:cNvSpPr txBox="1"/>
          <p:nvPr/>
        </p:nvSpPr>
        <p:spPr>
          <a:xfrm>
            <a:off x="13081000" y="9680137"/>
            <a:ext cx="6843239" cy="116434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200" b="1">
                <a:solidFill>
                  <a:srgbClr val="000000"/>
                </a:solidFill>
                <a:latin typeface="Arial"/>
                <a:ea typeface="Arial"/>
                <a:cs typeface="Arial"/>
                <a:sym typeface="Arial"/>
              </a:defRPr>
            </a:pPr>
            <a:r>
              <a:t>5. The breakthrough:</a:t>
            </a:r>
            <a:br/>
            <a:r>
              <a:t>     Where does your internal </a:t>
            </a:r>
            <a:br/>
            <a:r>
              <a:t>     motivation come from?</a:t>
            </a:r>
          </a:p>
        </p:txBody>
      </p:sp>
      <p:sp>
        <p:nvSpPr>
          <p:cNvPr id="299" name="Line"/>
          <p:cNvSpPr/>
          <p:nvPr/>
        </p:nvSpPr>
        <p:spPr>
          <a:xfrm>
            <a:off x="15071663" y="10756782"/>
            <a:ext cx="1050012" cy="493240"/>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
        <p:nvSpPr>
          <p:cNvPr id="300" name="Line"/>
          <p:cNvSpPr/>
          <p:nvPr/>
        </p:nvSpPr>
        <p:spPr>
          <a:xfrm>
            <a:off x="6404904" y="2931595"/>
            <a:ext cx="635409" cy="635409"/>
          </a:xfrm>
          <a:prstGeom prst="line">
            <a:avLst/>
          </a:prstGeom>
          <a:ln w="76200">
            <a:solidFill>
              <a:srgbClr val="000000"/>
            </a:solidFill>
            <a:tailEnd type="triangle"/>
          </a:ln>
          <a:effectLst>
            <a:outerShdw blurRad="76200" dist="38100" dir="5400000" rotWithShape="0">
              <a:srgbClr val="000000">
                <a:alpha val="35000"/>
              </a:srgbClr>
            </a:outerShdw>
          </a:effectLst>
        </p:spPr>
        <p:txBody>
          <a:bodyPr tIns="91439" bIns="91439"/>
          <a:lstStyle/>
          <a:p>
            <a:pPr algn="l" defTabSz="1828800">
              <a:defRPr sz="2200" b="1">
                <a:solidFill>
                  <a:srgbClr val="000000"/>
                </a:solidFill>
                <a:latin typeface="Times New Roman"/>
                <a:ea typeface="Times New Roman"/>
                <a:cs typeface="Times New Roman"/>
                <a:sym typeface="Times New Roman"/>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96"/>
                                        </p:tgtEl>
                                        <p:attrNameLst>
                                          <p:attrName>style.visibility</p:attrName>
                                        </p:attrNameLst>
                                      </p:cBhvr>
                                      <p:to>
                                        <p:strVal val="visible"/>
                                      </p:to>
                                    </p:set>
                                    <p:anim calcmode="lin" valueType="num">
                                      <p:cBhvr>
                                        <p:cTn id="7" dur="500" fill="hold"/>
                                        <p:tgtEl>
                                          <p:spTgt spid="296"/>
                                        </p:tgtEl>
                                        <p:attrNameLst>
                                          <p:attrName>ppt_x</p:attrName>
                                        </p:attrNameLst>
                                      </p:cBhvr>
                                      <p:tavLst>
                                        <p:tav tm="0">
                                          <p:val>
                                            <p:strVal val="0-#ppt_w/2"/>
                                          </p:val>
                                        </p:tav>
                                        <p:tav tm="100000">
                                          <p:val>
                                            <p:strVal val="#ppt_x"/>
                                          </p:val>
                                        </p:tav>
                                      </p:tavLst>
                                    </p:anim>
                                    <p:anim calcmode="lin" valueType="num">
                                      <p:cBhvr>
                                        <p:cTn id="8" dur="500" fill="hold"/>
                                        <p:tgtEl>
                                          <p:spTgt spid="29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297"/>
                                        </p:tgtEl>
                                        <p:attrNameLst>
                                          <p:attrName>style.visibility</p:attrName>
                                        </p:attrNameLst>
                                      </p:cBhvr>
                                      <p:to>
                                        <p:strVal val="visible"/>
                                      </p:to>
                                    </p:set>
                                    <p:animEffect transition="in" filter="wipe(left)">
                                      <p:cBhvr>
                                        <p:cTn id="13" dur="500"/>
                                        <p:tgtEl>
                                          <p:spTgt spid="29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3" nodeType="clickEffect">
                                  <p:stCondLst>
                                    <p:cond delay="0"/>
                                  </p:stCondLst>
                                  <p:iterate>
                                    <p:tmAbs val="0"/>
                                  </p:iterate>
                                  <p:childTnLst>
                                    <p:set>
                                      <p:cBhvr>
                                        <p:cTn id="17" fill="hold"/>
                                        <p:tgtEl>
                                          <p:spTgt spid="298"/>
                                        </p:tgtEl>
                                        <p:attrNameLst>
                                          <p:attrName>style.visibility</p:attrName>
                                        </p:attrNameLst>
                                      </p:cBhvr>
                                      <p:to>
                                        <p:strVal val="visible"/>
                                      </p:to>
                                    </p:set>
                                    <p:anim calcmode="lin" valueType="num">
                                      <p:cBhvr>
                                        <p:cTn id="18" dur="500" fill="hold"/>
                                        <p:tgtEl>
                                          <p:spTgt spid="298"/>
                                        </p:tgtEl>
                                        <p:attrNameLst>
                                          <p:attrName>ppt_x</p:attrName>
                                        </p:attrNameLst>
                                      </p:cBhvr>
                                      <p:tavLst>
                                        <p:tav tm="0">
                                          <p:val>
                                            <p:strVal val="0-#ppt_w/2"/>
                                          </p:val>
                                        </p:tav>
                                        <p:tav tm="100000">
                                          <p:val>
                                            <p:strVal val="#ppt_x"/>
                                          </p:val>
                                        </p:tav>
                                      </p:tavLst>
                                    </p:anim>
                                    <p:anim calcmode="lin" valueType="num">
                                      <p:cBhvr>
                                        <p:cTn id="19" dur="500" fill="hold"/>
                                        <p:tgtEl>
                                          <p:spTgt spid="298"/>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1" fill="hold" grpId="4" nodeType="afterEffect">
                                  <p:stCondLst>
                                    <p:cond delay="0"/>
                                  </p:stCondLst>
                                  <p:iterate>
                                    <p:tmAbs val="0"/>
                                  </p:iterate>
                                  <p:childTnLst>
                                    <p:set>
                                      <p:cBhvr>
                                        <p:cTn id="22" fill="hold"/>
                                        <p:tgtEl>
                                          <p:spTgt spid="299"/>
                                        </p:tgtEl>
                                        <p:attrNameLst>
                                          <p:attrName>style.visibility</p:attrName>
                                        </p:attrNameLst>
                                      </p:cBhvr>
                                      <p:to>
                                        <p:strVal val="visible"/>
                                      </p:to>
                                    </p:set>
                                    <p:animEffect transition="in" filter="wipe(up)">
                                      <p:cBhvr>
                                        <p:cTn id="23"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1" animBg="1" advAuto="0"/>
      <p:bldP spid="297" grpId="2" animBg="1" advAuto="0"/>
      <p:bldP spid="298" grpId="3" animBg="1" advAuto="0"/>
      <p:bldP spid="299" grpId="4"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treet_poster.png" descr="street_poster.png"/>
          <p:cNvPicPr>
            <a:picLocks noChangeAspect="1"/>
          </p:cNvPicPr>
          <p:nvPr/>
        </p:nvPicPr>
        <p:blipFill>
          <a:blip r:embed="rId3">
            <a:extLst/>
          </a:blip>
          <a:srcRect t="2315"/>
          <a:stretch>
            <a:fillRect/>
          </a:stretch>
        </p:blipFill>
        <p:spPr>
          <a:xfrm>
            <a:off x="3529141" y="428790"/>
            <a:ext cx="17197259" cy="12830010"/>
          </a:xfrm>
          <a:prstGeom prst="rect">
            <a:avLst/>
          </a:prstGeom>
          <a:ln w="12700">
            <a:miter lim="400000"/>
          </a:ln>
          <a:effectLst>
            <a:outerShdw blurRad="584200" dist="279400" dir="2700000" rotWithShape="0">
              <a:srgbClr val="333333">
                <a:alpha val="64999"/>
              </a:srgbClr>
            </a:outerShdw>
          </a:effec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Activity</a:t>
            </a:r>
          </a:p>
        </p:txBody>
      </p:sp>
      <p:sp>
        <p:nvSpPr>
          <p:cNvPr id="309" name="Rectangle 8"/>
          <p:cNvSpPr txBox="1"/>
          <p:nvPr/>
        </p:nvSpPr>
        <p:spPr>
          <a:xfrm>
            <a:off x="59436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learning activity slide.  This may include either an object lesson, a group activity, or a group / movement activity.  This slide may include instructions /rules for the activity or a relevant visual prompt to introduce the activity. </a:t>
            </a:r>
          </a:p>
        </p:txBody>
      </p:sp>
      <p:grpSp>
        <p:nvGrpSpPr>
          <p:cNvPr id="312" name="Group 9"/>
          <p:cNvGrpSpPr/>
          <p:nvPr/>
        </p:nvGrpSpPr>
        <p:grpSpPr>
          <a:xfrm>
            <a:off x="10224726" y="5029199"/>
            <a:ext cx="3657601" cy="3657601"/>
            <a:chOff x="0" y="0"/>
            <a:chExt cx="3657600" cy="3657600"/>
          </a:xfrm>
        </p:grpSpPr>
        <p:pic>
          <p:nvPicPr>
            <p:cNvPr id="310" name="Picture 12" descr="Picture 12"/>
            <p:cNvPicPr>
              <a:picLocks noChangeAspect="1"/>
            </p:cNvPicPr>
            <p:nvPr/>
          </p:nvPicPr>
          <p:blipFill>
            <a:blip r:embed="rId2">
              <a:extLst/>
            </a:blip>
            <a:stretch>
              <a:fillRect/>
            </a:stretch>
          </p:blipFill>
          <p:spPr>
            <a:xfrm>
              <a:off x="0" y="-1"/>
              <a:ext cx="3657600" cy="3633218"/>
            </a:xfrm>
            <a:prstGeom prst="rect">
              <a:avLst/>
            </a:prstGeom>
            <a:ln w="12700" cap="flat">
              <a:noFill/>
              <a:miter lim="400000"/>
            </a:ln>
            <a:effectLst>
              <a:outerShdw blurRad="584200" dist="279400" dir="2700000" rotWithShape="0">
                <a:srgbClr val="333333">
                  <a:alpha val="64999"/>
                </a:srgbClr>
              </a:outerShdw>
            </a:effectLst>
          </p:spPr>
        </p:pic>
        <p:sp>
          <p:nvSpPr>
            <p:cNvPr id="311"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mc:AlternateContent xmlns:mc="http://schemas.openxmlformats.org/markup-compatibility/2006" xmlns:p14="http://schemas.microsoft.com/office/powerpoint/2010/main">
    <mc:Choice Requires="p14">
      <p:transition spd="slow" p14:dur="1200">
        <p:wi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6" name="Group 6"/>
          <p:cNvGrpSpPr/>
          <p:nvPr/>
        </p:nvGrpSpPr>
        <p:grpSpPr>
          <a:xfrm>
            <a:off x="10210800" y="5028841"/>
            <a:ext cx="3657600" cy="3622025"/>
            <a:chOff x="0" y="0"/>
            <a:chExt cx="3657600" cy="3622024"/>
          </a:xfrm>
        </p:grpSpPr>
        <p:pic>
          <p:nvPicPr>
            <p:cNvPr id="314" name="Picture 10" descr="Picture 10"/>
            <p:cNvPicPr>
              <a:picLocks noChangeAspect="1"/>
            </p:cNvPicPr>
            <p:nvPr/>
          </p:nvPicPr>
          <p:blipFill>
            <a:blip r:embed="rId2">
              <a:extLst/>
            </a:blip>
            <a:stretch>
              <a:fillRect/>
            </a:stretch>
          </p:blipFill>
          <p:spPr>
            <a:xfrm>
              <a:off x="0" y="352"/>
              <a:ext cx="3657600" cy="3621672"/>
            </a:xfrm>
            <a:prstGeom prst="rect">
              <a:avLst/>
            </a:prstGeom>
            <a:ln w="12700" cap="flat">
              <a:noFill/>
              <a:miter lim="400000"/>
            </a:ln>
            <a:effectLst>
              <a:outerShdw blurRad="584200" dist="279400" dir="2700000" rotWithShape="0">
                <a:srgbClr val="333333">
                  <a:alpha val="64999"/>
                </a:srgbClr>
              </a:outerShdw>
            </a:effectLst>
          </p:spPr>
        </p:pic>
        <p:sp>
          <p:nvSpPr>
            <p:cNvPr id="315" name="Oval 11"/>
            <p:cNvSpPr/>
            <p:nvPr/>
          </p:nvSpPr>
          <p:spPr>
            <a:xfrm>
              <a:off x="0" y="-1"/>
              <a:ext cx="3657600" cy="3621673"/>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
        <p:nvSpPr>
          <p:cNvPr id="317"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Journal</a:t>
            </a:r>
          </a:p>
        </p:txBody>
      </p:sp>
      <p:sp>
        <p:nvSpPr>
          <p:cNvPr id="318" name="Rectangle 8"/>
          <p:cNvSpPr txBox="1"/>
          <p:nvPr/>
        </p:nvSpPr>
        <p:spPr>
          <a:xfrm>
            <a:off x="5791200" y="11430000"/>
            <a:ext cx="12649200" cy="116434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t>Create your own journal activity slide.  This slide may include an art activity, observation activity, or game plan exercise from the WhyTry student journal.  This slide may contain the actual journal page or a relevant visual prompt to introduce the journal activity.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7"/>
          <p:cNvSpPr txBox="1"/>
          <p:nvPr/>
        </p:nvSpPr>
        <p:spPr>
          <a:xfrm>
            <a:off x="7315200" y="475342"/>
            <a:ext cx="9753600" cy="86143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4800" b="1">
                <a:solidFill>
                  <a:srgbClr val="000000"/>
                </a:solidFill>
                <a:latin typeface="Arial"/>
                <a:ea typeface="Arial"/>
                <a:cs typeface="Arial"/>
                <a:sym typeface="Arial"/>
              </a:defRPr>
            </a:lvl1pPr>
          </a:lstStyle>
          <a:p>
            <a:r>
              <a:t>Video</a:t>
            </a:r>
          </a:p>
        </p:txBody>
      </p:sp>
      <p:sp>
        <p:nvSpPr>
          <p:cNvPr id="321" name="Rectangle 8"/>
          <p:cNvSpPr txBox="1"/>
          <p:nvPr/>
        </p:nvSpPr>
        <p:spPr>
          <a:xfrm>
            <a:off x="4572000" y="10497812"/>
            <a:ext cx="15087600" cy="411411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defTabSz="1828800">
              <a:defRPr sz="2200" b="1">
                <a:solidFill>
                  <a:srgbClr val="000000"/>
                </a:solidFill>
                <a:latin typeface="Arial"/>
                <a:ea typeface="Arial"/>
                <a:cs typeface="Arial"/>
                <a:sym typeface="Arial"/>
              </a:defRPr>
            </a:lvl1pPr>
          </a:lstStyle>
          <a:p>
            <a:r>
              <a:rPr lang="en-US" dirty="0"/>
              <a:t>Create your own Video  Activity slide. This slide may include one of </a:t>
            </a:r>
            <a:r>
              <a:rPr lang="en-US" dirty="0" err="1"/>
              <a:t>WhyTry’s</a:t>
            </a:r>
            <a:r>
              <a:rPr lang="en-US" dirty="0"/>
              <a:t> recommended YouTube clips that you have downloaded and embedded into this slide, or any other relevant video clip reinforcing some aspect of today’s lesson.  Videos may be funny, serious, documentary style, etc.  This is a good opportunity to differentiate your approach to best meet your student’s needs.</a:t>
            </a:r>
          </a:p>
          <a:p>
            <a:r>
              <a:rPr lang="en-US" dirty="0"/>
              <a:t/>
            </a:r>
            <a:br>
              <a:rPr lang="en-US" dirty="0"/>
            </a:br>
            <a:r>
              <a:rPr lang="en-US" dirty="0"/>
              <a:t>*note this will require that you download the clip in order to insert it into your presentation.  There are some free apps listed on the website that you can use to download online video clips for your lesson. </a:t>
            </a:r>
          </a:p>
        </p:txBody>
      </p:sp>
      <p:grpSp>
        <p:nvGrpSpPr>
          <p:cNvPr id="324" name="Group 9"/>
          <p:cNvGrpSpPr/>
          <p:nvPr/>
        </p:nvGrpSpPr>
        <p:grpSpPr>
          <a:xfrm>
            <a:off x="10210800" y="5029200"/>
            <a:ext cx="3657600" cy="3657600"/>
            <a:chOff x="0" y="0"/>
            <a:chExt cx="3657600" cy="3657600"/>
          </a:xfrm>
        </p:grpSpPr>
        <p:pic>
          <p:nvPicPr>
            <p:cNvPr id="322" name="Picture 12" descr="Picture 12"/>
            <p:cNvPicPr>
              <a:picLocks noChangeAspect="1"/>
            </p:cNvPicPr>
            <p:nvPr/>
          </p:nvPicPr>
          <p:blipFill>
            <a:blip r:embed="rId2">
              <a:extLst/>
            </a:blip>
            <a:stretch>
              <a:fillRect/>
            </a:stretch>
          </p:blipFill>
          <p:spPr>
            <a:xfrm>
              <a:off x="0" y="0"/>
              <a:ext cx="3657600" cy="3657600"/>
            </a:xfrm>
            <a:prstGeom prst="rect">
              <a:avLst/>
            </a:prstGeom>
            <a:ln w="12700" cap="flat">
              <a:noFill/>
              <a:miter lim="400000"/>
            </a:ln>
            <a:effectLst>
              <a:outerShdw blurRad="584200" dist="279400" dir="2700000" rotWithShape="0">
                <a:srgbClr val="333333">
                  <a:alpha val="64999"/>
                </a:srgbClr>
              </a:outerShdw>
            </a:effectLst>
          </p:spPr>
        </p:pic>
        <p:sp>
          <p:nvSpPr>
            <p:cNvPr id="323" name="Oval 13"/>
            <p:cNvSpPr/>
            <p:nvPr/>
          </p:nvSpPr>
          <p:spPr>
            <a:xfrm>
              <a:off x="0" y="0"/>
              <a:ext cx="3657600" cy="3657600"/>
            </a:xfrm>
            <a:prstGeom prst="ellipse">
              <a:avLst/>
            </a:prstGeom>
            <a:noFill/>
            <a:ln w="12700" cap="flat">
              <a:solidFill>
                <a:srgbClr val="000000"/>
              </a:solidFill>
              <a:prstDash val="solid"/>
              <a:round/>
            </a:ln>
            <a:effectLst/>
          </p:spPr>
          <p:txBody>
            <a:bodyPr wrap="square" lIns="91439" tIns="91439" rIns="91439" bIns="91439" numCol="1" anchor="t">
              <a:noAutofit/>
            </a:bodyPr>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29"/>
          <p:cNvSpPr txBox="1"/>
          <p:nvPr/>
        </p:nvSpPr>
        <p:spPr>
          <a:xfrm>
            <a:off x="9151925" y="9486461"/>
            <a:ext cx="608014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spcBef>
                <a:spcPts val="1200"/>
              </a:spcBef>
              <a:defRPr sz="3000" b="1" u="sng">
                <a:solidFill>
                  <a:srgbClr val="010101"/>
                </a:solidFill>
                <a:uFill>
                  <a:solidFill>
                    <a:srgbClr val="010101"/>
                  </a:solidFill>
                </a:uFill>
                <a:latin typeface="Arial"/>
                <a:ea typeface="Arial"/>
                <a:cs typeface="Arial"/>
                <a:sym typeface="Arial"/>
                <a:hlinkClick r:id="rId2" action="ppaction://hlinksldjump"/>
              </a:defRPr>
            </a:lvl1pPr>
          </a:lstStyle>
          <a:p>
            <a:pPr>
              <a:defRPr u="none">
                <a:solidFill>
                  <a:srgbClr val="000000"/>
                </a:solidFill>
                <a:uFillTx/>
              </a:defRPr>
            </a:pPr>
            <a:r>
              <a:rPr u="sng">
                <a:solidFill>
                  <a:srgbClr val="010101"/>
                </a:solidFill>
                <a:uFill>
                  <a:solidFill>
                    <a:srgbClr val="010101"/>
                  </a:solidFill>
                </a:uFill>
                <a:hlinkClick r:id="rId2" action="ppaction://hlinksldjump"/>
              </a:rPr>
              <a:t>Animated Metaphor Walkthrough</a:t>
            </a:r>
          </a:p>
        </p:txBody>
      </p:sp>
      <p:grpSp>
        <p:nvGrpSpPr>
          <p:cNvPr id="35" name="Group">
            <a:hlinkClick r:id="rId3" action="ppaction://hlinksldjump"/>
          </p:cNvPr>
          <p:cNvGrpSpPr/>
          <p:nvPr/>
        </p:nvGrpSpPr>
        <p:grpSpPr>
          <a:xfrm>
            <a:off x="6394656" y="11840205"/>
            <a:ext cx="3498724" cy="1471678"/>
            <a:chOff x="0" y="0"/>
            <a:chExt cx="3498723" cy="1471677"/>
          </a:xfrm>
        </p:grpSpPr>
        <p:sp>
          <p:nvSpPr>
            <p:cNvPr id="33" name="TextBox 9"/>
            <p:cNvSpPr txBox="1"/>
            <p:nvPr/>
          </p:nvSpPr>
          <p:spPr>
            <a:xfrm>
              <a:off x="-1" y="960901"/>
              <a:ext cx="3498725"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4" action="ppaction://hlinksldjump"/>
                </a:defRPr>
              </a:lvl1pPr>
            </a:lstStyle>
            <a:p>
              <a:pPr>
                <a:defRPr u="none">
                  <a:solidFill>
                    <a:srgbClr val="000000"/>
                  </a:solidFill>
                  <a:uFillTx/>
                </a:defRPr>
              </a:pPr>
              <a:r>
                <a:rPr u="sng">
                  <a:solidFill>
                    <a:srgbClr val="010101"/>
                  </a:solidFill>
                  <a:uFill>
                    <a:solidFill>
                      <a:srgbClr val="010101"/>
                    </a:solidFill>
                  </a:uFill>
                  <a:hlinkClick r:id="rId3" action="ppaction://hlinksldjump"/>
                </a:rPr>
                <a:t>Learning Activities</a:t>
              </a:r>
            </a:p>
          </p:txBody>
        </p:sp>
        <p:pic>
          <p:nvPicPr>
            <p:cNvPr id="34" name="Picture 17" descr="Picture 17"/>
            <p:cNvPicPr>
              <a:picLocks noChangeAspect="1"/>
            </p:cNvPicPr>
            <p:nvPr/>
          </p:nvPicPr>
          <p:blipFill>
            <a:blip r:embed="rId5">
              <a:extLst/>
            </a:blip>
            <a:stretch>
              <a:fillRect/>
            </a:stretch>
          </p:blipFill>
          <p:spPr>
            <a:xfrm>
              <a:off x="1277968" y="0"/>
              <a:ext cx="914401" cy="908304"/>
            </a:xfrm>
            <a:prstGeom prst="rect">
              <a:avLst/>
            </a:prstGeom>
            <a:ln w="12700" cap="flat">
              <a:noFill/>
              <a:miter lim="400000"/>
            </a:ln>
            <a:effectLst>
              <a:outerShdw blurRad="292100" dist="139700" dir="2700000" rotWithShape="0">
                <a:srgbClr val="333333">
                  <a:alpha val="64999"/>
                </a:srgbClr>
              </a:outerShdw>
            </a:effectLst>
          </p:spPr>
        </p:pic>
      </p:grpSp>
      <p:grpSp>
        <p:nvGrpSpPr>
          <p:cNvPr id="38" name="Group">
            <a:hlinkClick r:id="rId6" action="ppaction://hlinksldjump"/>
          </p:cNvPr>
          <p:cNvGrpSpPr/>
          <p:nvPr/>
        </p:nvGrpSpPr>
        <p:grpSpPr>
          <a:xfrm>
            <a:off x="11168760" y="11840205"/>
            <a:ext cx="2919597" cy="1484343"/>
            <a:chOff x="0" y="0"/>
            <a:chExt cx="2919596" cy="1484342"/>
          </a:xfrm>
        </p:grpSpPr>
        <p:sp>
          <p:nvSpPr>
            <p:cNvPr id="36" name="TextBox 8"/>
            <p:cNvSpPr txBox="1"/>
            <p:nvPr/>
          </p:nvSpPr>
          <p:spPr>
            <a:xfrm>
              <a:off x="0" y="973566"/>
              <a:ext cx="2919597" cy="5107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3000" b="1" u="sng">
                  <a:solidFill>
                    <a:srgbClr val="010101"/>
                  </a:solidFill>
                  <a:uFill>
                    <a:solidFill>
                      <a:srgbClr val="010101"/>
                    </a:solidFill>
                  </a:uFill>
                  <a:latin typeface="Arial"/>
                  <a:ea typeface="Arial"/>
                  <a:cs typeface="Arial"/>
                  <a:sym typeface="Arial"/>
                  <a:hlinkClick r:id="rId4" action="ppaction://hlinksldjump"/>
                </a:defRPr>
              </a:lvl1pPr>
            </a:lstStyle>
            <a:p>
              <a:pPr>
                <a:defRPr u="none">
                  <a:solidFill>
                    <a:srgbClr val="000000"/>
                  </a:solidFill>
                  <a:uFillTx/>
                </a:defRPr>
              </a:pPr>
              <a:r>
                <a:rPr u="sng">
                  <a:solidFill>
                    <a:srgbClr val="010101"/>
                  </a:solidFill>
                  <a:uFill>
                    <a:solidFill>
                      <a:srgbClr val="010101"/>
                    </a:solidFill>
                  </a:uFill>
                  <a:hlinkClick r:id="rId4" action="ppaction://hlinksldjump"/>
                </a:rPr>
                <a:t>Journal Prompt</a:t>
              </a:r>
            </a:p>
          </p:txBody>
        </p:sp>
        <p:pic>
          <p:nvPicPr>
            <p:cNvPr id="37" name="Picture 16" descr="Picture 16"/>
            <p:cNvPicPr>
              <a:picLocks noChangeAspect="1"/>
            </p:cNvPicPr>
            <p:nvPr/>
          </p:nvPicPr>
          <p:blipFill>
            <a:blip r:embed="rId7">
              <a:extLst/>
            </a:blip>
            <a:stretch>
              <a:fillRect/>
            </a:stretch>
          </p:blipFill>
          <p:spPr>
            <a:xfrm>
              <a:off x="997840" y="0"/>
              <a:ext cx="914401" cy="914400"/>
            </a:xfrm>
            <a:prstGeom prst="rect">
              <a:avLst/>
            </a:prstGeom>
            <a:ln w="12700" cap="flat">
              <a:noFill/>
              <a:miter lim="400000"/>
            </a:ln>
            <a:effectLst>
              <a:outerShdw blurRad="292100" dist="139700" dir="2700000" rotWithShape="0">
                <a:srgbClr val="333333">
                  <a:alpha val="64999"/>
                </a:srgbClr>
              </a:outerShdw>
            </a:effectLst>
          </p:spPr>
        </p:pic>
      </p:grpSp>
      <p:grpSp>
        <p:nvGrpSpPr>
          <p:cNvPr id="41" name="Group">
            <a:hlinkClick r:id="rId4" action="ppaction://hlinksldjump"/>
          </p:cNvPr>
          <p:cNvGrpSpPr/>
          <p:nvPr/>
        </p:nvGrpSpPr>
        <p:grpSpPr>
          <a:xfrm>
            <a:off x="15607566" y="11840205"/>
            <a:ext cx="1898165" cy="1458901"/>
            <a:chOff x="0" y="0"/>
            <a:chExt cx="1898163" cy="1458900"/>
          </a:xfrm>
        </p:grpSpPr>
        <p:pic>
          <p:nvPicPr>
            <p:cNvPr id="39" name="Picture 30" descr="Picture 30"/>
            <p:cNvPicPr>
              <a:picLocks noChangeAspect="1"/>
            </p:cNvPicPr>
            <p:nvPr/>
          </p:nvPicPr>
          <p:blipFill>
            <a:blip r:embed="rId8">
              <a:extLst/>
            </a:blip>
            <a:stretch>
              <a:fillRect/>
            </a:stretch>
          </p:blipFill>
          <p:spPr>
            <a:xfrm>
              <a:off x="470633" y="0"/>
              <a:ext cx="914401" cy="914400"/>
            </a:xfrm>
            <a:prstGeom prst="rect">
              <a:avLst/>
            </a:prstGeom>
            <a:ln w="12700" cap="flat">
              <a:noFill/>
              <a:miter lim="400000"/>
            </a:ln>
            <a:effectLst>
              <a:outerShdw blurRad="292100" dist="139700" dir="2700000" rotWithShape="0">
                <a:srgbClr val="333333">
                  <a:alpha val="64999"/>
                </a:srgbClr>
              </a:outerShdw>
            </a:effectLst>
          </p:spPr>
        </p:pic>
        <p:sp>
          <p:nvSpPr>
            <p:cNvPr id="40" name="TextBox 34"/>
            <p:cNvSpPr txBox="1"/>
            <p:nvPr/>
          </p:nvSpPr>
          <p:spPr>
            <a:xfrm>
              <a:off x="0" y="960409"/>
              <a:ext cx="1898164" cy="4984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914400">
                <a:defRPr sz="2900" b="1" u="sng">
                  <a:solidFill>
                    <a:srgbClr val="010101"/>
                  </a:solidFill>
                  <a:uFill>
                    <a:solidFill>
                      <a:srgbClr val="010101"/>
                    </a:solidFill>
                  </a:uFill>
                  <a:latin typeface="Arial"/>
                  <a:ea typeface="Arial"/>
                  <a:cs typeface="Arial"/>
                  <a:sym typeface="Arial"/>
                  <a:hlinkClick r:id="rId4" action="ppaction://hlinksldjump"/>
                </a:defRPr>
              </a:lvl1pPr>
            </a:lstStyle>
            <a:p>
              <a:pPr>
                <a:defRPr u="none">
                  <a:solidFill>
                    <a:srgbClr val="000000"/>
                  </a:solidFill>
                  <a:uFillTx/>
                </a:defRPr>
              </a:pPr>
              <a:r>
                <a:rPr u="sng">
                  <a:solidFill>
                    <a:srgbClr val="010101"/>
                  </a:solidFill>
                  <a:uFill>
                    <a:solidFill>
                      <a:srgbClr val="010101"/>
                    </a:solidFill>
                  </a:uFill>
                  <a:hlinkClick r:id="rId6" action="ppaction://hlinksldjump"/>
                </a:rPr>
                <a:t>Video Clip</a:t>
              </a:r>
            </a:p>
          </p:txBody>
        </p:sp>
      </p:grpSp>
      <p:sp>
        <p:nvSpPr>
          <p:cNvPr id="42" name="TextBox 42"/>
          <p:cNvSpPr txBox="1"/>
          <p:nvPr/>
        </p:nvSpPr>
        <p:spPr>
          <a:xfrm>
            <a:off x="8541265" y="10505575"/>
            <a:ext cx="7301469" cy="51077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914400">
              <a:defRPr sz="3000" b="1" u="sng">
                <a:solidFill>
                  <a:srgbClr val="010101"/>
                </a:solidFill>
                <a:uFill>
                  <a:solidFill>
                    <a:srgbClr val="010101"/>
                  </a:solidFill>
                </a:uFill>
                <a:latin typeface="Arial"/>
                <a:ea typeface="Arial"/>
                <a:cs typeface="Arial"/>
                <a:sym typeface="Arial"/>
                <a:hlinkClick r:id="rId9" action="ppaction://hlinksldjump"/>
              </a:defRPr>
            </a:lvl1pPr>
          </a:lstStyle>
          <a:p>
            <a:pPr>
              <a:defRPr u="none">
                <a:solidFill>
                  <a:srgbClr val="000000"/>
                </a:solidFill>
                <a:uFillTx/>
              </a:defRPr>
            </a:pPr>
            <a:r>
              <a:rPr u="sng">
                <a:solidFill>
                  <a:srgbClr val="010101"/>
                </a:solidFill>
                <a:uFill>
                  <a:solidFill>
                    <a:srgbClr val="010101"/>
                  </a:solidFill>
                </a:uFill>
                <a:hlinkClick r:id="rId6" action="ppaction://hlinksldjump"/>
              </a:rPr>
              <a:t>Single Picture Metaphor (non animated)</a:t>
            </a:r>
          </a:p>
        </p:txBody>
      </p:sp>
      <p:pic>
        <p:nvPicPr>
          <p:cNvPr id="43" name="street_poster.png" descr="street_poster.png"/>
          <p:cNvPicPr>
            <a:picLocks noChangeAspect="1"/>
          </p:cNvPicPr>
          <p:nvPr/>
        </p:nvPicPr>
        <p:blipFill>
          <a:blip r:embed="rId10">
            <a:extLst/>
          </a:blip>
          <a:srcRect l="41" t="2314" r="41"/>
          <a:stretch>
            <a:fillRect/>
          </a:stretch>
        </p:blipFill>
        <p:spPr>
          <a:xfrm>
            <a:off x="6865627" y="724090"/>
            <a:ext cx="10652577" cy="7953996"/>
          </a:xfrm>
          <a:prstGeom prst="rect">
            <a:avLst/>
          </a:prstGeom>
          <a:ln w="12700">
            <a:miter lim="400000"/>
          </a:ln>
          <a:effectLst>
            <a:outerShdw blurRad="584200" dist="279400" dir="2700000" rotWithShape="0">
              <a:srgbClr val="333333">
                <a:alpha val="64999"/>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treet Resilience"/>
          <p:cNvSpPr txBox="1"/>
          <p:nvPr/>
        </p:nvSpPr>
        <p:spPr>
          <a:xfrm>
            <a:off x="8169493" y="485776"/>
            <a:ext cx="7746971" cy="12750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sz="2200">
                <a:solidFill>
                  <a:srgbClr val="000000"/>
                </a:solidFill>
                <a:latin typeface="Futura Bold BT"/>
                <a:ea typeface="Futura Bold BT"/>
                <a:cs typeface="Futura Bold BT"/>
                <a:sym typeface="Futura Bold BT"/>
              </a:defRPr>
            </a:pPr>
            <a:r>
              <a:rPr sz="7200">
                <a:effectLst>
                  <a:outerShdw blurRad="50800" dist="38100" dir="2700000" rotWithShape="0">
                    <a:srgbClr val="000000">
                      <a:alpha val="43000"/>
                    </a:srgbClr>
                  </a:outerShdw>
                </a:effectLst>
              </a:rPr>
              <a:t>Street </a:t>
            </a:r>
            <a:r>
              <a:rPr sz="7200">
                <a:solidFill>
                  <a:srgbClr val="008000"/>
                </a:solidFill>
                <a:effectLst>
                  <a:outerShdw blurRad="50800" dist="38100" dir="2700000" rotWithShape="0">
                    <a:srgbClr val="000000">
                      <a:alpha val="43000"/>
                    </a:srgbClr>
                  </a:outerShdw>
                </a:effectLst>
              </a:rPr>
              <a:t>Resilience</a:t>
            </a:r>
          </a:p>
        </p:txBody>
      </p:sp>
      <p:pic>
        <p:nvPicPr>
          <p:cNvPr id="46" name="truck.jpg" descr="truck.jpg"/>
          <p:cNvPicPr>
            <a:picLocks noChangeAspect="1"/>
          </p:cNvPicPr>
          <p:nvPr/>
        </p:nvPicPr>
        <p:blipFill>
          <a:blip r:embed="rId2">
            <a:extLst/>
          </a:blip>
          <a:stretch>
            <a:fillRect/>
          </a:stretch>
        </p:blipFill>
        <p:spPr>
          <a:xfrm>
            <a:off x="3352800" y="3962400"/>
            <a:ext cx="9571959" cy="6400800"/>
          </a:xfrm>
          <a:prstGeom prst="rect">
            <a:avLst/>
          </a:prstGeom>
          <a:ln w="12700">
            <a:miter lim="400000"/>
          </a:ln>
        </p:spPr>
      </p:pic>
      <p:sp>
        <p:nvSpPr>
          <p:cNvPr id="47" name="You take the pain of disrespect, social inequality, and mistakes and use it as fuel to propel you forward."/>
          <p:cNvSpPr txBox="1"/>
          <p:nvPr/>
        </p:nvSpPr>
        <p:spPr>
          <a:xfrm>
            <a:off x="13411200" y="3962401"/>
            <a:ext cx="8077200" cy="5288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sz="5600">
                <a:solidFill>
                  <a:srgbClr val="000000"/>
                </a:solidFill>
                <a:latin typeface="Futura Bold BT"/>
                <a:ea typeface="Futura Bold BT"/>
                <a:cs typeface="Futura Bold BT"/>
                <a:sym typeface="Futura Bold BT"/>
              </a:defRPr>
            </a:lvl1pPr>
          </a:lstStyle>
          <a:p>
            <a:pPr>
              <a:defRPr sz="2200"/>
            </a:pPr>
            <a:r>
              <a:rPr sz="5600"/>
              <a:t>You take the pain of disrespect, social inequality, and mistakes and use it as fuel to propel you forward. </a:t>
            </a:r>
          </a:p>
        </p:txBody>
      </p:sp>
      <p:sp>
        <p:nvSpPr>
          <p:cNvPr id="48" name="You convert pain into the energy to create productive outcomes."/>
          <p:cNvSpPr txBox="1"/>
          <p:nvPr/>
        </p:nvSpPr>
        <p:spPr>
          <a:xfrm>
            <a:off x="13258800" y="7598688"/>
            <a:ext cx="8229600" cy="27355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2327563" indent="-2327563" algn="l" defTabSz="1828800">
              <a:buClr>
                <a:srgbClr val="3366FF"/>
              </a:buClr>
              <a:buSzPct val="100000"/>
              <a:buFont typeface="Arial"/>
              <a:buChar char="•"/>
              <a:defRPr sz="5600">
                <a:solidFill>
                  <a:srgbClr val="3366FF"/>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3366FF"/>
                </a:solidFill>
                <a:latin typeface="Futura Medium BT"/>
                <a:ea typeface="Futura Medium BT"/>
                <a:cs typeface="Futura Medium BT"/>
                <a:sym typeface="Futura Medium BT"/>
              </a:rPr>
              <a:t>You convert pain into the energy to create productive outcomes. </a:t>
            </a:r>
          </a:p>
        </p:txBody>
      </p:sp>
      <p:sp>
        <p:nvSpPr>
          <p:cNvPr id="49" name="You direct your hurt and anger toward a cause rather than an individual."/>
          <p:cNvSpPr txBox="1"/>
          <p:nvPr/>
        </p:nvSpPr>
        <p:spPr>
          <a:xfrm>
            <a:off x="13258800" y="7598688"/>
            <a:ext cx="8229600" cy="35864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2327563" indent="-2327563" algn="l" defTabSz="1828800">
              <a:buClr>
                <a:srgbClr val="3366FF"/>
              </a:buClr>
              <a:buSzPct val="100000"/>
              <a:buFont typeface="Arial"/>
              <a:buChar char="•"/>
              <a:defRPr sz="5600">
                <a:solidFill>
                  <a:srgbClr val="3366FF"/>
                </a:solidFill>
                <a:latin typeface="Futura Medium BT"/>
                <a:ea typeface="Futura Medium BT"/>
                <a:cs typeface="Futura Medium BT"/>
                <a:sym typeface="Futura Medium BT"/>
              </a:defRPr>
            </a:lvl1pPr>
          </a:lstStyle>
          <a:p>
            <a:pPr>
              <a:defRPr sz="2200">
                <a:solidFill>
                  <a:srgbClr val="000000"/>
                </a:solidFill>
                <a:latin typeface="Futura Bold BT"/>
                <a:ea typeface="Futura Bold BT"/>
                <a:cs typeface="Futura Bold BT"/>
                <a:sym typeface="Futura Bold BT"/>
              </a:defRPr>
            </a:pPr>
            <a:r>
              <a:rPr sz="5600">
                <a:solidFill>
                  <a:srgbClr val="3366FF"/>
                </a:solidFill>
                <a:latin typeface="Futura Medium BT"/>
                <a:ea typeface="Futura Medium BT"/>
                <a:cs typeface="Futura Medium BT"/>
                <a:sym typeface="Futura Medium BT"/>
              </a:rPr>
              <a:t>You direct your hurt and anger toward a cause rather than an individual.</a:t>
            </a:r>
          </a:p>
        </p:txBody>
      </p:sp>
      <p:sp>
        <p:nvSpPr>
          <p:cNvPr id="50" name="You have the ability  to reframe your limitations and transform them into strengths."/>
          <p:cNvSpPr txBox="1"/>
          <p:nvPr/>
        </p:nvSpPr>
        <p:spPr>
          <a:xfrm>
            <a:off x="13106400" y="7598688"/>
            <a:ext cx="8229600" cy="4437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2327563" indent="-2327563" algn="l" defTabSz="1828800">
              <a:buClr>
                <a:srgbClr val="3366FF"/>
              </a:buClr>
              <a:buSzPct val="100000"/>
              <a:buFont typeface="Arial"/>
              <a:buChar char="•"/>
              <a:defRPr sz="2200">
                <a:solidFill>
                  <a:srgbClr val="000000"/>
                </a:solidFill>
                <a:latin typeface="Futura Bold BT"/>
                <a:ea typeface="Futura Bold BT"/>
                <a:cs typeface="Futura Bold BT"/>
                <a:sym typeface="Futura Bold BT"/>
              </a:defRPr>
            </a:pPr>
            <a:r>
              <a:rPr sz="5600">
                <a:solidFill>
                  <a:srgbClr val="3366FF"/>
                </a:solidFill>
                <a:latin typeface="Futura Medium BT"/>
                <a:ea typeface="Futura Medium BT"/>
                <a:cs typeface="Futura Medium BT"/>
                <a:sym typeface="Futura Medium BT"/>
              </a:rPr>
              <a:t>You have the ability </a:t>
            </a:r>
            <a:br>
              <a:rPr sz="5600">
                <a:solidFill>
                  <a:srgbClr val="3366FF"/>
                </a:solidFill>
                <a:latin typeface="Futura Medium BT"/>
                <a:ea typeface="Futura Medium BT"/>
                <a:cs typeface="Futura Medium BT"/>
                <a:sym typeface="Futura Medium BT"/>
              </a:rPr>
            </a:br>
            <a:r>
              <a:rPr sz="5600">
                <a:solidFill>
                  <a:srgbClr val="3366FF"/>
                </a:solidFill>
                <a:latin typeface="Futura Medium BT"/>
                <a:ea typeface="Futura Medium BT"/>
                <a:cs typeface="Futura Medium BT"/>
                <a:sym typeface="Futura Medium BT"/>
              </a:rPr>
              <a:t>to reframe your limitations and transform them into strengths.</a:t>
            </a:r>
          </a:p>
        </p:txBody>
      </p:sp>
      <p:pic>
        <p:nvPicPr>
          <p:cNvPr id="51" name="truck.jpg" descr="truck.jpg"/>
          <p:cNvPicPr>
            <a:picLocks noChangeAspect="1"/>
          </p:cNvPicPr>
          <p:nvPr/>
        </p:nvPicPr>
        <p:blipFill>
          <a:blip r:embed="rId2">
            <a:extLst/>
          </a:blip>
          <a:stretch>
            <a:fillRect/>
          </a:stretch>
        </p:blipFill>
        <p:spPr>
          <a:xfrm>
            <a:off x="3810000" y="1831821"/>
            <a:ext cx="16459200" cy="1100632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1"/>
                                        </p:tgtEl>
                                        <p:attrNameLst>
                                          <p:attrName>style.visibility</p:attrName>
                                        </p:attrNameLst>
                                      </p:cBhvr>
                                      <p:to>
                                        <p:strVal val="visible"/>
                                      </p:to>
                                    </p:set>
                                    <p:animEffect transition="in" filter="dissolv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xit" presetSubtype="32" fill="hold" grpId="2" nodeType="clickEffect">
                                  <p:stCondLst>
                                    <p:cond delay="0"/>
                                  </p:stCondLst>
                                  <p:iterate>
                                    <p:tmAbs val="0"/>
                                  </p:iterate>
                                  <p:childTnLst>
                                    <p:anim calcmode="lin" valueType="num">
                                      <p:cBhvr>
                                        <p:cTn id="11" dur="2000" fill="hold"/>
                                        <p:tgtEl>
                                          <p:spTgt spid="51"/>
                                        </p:tgtEl>
                                        <p:attrNameLst>
                                          <p:attrName>ppt_w</p:attrName>
                                        </p:attrNameLst>
                                      </p:cBhvr>
                                      <p:tavLst>
                                        <p:tav tm="0">
                                          <p:val>
                                            <p:strVal val="ppt_w"/>
                                          </p:val>
                                        </p:tav>
                                        <p:tav tm="100000">
                                          <p:val>
                                            <p:fltVal val="0"/>
                                          </p:val>
                                        </p:tav>
                                      </p:tavLst>
                                    </p:anim>
                                    <p:anim calcmode="lin" valueType="num">
                                      <p:cBhvr>
                                        <p:cTn id="12" dur="2000" fill="hold"/>
                                        <p:tgtEl>
                                          <p:spTgt spid="51"/>
                                        </p:tgtEl>
                                        <p:attrNameLst>
                                          <p:attrName>ppt_h</p:attrName>
                                        </p:attrNameLst>
                                      </p:cBhvr>
                                      <p:tavLst>
                                        <p:tav tm="0">
                                          <p:val>
                                            <p:strVal val="ppt_h"/>
                                          </p:val>
                                        </p:tav>
                                        <p:tav tm="100000">
                                          <p:val>
                                            <p:fltVal val="0"/>
                                          </p:val>
                                        </p:tav>
                                      </p:tavLst>
                                    </p:anim>
                                    <p:set>
                                      <p:cBhvr>
                                        <p:cTn id="13" fill="hold">
                                          <p:stCondLst>
                                            <p:cond delay="1999"/>
                                          </p:stCondLst>
                                        </p:cTn>
                                        <p:tgtEl>
                                          <p:spTgt spid="51"/>
                                        </p:tgtEl>
                                        <p:attrNameLst>
                                          <p:attrName>style.visibility</p:attrName>
                                        </p:attrNameLst>
                                      </p:cBhvr>
                                      <p:to>
                                        <p:strVal val="hidden"/>
                                      </p:to>
                                    </p:set>
                                  </p:childTnLst>
                                </p:cTn>
                              </p:par>
                            </p:childTnLst>
                          </p:cTn>
                        </p:par>
                        <p:par>
                          <p:cTn id="14" fill="hold">
                            <p:stCondLst>
                              <p:cond delay="0"/>
                            </p:stCondLst>
                            <p:childTnLst>
                              <p:par>
                                <p:cTn id="15" presetID="-1" presetClass="path" presetSubtype="0" accel="50000" decel="50000" fill="hold" nodeType="afterEffect">
                                  <p:stCondLst>
                                    <p:cond delay="0"/>
                                  </p:stCondLst>
                                  <p:childTnLst>
                                    <p:animMotion origin="layout" path="M 0.000000 0.000000 L -0.068737 0.009725" pathEditMode="relative">
                                      <p:cBhvr>
                                        <p:cTn id="16" dur="500" fill="hold"/>
                                        <p:tgtEl>
                                          <p:spTgt spid="51"/>
                                        </p:tgtEl>
                                        <p:attrNameLst>
                                          <p:attrName>ppt_x</p:attrName>
                                          <p:attrName>ppt_y</p:attrName>
                                        </p:attrNameLst>
                                      </p:cBhvr>
                                    </p:animMotion>
                                  </p:childTnLst>
                                </p:cTn>
                              </p:par>
                            </p:childTnLst>
                          </p:cTn>
                        </p:par>
                        <p:par>
                          <p:cTn id="17" fill="hold">
                            <p:stCondLst>
                              <p:cond delay="500"/>
                            </p:stCondLst>
                            <p:childTnLst>
                              <p:par>
                                <p:cTn id="18" presetID="9" presetClass="entr" fill="hold" grpId="4" nodeType="afterEffect">
                                  <p:stCondLst>
                                    <p:cond delay="0"/>
                                  </p:stCondLst>
                                  <p:iterate>
                                    <p:tmAbs val="0"/>
                                  </p:iterate>
                                  <p:childTnLst>
                                    <p:set>
                                      <p:cBhvr>
                                        <p:cTn id="19" fill="hold"/>
                                        <p:tgtEl>
                                          <p:spTgt spid="46"/>
                                        </p:tgtEl>
                                        <p:attrNameLst>
                                          <p:attrName>style.visibility</p:attrName>
                                        </p:attrNameLst>
                                      </p:cBhvr>
                                      <p:to>
                                        <p:strVal val="visible"/>
                                      </p:to>
                                    </p:set>
                                    <p:animEffect transition="in" filter="dissolve">
                                      <p:cBhvr>
                                        <p:cTn id="20" dur="20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5" nodeType="clickEffect">
                                  <p:stCondLst>
                                    <p:cond delay="0"/>
                                  </p:stCondLst>
                                  <p:iterate>
                                    <p:tmAbs val="0"/>
                                  </p:iterate>
                                  <p:childTnLst>
                                    <p:set>
                                      <p:cBhvr>
                                        <p:cTn id="24" fill="hold"/>
                                        <p:tgtEl>
                                          <p:spTgt spid="47"/>
                                        </p:tgtEl>
                                        <p:attrNameLst>
                                          <p:attrName>style.visibility</p:attrName>
                                        </p:attrNameLst>
                                      </p:cBhvr>
                                      <p:to>
                                        <p:strVal val="visible"/>
                                      </p:to>
                                    </p:set>
                                    <p:animEffect transition="in" filter="dissolve">
                                      <p:cBhvr>
                                        <p:cTn id="25" dur="10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path" presetSubtype="0" accel="50000" decel="50000" fill="hold" nodeType="clickEffect">
                                  <p:stCondLst>
                                    <p:cond delay="0"/>
                                  </p:stCondLst>
                                  <p:childTnLst>
                                    <p:animMotion origin="layout" path="M 0.000000 0.000000 L 0.000000 -0.144380" pathEditMode="relative">
                                      <p:cBhvr>
                                        <p:cTn id="29" dur="2000" fill="hold"/>
                                        <p:tgtEl>
                                          <p:spTgt spid="47"/>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9" presetClass="entr" fill="hold" grpId="7" nodeType="clickEffect">
                                  <p:stCondLst>
                                    <p:cond delay="0"/>
                                  </p:stCondLst>
                                  <p:iterate>
                                    <p:tmAbs val="0"/>
                                  </p:iterate>
                                  <p:childTnLst>
                                    <p:set>
                                      <p:cBhvr>
                                        <p:cTn id="33" fill="hold"/>
                                        <p:tgtEl>
                                          <p:spTgt spid="48"/>
                                        </p:tgtEl>
                                        <p:attrNameLst>
                                          <p:attrName>style.visibility</p:attrName>
                                        </p:attrNameLst>
                                      </p:cBhvr>
                                      <p:to>
                                        <p:strVal val="visible"/>
                                      </p:to>
                                    </p:set>
                                    <p:animEffect transition="in" filter="dissolve">
                                      <p:cBhvr>
                                        <p:cTn id="34" dur="10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8" nodeType="clickEffect">
                                  <p:stCondLst>
                                    <p:cond delay="0"/>
                                  </p:stCondLst>
                                  <p:iterate>
                                    <p:tmAbs val="0"/>
                                  </p:iterate>
                                  <p:childTnLst>
                                    <p:anim calcmode="lin" valueType="num">
                                      <p:cBhvr>
                                        <p:cTn id="38" dur="500" fill="hold"/>
                                        <p:tgtEl>
                                          <p:spTgt spid="48"/>
                                        </p:tgtEl>
                                        <p:attrNameLst>
                                          <p:attrName>ppt_x</p:attrName>
                                        </p:attrNameLst>
                                      </p:cBhvr>
                                      <p:tavLst>
                                        <p:tav tm="0">
                                          <p:val>
                                            <p:strVal val="ppt_x"/>
                                          </p:val>
                                        </p:tav>
                                        <p:tav tm="100000">
                                          <p:val>
                                            <p:strVal val="ppt_x"/>
                                          </p:val>
                                        </p:tav>
                                      </p:tavLst>
                                    </p:anim>
                                    <p:anim calcmode="lin" valueType="num">
                                      <p:cBhvr>
                                        <p:cTn id="39" dur="500" fill="hold"/>
                                        <p:tgtEl>
                                          <p:spTgt spid="48"/>
                                        </p:tgtEl>
                                        <p:attrNameLst>
                                          <p:attrName>ppt_y</p:attrName>
                                        </p:attrNameLst>
                                      </p:cBhvr>
                                      <p:tavLst>
                                        <p:tav tm="0">
                                          <p:val>
                                            <p:strVal val="ppt_y"/>
                                          </p:val>
                                        </p:tav>
                                        <p:tav tm="100000">
                                          <p:val>
                                            <p:strVal val="1+ppt_h/2"/>
                                          </p:val>
                                        </p:tav>
                                      </p:tavLst>
                                    </p:anim>
                                    <p:set>
                                      <p:cBhvr>
                                        <p:cTn id="40" fill="hold">
                                          <p:stCondLst>
                                            <p:cond delay="499"/>
                                          </p:stCondLst>
                                        </p:cTn>
                                        <p:tgtEl>
                                          <p:spTgt spid="48"/>
                                        </p:tgtEl>
                                        <p:attrNameLst>
                                          <p:attrName>style.visibility</p:attrName>
                                        </p:attrNameLst>
                                      </p:cBhvr>
                                      <p:to>
                                        <p:strVal val="hidden"/>
                                      </p:to>
                                    </p:set>
                                  </p:childTnLst>
                                </p:cTn>
                              </p:par>
                            </p:childTnLst>
                          </p:cTn>
                        </p:par>
                        <p:par>
                          <p:cTn id="41" fill="hold">
                            <p:stCondLst>
                              <p:cond delay="500"/>
                            </p:stCondLst>
                            <p:childTnLst>
                              <p:par>
                                <p:cTn id="42" presetID="9" presetClass="entr" fill="hold" grpId="9" nodeType="afterEffect">
                                  <p:stCondLst>
                                    <p:cond delay="0"/>
                                  </p:stCondLst>
                                  <p:iterate>
                                    <p:tmAbs val="0"/>
                                  </p:iterate>
                                  <p:childTnLst>
                                    <p:set>
                                      <p:cBhvr>
                                        <p:cTn id="43" fill="hold"/>
                                        <p:tgtEl>
                                          <p:spTgt spid="49"/>
                                        </p:tgtEl>
                                        <p:attrNameLst>
                                          <p:attrName>style.visibility</p:attrName>
                                        </p:attrNameLst>
                                      </p:cBhvr>
                                      <p:to>
                                        <p:strVal val="visible"/>
                                      </p:to>
                                    </p:set>
                                    <p:animEffect transition="in" filter="dissolve">
                                      <p:cBhvr>
                                        <p:cTn id="44" dur="10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10" nodeType="clickEffect">
                                  <p:stCondLst>
                                    <p:cond delay="0"/>
                                  </p:stCondLst>
                                  <p:iterate>
                                    <p:tmAbs val="0"/>
                                  </p:iterate>
                                  <p:childTnLst>
                                    <p:anim calcmode="lin" valueType="num">
                                      <p:cBhvr>
                                        <p:cTn id="48" dur="500" fill="hold"/>
                                        <p:tgtEl>
                                          <p:spTgt spid="49"/>
                                        </p:tgtEl>
                                        <p:attrNameLst>
                                          <p:attrName>ppt_x</p:attrName>
                                        </p:attrNameLst>
                                      </p:cBhvr>
                                      <p:tavLst>
                                        <p:tav tm="0">
                                          <p:val>
                                            <p:strVal val="ppt_x"/>
                                          </p:val>
                                        </p:tav>
                                        <p:tav tm="100000">
                                          <p:val>
                                            <p:strVal val="ppt_x"/>
                                          </p:val>
                                        </p:tav>
                                      </p:tavLst>
                                    </p:anim>
                                    <p:anim calcmode="lin" valueType="num">
                                      <p:cBhvr>
                                        <p:cTn id="49" dur="500" fill="hold"/>
                                        <p:tgtEl>
                                          <p:spTgt spid="49"/>
                                        </p:tgtEl>
                                        <p:attrNameLst>
                                          <p:attrName>ppt_y</p:attrName>
                                        </p:attrNameLst>
                                      </p:cBhvr>
                                      <p:tavLst>
                                        <p:tav tm="0">
                                          <p:val>
                                            <p:strVal val="ppt_y"/>
                                          </p:val>
                                        </p:tav>
                                        <p:tav tm="100000">
                                          <p:val>
                                            <p:strVal val="1+ppt_h/2"/>
                                          </p:val>
                                        </p:tav>
                                      </p:tavLst>
                                    </p:anim>
                                    <p:set>
                                      <p:cBhvr>
                                        <p:cTn id="50" fill="hold">
                                          <p:stCondLst>
                                            <p:cond delay="499"/>
                                          </p:stCondLst>
                                        </p:cTn>
                                        <p:tgtEl>
                                          <p:spTgt spid="49"/>
                                        </p:tgtEl>
                                        <p:attrNameLst>
                                          <p:attrName>style.visibility</p:attrName>
                                        </p:attrNameLst>
                                      </p:cBhvr>
                                      <p:to>
                                        <p:strVal val="hidden"/>
                                      </p:to>
                                    </p:set>
                                  </p:childTnLst>
                                </p:cTn>
                              </p:par>
                            </p:childTnLst>
                          </p:cTn>
                        </p:par>
                        <p:par>
                          <p:cTn id="51" fill="hold">
                            <p:stCondLst>
                              <p:cond delay="500"/>
                            </p:stCondLst>
                            <p:childTnLst>
                              <p:par>
                                <p:cTn id="52" presetID="9" presetClass="entr" fill="hold" grpId="11" nodeType="afterEffect">
                                  <p:stCondLst>
                                    <p:cond delay="0"/>
                                  </p:stCondLst>
                                  <p:iterate>
                                    <p:tmAbs val="0"/>
                                  </p:iterate>
                                  <p:childTnLst>
                                    <p:set>
                                      <p:cBhvr>
                                        <p:cTn id="53" fill="hold"/>
                                        <p:tgtEl>
                                          <p:spTgt spid="50"/>
                                        </p:tgtEl>
                                        <p:attrNameLst>
                                          <p:attrName>style.visibility</p:attrName>
                                        </p:attrNameLst>
                                      </p:cBhvr>
                                      <p:to>
                                        <p:strVal val="visible"/>
                                      </p:to>
                                    </p:set>
                                    <p:animEffect transition="in" filter="dissolve">
                                      <p:cBhvr>
                                        <p:cTn id="54"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4" animBg="1" advAuto="0"/>
      <p:bldP spid="47" grpId="5" animBg="1" advAuto="0"/>
      <p:bldP spid="48" grpId="7" animBg="1" advAuto="0"/>
      <p:bldP spid="48" grpId="8" animBg="1" advAuto="0"/>
      <p:bldP spid="49" grpId="9" animBg="1" advAuto="0"/>
      <p:bldP spid="49" grpId="10" animBg="1" advAuto="0"/>
      <p:bldP spid="50" grpId="11" animBg="1" advAuto="0"/>
      <p:bldP spid="51" grpId="1" animBg="1" advAuto="0"/>
      <p:bldP spid="5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54" name="image2.png" descr="image2.png"/>
          <p:cNvPicPr>
            <a:picLocks noChangeAspect="1"/>
          </p:cNvPicPr>
          <p:nvPr/>
        </p:nvPicPr>
        <p:blipFill>
          <a:blip r:embed="rId3">
            <a:extLst/>
          </a:blip>
          <a:stretch>
            <a:fillRect/>
          </a:stretch>
        </p:blipFill>
        <p:spPr>
          <a:xfrm>
            <a:off x="3505200" y="-37098"/>
            <a:ext cx="17379256" cy="13021578"/>
          </a:xfrm>
          <a:prstGeom prst="rect">
            <a:avLst/>
          </a:prstGeom>
          <a:ln w="12700">
            <a:miter lim="400000"/>
          </a:ln>
        </p:spPr>
      </p:pic>
      <p:pic>
        <p:nvPicPr>
          <p:cNvPr id="55" name="truck1.png" descr="truck1.png"/>
          <p:cNvPicPr>
            <a:picLocks noChangeAspect="1"/>
          </p:cNvPicPr>
          <p:nvPr/>
        </p:nvPicPr>
        <p:blipFill>
          <a:blip r:embed="rId4">
            <a:extLst/>
          </a:blip>
          <a:stretch>
            <a:fillRect/>
          </a:stretch>
        </p:blipFill>
        <p:spPr>
          <a:xfrm rot="668051">
            <a:off x="2545858" y="2688936"/>
            <a:ext cx="3860801" cy="2544813"/>
          </a:xfrm>
          <a:prstGeom prst="rect">
            <a:avLst/>
          </a:prstGeom>
          <a:ln w="12700">
            <a:miter lim="400000"/>
          </a:ln>
        </p:spPr>
      </p:pic>
      <p:sp>
        <p:nvSpPr>
          <p:cNvPr id="56" name="Street Resilience"/>
          <p:cNvSpPr txBox="1"/>
          <p:nvPr/>
        </p:nvSpPr>
        <p:spPr>
          <a:xfrm>
            <a:off x="6400800" y="137517"/>
            <a:ext cx="11734800" cy="144171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p>
            <a:pPr defTabSz="1828800">
              <a:defRPr sz="8800" b="1">
                <a:solidFill>
                  <a:srgbClr val="000000"/>
                </a:solidFill>
                <a:latin typeface="Arial"/>
                <a:ea typeface="Arial"/>
                <a:cs typeface="Arial"/>
                <a:sym typeface="Arial"/>
              </a:defRPr>
            </a:pPr>
            <a:r>
              <a:t>Street </a:t>
            </a:r>
            <a:r>
              <a:rPr>
                <a:solidFill>
                  <a:srgbClr val="008000"/>
                </a:solidFill>
              </a:rPr>
              <a:t>Resilience</a:t>
            </a:r>
          </a:p>
        </p:txBody>
      </p:sp>
      <p:sp>
        <p:nvSpPr>
          <p:cNvPr id="57" name="1. Cruisin’ along:…"/>
          <p:cNvSpPr txBox="1"/>
          <p:nvPr/>
        </p:nvSpPr>
        <p:spPr>
          <a:xfrm>
            <a:off x="3986526" y="1785137"/>
            <a:ext cx="6400801" cy="123971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400" b="1">
                <a:solidFill>
                  <a:srgbClr val="000000"/>
                </a:solidFill>
                <a:latin typeface="Arial"/>
                <a:ea typeface="Arial"/>
                <a:cs typeface="Arial"/>
                <a:sym typeface="Arial"/>
              </a:defRPr>
            </a:pPr>
            <a:r>
              <a:t>1. Cruisin’ along:</a:t>
            </a:r>
          </a:p>
          <a:p>
            <a:pPr algn="l" defTabSz="1828800">
              <a:defRPr sz="2400" b="1">
                <a:solidFill>
                  <a:srgbClr val="000000"/>
                </a:solidFill>
                <a:latin typeface="Arial"/>
                <a:ea typeface="Arial"/>
                <a:cs typeface="Arial"/>
                <a:sym typeface="Arial"/>
              </a:defRPr>
            </a:pPr>
            <a:r>
              <a:t>    Can you think of time when things </a:t>
            </a:r>
            <a:br/>
            <a:r>
              <a:t>     have gone well for you?</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par>
                          <p:cTn id="8" fill="hold">
                            <p:stCondLst>
                              <p:cond delay="0"/>
                            </p:stCondLst>
                            <p:childTnLst>
                              <p:par>
                                <p:cTn id="9" presetID="-1" presetClass="path" presetSubtype="0" accel="50000" decel="50000" fill="hold" nodeType="afterEffect">
                                  <p:stCondLst>
                                    <p:cond delay="0"/>
                                  </p:stCondLst>
                                  <p:childTnLst>
                                    <p:animMotion origin="layout" path="M 0.000000 0.000000 C 0.004662 0.001950 0.007962 0.002409 0.011262 0.002370 C 0.014055 0.002337 0.016867 0.001722 0.019967 -0.000290 C 0.022384 0.003064 0.025301 0.005088 0.028357 0.005534 C 0.031287 0.005961 0.034226 0.004918 0.036840 0.002523 C 0.035825 0.006173 0.036629 0.010596 0.038654 0.012500 C 0.039166 0.012981 0.039736 0.013253 0.040314 0.013199 C 0.041818 0.013059 0.042945 0.010873 0.044365 0.010071 C 0.045960 0.009170 0.047703 0.010052 0.048792 0.012312 C 0.048202 0.014369 0.048684 0.016887 0.049858 0.017877 C 0.050080 0.018064 0.050319 0.018179 0.050557 0.018286 C 0.053728 0.019707 0.057042 0.019783 0.060232 0.018509 C 0.061769 0.022494 0.064027 0.025423 0.066630 0.026808 C 0.069072 0.028107 0.071685 0.027974 0.074081 0.026428 C 0.078029 0.027296 0.081920 0.028854 0.085696 0.031079 C 0.090088 0.033667 0.094299 0.037141 0.098247 0.041433 C 0.106452 0.046667 0.114876 0.050822 0.123451 0.053630 C 0.133284 0.056851 0.143384 0.058094 0.153382 0.058368 C 0.158108 0.059979 0.164784 0.061816 0.171826 0.061888 C 0.179133 0.061962 0.186792 0.060410 0.192702 0.060410" pathEditMode="relative">
                                      <p:cBhvr>
                                        <p:cTn id="10" dur="2000" fill="hold"/>
                                        <p:tgtEl>
                                          <p:spTgt spid="5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3" nodeType="clickEffect">
                                  <p:stCondLst>
                                    <p:cond delay="0"/>
                                  </p:stCondLst>
                                  <p:iterate>
                                    <p:tmAbs val="0"/>
                                  </p:iterate>
                                  <p:childTnLst>
                                    <p:set>
                                      <p:cBhvr>
                                        <p:cTn id="14" fill="hold"/>
                                        <p:tgtEl>
                                          <p:spTgt spid="57"/>
                                        </p:tgtEl>
                                        <p:attrNameLst>
                                          <p:attrName>style.visibility</p:attrName>
                                        </p:attrNameLst>
                                      </p:cBhvr>
                                      <p:to>
                                        <p:strVal val="visible"/>
                                      </p:to>
                                    </p:set>
                                    <p:anim calcmode="lin" valueType="num">
                                      <p:cBhvr>
                                        <p:cTn id="15" dur="500" fill="hold"/>
                                        <p:tgtEl>
                                          <p:spTgt spid="57"/>
                                        </p:tgtEl>
                                        <p:attrNameLst>
                                          <p:attrName>ppt_x</p:attrName>
                                        </p:attrNameLst>
                                      </p:cBhvr>
                                      <p:tavLst>
                                        <p:tav tm="0">
                                          <p:val>
                                            <p:strVal val="0-#ppt_w/2"/>
                                          </p:val>
                                        </p:tav>
                                        <p:tav tm="100000">
                                          <p:val>
                                            <p:strVal val="#ppt_x"/>
                                          </p:val>
                                        </p:tav>
                                      </p:tavLst>
                                    </p:anim>
                                    <p:anim calcmode="lin" valueType="num">
                                      <p:cBhvr>
                                        <p:cTn id="16" dur="500" fill="hold"/>
                                        <p:tgtEl>
                                          <p:spTgt spid="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1" animBg="1" advAuto="0"/>
      <p:bldP spid="57"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image4.jpeg" descr="image4.jpeg"/>
          <p:cNvPicPr>
            <a:picLocks noChangeAspect="1"/>
          </p:cNvPicPr>
          <p:nvPr/>
        </p:nvPicPr>
        <p:blipFill>
          <a:blip r:embed="rId3">
            <a:extLst/>
          </a:blip>
          <a:stretch>
            <a:fillRect/>
          </a:stretch>
        </p:blipFill>
        <p:spPr>
          <a:xfrm>
            <a:off x="3810000" y="1219200"/>
            <a:ext cx="16687800" cy="111252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p:cNvSpPr/>
          <p:nvPr/>
        </p:nvSpPr>
        <p:spPr>
          <a:xfrm>
            <a:off x="3505200" y="199903"/>
            <a:ext cx="17373600" cy="12968884"/>
          </a:xfrm>
          <a:prstGeom prst="rect">
            <a:avLst/>
          </a:prstGeom>
          <a:solidFill>
            <a:srgbClr val="FFFFFF"/>
          </a:solidFill>
          <a:ln w="12700">
            <a:solidFill>
              <a:srgbClr val="000000"/>
            </a:solidFill>
          </a:ln>
        </p:spPr>
        <p:txBody>
          <a:bodyPr tIns="91439" bIns="91439"/>
          <a:lstStyle/>
          <a:p>
            <a:pPr algn="l" defTabSz="1828800">
              <a:spcBef>
                <a:spcPts val="1300"/>
              </a:spcBef>
              <a:defRPr sz="2200">
                <a:solidFill>
                  <a:srgbClr val="000000"/>
                </a:solidFill>
                <a:latin typeface="Futura Bold BT"/>
                <a:ea typeface="Futura Bold BT"/>
                <a:cs typeface="Futura Bold BT"/>
                <a:sym typeface="Futura Bold BT"/>
              </a:defRPr>
            </a:pPr>
            <a:endParaRPr/>
          </a:p>
        </p:txBody>
      </p:sp>
      <p:pic>
        <p:nvPicPr>
          <p:cNvPr id="66" name="image2.png" descr="image2.png"/>
          <p:cNvPicPr>
            <a:picLocks noChangeAspect="1"/>
          </p:cNvPicPr>
          <p:nvPr/>
        </p:nvPicPr>
        <p:blipFill>
          <a:blip r:embed="rId3">
            <a:extLst/>
          </a:blip>
          <a:stretch>
            <a:fillRect/>
          </a:stretch>
        </p:blipFill>
        <p:spPr>
          <a:xfrm>
            <a:off x="3505200" y="-37098"/>
            <a:ext cx="17379256" cy="13021578"/>
          </a:xfrm>
          <a:prstGeom prst="rect">
            <a:avLst/>
          </a:prstGeom>
          <a:ln w="12700">
            <a:miter lim="400000"/>
          </a:ln>
        </p:spPr>
      </p:pic>
      <p:pic>
        <p:nvPicPr>
          <p:cNvPr id="67" name="truck1.png" descr="truck1.png"/>
          <p:cNvPicPr>
            <a:picLocks noChangeAspect="1"/>
          </p:cNvPicPr>
          <p:nvPr/>
        </p:nvPicPr>
        <p:blipFill>
          <a:blip r:embed="rId4">
            <a:extLst/>
          </a:blip>
          <a:stretch>
            <a:fillRect/>
          </a:stretch>
        </p:blipFill>
        <p:spPr>
          <a:xfrm rot="668051">
            <a:off x="6274479" y="3354761"/>
            <a:ext cx="3860801" cy="2544813"/>
          </a:xfrm>
          <a:prstGeom prst="rect">
            <a:avLst/>
          </a:prstGeom>
          <a:ln w="12700">
            <a:miter lim="400000"/>
          </a:ln>
        </p:spPr>
      </p:pic>
      <p:sp>
        <p:nvSpPr>
          <p:cNvPr id="68" name="Street Resilience"/>
          <p:cNvSpPr txBox="1"/>
          <p:nvPr/>
        </p:nvSpPr>
        <p:spPr>
          <a:xfrm>
            <a:off x="6400800" y="137517"/>
            <a:ext cx="11734800" cy="1441719"/>
          </a:xfrm>
          <a:prstGeom prst="rect">
            <a:avLst/>
          </a:prstGeom>
          <a:ln w="12700">
            <a:miter lim="400000"/>
          </a:ln>
          <a:effectLst>
            <a:outerShdw blurRad="101600" dist="76200" dir="2700000" rotWithShape="0">
              <a:srgbClr val="000000">
                <a:alpha val="40000"/>
              </a:srgbClr>
            </a:outerShdw>
          </a:effectLst>
          <a:extLst>
            <a:ext uri="{C572A759-6A51-4108-AA02-DFA0A04FC94B}">
              <ma14:wrappingTextBoxFlag xmlns:ma14="http://schemas.microsoft.com/office/mac/drawingml/2011/main" val="1"/>
            </a:ext>
          </a:extLst>
        </p:spPr>
        <p:txBody>
          <a:bodyPr tIns="91439" bIns="91439">
            <a:spAutoFit/>
          </a:bodyPr>
          <a:lstStyle/>
          <a:p>
            <a:pPr defTabSz="1828800">
              <a:defRPr sz="8800" b="1">
                <a:solidFill>
                  <a:srgbClr val="000000"/>
                </a:solidFill>
                <a:latin typeface="Arial"/>
                <a:ea typeface="Arial"/>
                <a:cs typeface="Arial"/>
                <a:sym typeface="Arial"/>
              </a:defRPr>
            </a:pPr>
            <a:r>
              <a:t>Street </a:t>
            </a:r>
            <a:r>
              <a:rPr>
                <a:solidFill>
                  <a:srgbClr val="008000"/>
                </a:solidFill>
              </a:rPr>
              <a:t>Resilience</a:t>
            </a:r>
          </a:p>
        </p:txBody>
      </p:sp>
      <p:sp>
        <p:nvSpPr>
          <p:cNvPr id="69" name="1. Cruisin’ along:…"/>
          <p:cNvSpPr txBox="1"/>
          <p:nvPr/>
        </p:nvSpPr>
        <p:spPr>
          <a:xfrm>
            <a:off x="3986526" y="1785137"/>
            <a:ext cx="6400801" cy="123971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sz="2400" b="1">
                <a:solidFill>
                  <a:srgbClr val="000000"/>
                </a:solidFill>
                <a:latin typeface="Arial"/>
                <a:ea typeface="Arial"/>
                <a:cs typeface="Arial"/>
                <a:sym typeface="Arial"/>
              </a:defRPr>
            </a:pPr>
            <a:r>
              <a:t>1. Cruisin’ along:</a:t>
            </a:r>
          </a:p>
          <a:p>
            <a:pPr algn="l" defTabSz="1828800">
              <a:defRPr sz="2400" b="1">
                <a:solidFill>
                  <a:srgbClr val="000000"/>
                </a:solidFill>
                <a:latin typeface="Arial"/>
                <a:ea typeface="Arial"/>
                <a:cs typeface="Arial"/>
                <a:sym typeface="Arial"/>
              </a:defRPr>
            </a:pPr>
            <a:r>
              <a:t>    Can you think of time when things </a:t>
            </a:r>
            <a:br/>
            <a:r>
              <a:t>     have gone well for you?</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5.jpeg" descr="image5.jpeg"/>
          <p:cNvPicPr>
            <a:picLocks noChangeAspect="1"/>
          </p:cNvPicPr>
          <p:nvPr/>
        </p:nvPicPr>
        <p:blipFill>
          <a:blip r:embed="rId3">
            <a:extLst/>
          </a:blip>
          <a:srcRect l="4628" t="7778" r="2808" b="13333"/>
          <a:stretch>
            <a:fillRect/>
          </a:stretch>
        </p:blipFill>
        <p:spPr>
          <a:xfrm>
            <a:off x="3962399" y="1066800"/>
            <a:ext cx="16764001" cy="10820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6.jpeg" descr="image6.jpeg"/>
          <p:cNvPicPr>
            <a:picLocks noChangeAspect="1"/>
          </p:cNvPicPr>
          <p:nvPr/>
        </p:nvPicPr>
        <p:blipFill>
          <a:blip r:embed="rId3">
            <a:extLst/>
          </a:blip>
          <a:stretch>
            <a:fillRect/>
          </a:stretch>
        </p:blipFill>
        <p:spPr>
          <a:xfrm>
            <a:off x="3505200" y="1066800"/>
            <a:ext cx="17164486" cy="11099800"/>
          </a:xfrm>
          <a:prstGeom prst="rect">
            <a:avLst/>
          </a:prstGeom>
          <a:ln w="12700">
            <a:miter lim="400000"/>
          </a:ln>
          <a:effectLst>
            <a:outerShdw blurRad="584200" dist="279400" dir="2700000" rotWithShape="0">
              <a:srgbClr val="333333">
                <a:alpha val="64999"/>
              </a:srgbClr>
            </a:outerShdw>
          </a:effectLst>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TotalTime>
  <Words>993</Words>
  <Application>Microsoft Macintosh PowerPoint</Application>
  <PresentationFormat>Custom</PresentationFormat>
  <Paragraphs>172</Paragraphs>
  <Slides>25</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Calibri</vt:lpstr>
      <vt:lpstr>Futura Bold BT</vt:lpstr>
      <vt:lpstr>Futura Medium BT</vt:lpstr>
      <vt:lpstr>Gill Sans Light</vt:lpstr>
      <vt:lpstr>Helvetica Neue</vt:lpstr>
      <vt:lpstr>Times New Roman</vt:lpstr>
      <vt:lpstr>Arial</vt:lpstr>
      <vt:lpstr>Showroom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Hans Magleby</cp:lastModifiedBy>
  <cp:revision>1</cp:revision>
  <dcterms:modified xsi:type="dcterms:W3CDTF">2019-04-16T18:24:59Z</dcterms:modified>
</cp:coreProperties>
</file>