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41" d="100"/>
          <a:sy n="41" d="100"/>
        </p:scale>
        <p:origin x="12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slide" Target="../slides/slide10.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a:hlinkClick r:id="rId4" action="ppaction://hlinksldjump"/>
          </p:cNvPr>
          <p:cNvSpPr/>
          <p:nvPr/>
        </p:nvSpPr>
        <p:spPr>
          <a:xfrm>
            <a:off x="23185169" y="-9427"/>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6" name="Group"/>
          <p:cNvGrpSpPr/>
          <p:nvPr/>
        </p:nvGrpSpPr>
        <p:grpSpPr>
          <a:xfrm>
            <a:off x="23206081" y="13213046"/>
            <a:ext cx="762001" cy="309017"/>
            <a:chOff x="0" y="0"/>
            <a:chExt cx="762000" cy="309015"/>
          </a:xfrm>
        </p:grpSpPr>
        <p:sp>
          <p:nvSpPr>
            <p:cNvPr id="3" name="Rectangle"/>
            <p:cNvSpPr/>
            <p:nvPr/>
          </p:nvSpPr>
          <p:spPr>
            <a:xfrm>
              <a:off x="0" y="0"/>
              <a:ext cx="762000" cy="309016"/>
            </a:xfrm>
            <a:prstGeom prst="rect">
              <a:avLst/>
            </a:prstGeom>
            <a:blipFill rotWithShape="1">
              <a:blip r:embed="rId5"/>
              <a:srcRect/>
              <a:stretch>
                <a:fillRect/>
              </a:stretch>
            </a:blip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4" name="Shape"/>
            <p:cNvSpPr/>
            <p:nvPr/>
          </p:nvSpPr>
          <p:spPr>
            <a:xfrm>
              <a:off x="265120" y="38628"/>
              <a:ext cx="231763" cy="23176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lnTo>
                    <a:pt x="16200" y="0"/>
                  </a:lnTo>
                  <a:lnTo>
                    <a:pt x="10800" y="5400"/>
                  </a:lnTo>
                  <a:lnTo>
                    <a:pt x="13500" y="5400"/>
                  </a:lnTo>
                  <a:lnTo>
                    <a:pt x="13500" y="13500"/>
                  </a:lnTo>
                  <a:cubicBezTo>
                    <a:pt x="13500" y="14991"/>
                    <a:pt x="12291" y="16200"/>
                    <a:pt x="10800" y="16200"/>
                  </a:cubicBezTo>
                  <a:lnTo>
                    <a:pt x="8100" y="16200"/>
                  </a:lnTo>
                  <a:cubicBezTo>
                    <a:pt x="6609" y="16200"/>
                    <a:pt x="5400" y="14991"/>
                    <a:pt x="5400" y="13500"/>
                  </a:cubicBezTo>
                  <a:lnTo>
                    <a:pt x="5400" y="5400"/>
                  </a:lnTo>
                  <a:lnTo>
                    <a:pt x="0" y="5400"/>
                  </a:lnTo>
                  <a:lnTo>
                    <a:pt x="0" y="13500"/>
                  </a:lnTo>
                  <a:cubicBezTo>
                    <a:pt x="0" y="17973"/>
                    <a:pt x="3626" y="21600"/>
                    <a:pt x="8100" y="21600"/>
                  </a:cubicBezTo>
                  <a:lnTo>
                    <a:pt x="10800" y="21600"/>
                  </a:lnTo>
                  <a:cubicBezTo>
                    <a:pt x="15273" y="21600"/>
                    <a:pt x="18900" y="17974"/>
                    <a:pt x="18900" y="13500"/>
                  </a:cubicBezTo>
                  <a:lnTo>
                    <a:pt x="18900" y="5400"/>
                  </a:lnTo>
                  <a:close/>
                </a:path>
              </a:pathLst>
            </a:custGeom>
            <a:solidFill>
              <a:srgbClr val="000000">
                <a:alpha val="40000"/>
              </a:srgbClr>
            </a:solid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5" name="Shape"/>
            <p:cNvSpPr/>
            <p:nvPr/>
          </p:nvSpPr>
          <p:spPr>
            <a:xfrm>
              <a:off x="0" y="0"/>
              <a:ext cx="762000" cy="309016"/>
            </a:xfrm>
            <a:custGeom>
              <a:avLst/>
              <a:gdLst/>
              <a:ahLst/>
              <a:cxnLst>
                <a:cxn ang="0">
                  <a:pos x="wd2" y="hd2"/>
                </a:cxn>
                <a:cxn ang="5400000">
                  <a:pos x="wd2" y="hd2"/>
                </a:cxn>
                <a:cxn ang="10800000">
                  <a:pos x="wd2" y="hd2"/>
                </a:cxn>
                <a:cxn ang="16200000">
                  <a:pos x="wd2" y="hd2"/>
                </a:cxn>
              </a:cxnLst>
              <a:rect l="0" t="0" r="r" b="b"/>
              <a:pathLst>
                <a:path w="21600" h="21600" extrusionOk="0">
                  <a:moveTo>
                    <a:pt x="14085" y="6750"/>
                  </a:moveTo>
                  <a:lnTo>
                    <a:pt x="13264" y="6750"/>
                  </a:lnTo>
                  <a:lnTo>
                    <a:pt x="13264" y="12825"/>
                  </a:lnTo>
                  <a:cubicBezTo>
                    <a:pt x="13264" y="16180"/>
                    <a:pt x="12161" y="18900"/>
                    <a:pt x="10800" y="18900"/>
                  </a:cubicBezTo>
                  <a:lnTo>
                    <a:pt x="9979" y="18900"/>
                  </a:lnTo>
                  <a:cubicBezTo>
                    <a:pt x="8618" y="18900"/>
                    <a:pt x="7515" y="16180"/>
                    <a:pt x="7515" y="12825"/>
                  </a:cubicBezTo>
                  <a:lnTo>
                    <a:pt x="7515" y="6750"/>
                  </a:lnTo>
                  <a:lnTo>
                    <a:pt x="9158" y="6750"/>
                  </a:lnTo>
                  <a:lnTo>
                    <a:pt x="9158" y="12825"/>
                  </a:lnTo>
                  <a:cubicBezTo>
                    <a:pt x="9158" y="13943"/>
                    <a:pt x="9525" y="14850"/>
                    <a:pt x="9979" y="14850"/>
                  </a:cubicBezTo>
                  <a:lnTo>
                    <a:pt x="10800" y="14850"/>
                  </a:lnTo>
                  <a:cubicBezTo>
                    <a:pt x="11254" y="14850"/>
                    <a:pt x="11621" y="13943"/>
                    <a:pt x="11621" y="12825"/>
                  </a:cubicBezTo>
                  <a:lnTo>
                    <a:pt x="11621" y="6750"/>
                  </a:lnTo>
                  <a:lnTo>
                    <a:pt x="10800" y="6750"/>
                  </a:lnTo>
                  <a:lnTo>
                    <a:pt x="12442" y="2700"/>
                  </a:lnTo>
                  <a:close/>
                  <a:moveTo>
                    <a:pt x="0" y="0"/>
                  </a:moveTo>
                  <a:lnTo>
                    <a:pt x="21600" y="0"/>
                  </a:lnTo>
                  <a:lnTo>
                    <a:pt x="21600" y="21600"/>
                  </a:lnTo>
                  <a:lnTo>
                    <a:pt x="0" y="21600"/>
                  </a:lnTo>
                  <a:close/>
                </a:path>
              </a:pathLst>
            </a:custGeom>
            <a:noFill/>
            <a:ln w="12700" cap="flat">
              <a:solidFill>
                <a:srgbClr val="808080"/>
              </a:solidFill>
              <a:prstDash val="solid"/>
              <a:round/>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grpSp>
      <p:sp>
        <p:nvSpPr>
          <p:cNvPr id="7" name="Rectangle">
            <a:hlinkClick r:id="" action="ppaction://hlinkshowjump?jump=lastslideviewed"/>
          </p:cNvPr>
          <p:cNvSpPr/>
          <p:nvPr/>
        </p:nvSpPr>
        <p:spPr>
          <a:xfrm>
            <a:off x="23094444" y="12973210"/>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pic>
        <p:nvPicPr>
          <p:cNvPr id="8" name="RFY logo _no text.png" descr="RFY logo _no text.png"/>
          <p:cNvPicPr>
            <a:picLocks noChangeAspect="1"/>
          </p:cNvPicPr>
          <p:nvPr/>
        </p:nvPicPr>
        <p:blipFill>
          <a:blip r:embed="rId6">
            <a:extLst/>
          </a:blip>
          <a:stretch>
            <a:fillRect/>
          </a:stretch>
        </p:blipFill>
        <p:spPr>
          <a:xfrm>
            <a:off x="23323439" y="224831"/>
            <a:ext cx="375033" cy="574175"/>
          </a:xfrm>
          <a:prstGeom prst="rect">
            <a:avLst/>
          </a:prstGeom>
          <a:ln w="12700">
            <a:miter lim="400000"/>
          </a:ln>
        </p:spPr>
      </p:pic>
      <p:sp>
        <p:nvSpPr>
          <p:cNvPr id="9" name="Title Text"/>
          <p:cNvSpPr txBox="1">
            <a:spLocks noGrp="1"/>
          </p:cNvSpPr>
          <p:nvPr>
            <p:ph type="title"/>
          </p:nvPr>
        </p:nvSpPr>
        <p:spPr>
          <a:xfrm>
            <a:off x="3548062" y="357187"/>
            <a:ext cx="17287876" cy="3429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10" name="Body Level One…"/>
          <p:cNvSpPr txBox="1">
            <a:spLocks noGrp="1"/>
          </p:cNvSpPr>
          <p:nvPr>
            <p:ph type="body" idx="1"/>
          </p:nvPr>
        </p:nvSpPr>
        <p:spPr>
          <a:xfrm>
            <a:off x="3548062" y="3839765"/>
            <a:ext cx="17287876" cy="88582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11952882" y="13038931"/>
            <a:ext cx="460376" cy="498476"/>
          </a:xfrm>
          <a:prstGeom prst="rect">
            <a:avLst/>
          </a:prstGeom>
          <a:ln w="12700">
            <a:miter lim="400000"/>
          </a:ln>
        </p:spPr>
        <p:txBody>
          <a:bodyPr wrap="none" lIns="71437" tIns="71437" rIns="71437" bIns="71437"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1pPr>
      <a:lvl2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2pPr>
      <a:lvl3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3pPr>
      <a:lvl4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4pPr>
      <a:lvl5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5pPr>
      <a:lvl6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6pPr>
      <a:lvl7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7pPr>
      <a:lvl8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8pPr>
      <a:lvl9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9pPr>
    </p:titleStyle>
    <p:bodyStyle>
      <a:lvl1pPr marL="7244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1pPr>
      <a:lvl2pPr marL="12451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2pPr>
      <a:lvl3pPr marL="17658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3pPr>
      <a:lvl4pPr marL="22865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4pPr>
      <a:lvl5pPr marL="28072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5pPr>
      <a:lvl6pPr marL="33279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6pPr>
      <a:lvl7pPr marL="38486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7pPr>
      <a:lvl8pPr marL="43693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8pPr>
      <a:lvl9pPr marL="48900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1pPr>
      <a:lvl2pPr marL="0" marR="0" indent="228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2pPr>
      <a:lvl3pPr marL="0" marR="0" indent="457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3pPr>
      <a:lvl4pPr marL="0" marR="0" indent="685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4pPr>
      <a:lvl5pPr marL="0" marR="0" indent="9144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5pPr>
      <a:lvl6pPr marL="0" marR="0" indent="11430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6pPr>
      <a:lvl7pPr marL="0" marR="0" indent="1371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7pPr>
      <a:lvl8pPr marL="0" marR="0" indent="1600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8pPr>
      <a:lvl9pPr marL="0" marR="0" indent="1828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10.xml"/><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8084355" y="10820400"/>
            <a:ext cx="7945756" cy="1641123"/>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defTabSz="1828800">
              <a:defRPr sz="6400" b="1">
                <a:solidFill>
                  <a:srgbClr val="000000"/>
                </a:solidFill>
                <a:latin typeface="Arial"/>
                <a:ea typeface="Arial"/>
                <a:cs typeface="Arial"/>
                <a:sym typeface="Arial"/>
              </a:defRPr>
            </a:pPr>
            <a:r>
              <a:t>Motivation Formula</a:t>
            </a:r>
            <a:endParaRPr b="0">
              <a:latin typeface="Futura Bold BT"/>
              <a:ea typeface="Futura Bold BT"/>
              <a:cs typeface="Futura Bold BT"/>
              <a:sym typeface="Futura Bold BT"/>
            </a:endParaRPr>
          </a:p>
          <a:p>
            <a:pPr defTabSz="1828800">
              <a:defRPr sz="3600" b="1">
                <a:solidFill>
                  <a:srgbClr val="000000"/>
                </a:solidFill>
                <a:latin typeface="Arial"/>
                <a:ea typeface="Arial"/>
                <a:cs typeface="Arial"/>
                <a:sym typeface="Arial"/>
              </a:defRPr>
            </a:pPr>
            <a:r>
              <a:t>(Lesson Plan Template)</a:t>
            </a:r>
          </a:p>
        </p:txBody>
      </p:sp>
      <p:pic>
        <p:nvPicPr>
          <p:cNvPr id="28" name="Picture 2" descr="Picture 2"/>
          <p:cNvPicPr>
            <a:picLocks noChangeAspect="1"/>
          </p:cNvPicPr>
          <p:nvPr/>
        </p:nvPicPr>
        <p:blipFill>
          <a:blip r:embed="rId2">
            <a:extLst/>
          </a:blip>
          <a:stretch>
            <a:fillRect/>
          </a:stretch>
        </p:blipFill>
        <p:spPr>
          <a:xfrm>
            <a:off x="6156236" y="1335315"/>
            <a:ext cx="11772539" cy="8813666"/>
          </a:xfrm>
          <a:prstGeom prst="rect">
            <a:avLst/>
          </a:prstGeom>
          <a:ln w="12700">
            <a:solidFill>
              <a:srgbClr val="000000"/>
            </a:solidFill>
          </a:ln>
          <a:effectLst>
            <a:outerShdw blurRad="584200" dist="279400" dir="2700000" rotWithShape="0">
              <a:srgbClr val="333333">
                <a:alpha val="64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Video</a:t>
            </a:r>
          </a:p>
        </p:txBody>
      </p:sp>
      <p:sp>
        <p:nvSpPr>
          <p:cNvPr id="289" name="Rectangle 8"/>
          <p:cNvSpPr txBox="1"/>
          <p:nvPr/>
        </p:nvSpPr>
        <p:spPr>
          <a:xfrm>
            <a:off x="4572000" y="10394731"/>
            <a:ext cx="15087600" cy="255454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200" b="1">
                <a:solidFill>
                  <a:srgbClr val="000000"/>
                </a:solidFill>
                <a:latin typeface="Arial"/>
                <a:ea typeface="Arial"/>
                <a:cs typeface="Arial"/>
                <a:sym typeface="Arial"/>
              </a:defRPr>
            </a:lvl1pPr>
          </a:lstStyle>
          <a:p>
            <a:r>
              <a:rPr lang="en-US" dirty="0"/>
              <a:t>Create your own Video  Activity slide. This slide may include one of </a:t>
            </a:r>
            <a:r>
              <a:rPr lang="en-US" dirty="0" err="1"/>
              <a:t>WhyTry’s</a:t>
            </a:r>
            <a:r>
              <a:rPr lang="en-US" dirty="0"/>
              <a:t> recommended YouTube clips that you have downloaded and embedded into this slide, or any other relevant video clip reinforcing some aspect of today’s lesson.  Videos may be funny, serious, documentary style, etc.  This is a good opportunity to differentiate your approach to best meet your student’s needs.</a:t>
            </a:r>
          </a:p>
          <a:p>
            <a:r>
              <a:rPr lang="en-US" dirty="0"/>
              <a:t/>
            </a:r>
            <a:br>
              <a:rPr lang="en-US" dirty="0"/>
            </a:br>
            <a:r>
              <a:rPr lang="en-US" dirty="0"/>
              <a:t>*note this will require that you download the clip in order to insert it into your presentation.  There are some free apps listed on the website that you can use to download online video clips for your lesson. </a:t>
            </a:r>
          </a:p>
        </p:txBody>
      </p:sp>
      <p:grpSp>
        <p:nvGrpSpPr>
          <p:cNvPr id="292" name="Group 9"/>
          <p:cNvGrpSpPr/>
          <p:nvPr/>
        </p:nvGrpSpPr>
        <p:grpSpPr>
          <a:xfrm>
            <a:off x="10210800" y="5029200"/>
            <a:ext cx="3657600" cy="3657600"/>
            <a:chOff x="0" y="0"/>
            <a:chExt cx="3657600" cy="3657600"/>
          </a:xfrm>
        </p:grpSpPr>
        <p:pic>
          <p:nvPicPr>
            <p:cNvPr id="290" name="Picture 12" descr="Picture 12"/>
            <p:cNvPicPr>
              <a:picLocks noChangeAspect="1"/>
            </p:cNvPicPr>
            <p:nvPr/>
          </p:nvPicPr>
          <p:blipFill>
            <a:blip r:embed="rId2">
              <a:extLst/>
            </a:blip>
            <a:stretch>
              <a:fillRect/>
            </a:stretch>
          </p:blipFill>
          <p:spPr>
            <a:xfrm>
              <a:off x="0" y="0"/>
              <a:ext cx="3657600" cy="3657600"/>
            </a:xfrm>
            <a:prstGeom prst="rect">
              <a:avLst/>
            </a:prstGeom>
            <a:ln w="12700" cap="flat">
              <a:noFill/>
              <a:miter lim="400000"/>
            </a:ln>
            <a:effectLst>
              <a:outerShdw blurRad="584200" dist="279400" dir="2700000" rotWithShape="0">
                <a:srgbClr val="333333">
                  <a:alpha val="64999"/>
                </a:srgbClr>
              </a:outerShdw>
            </a:effectLst>
          </p:spPr>
        </p:pic>
        <p:sp>
          <p:nvSpPr>
            <p:cNvPr id="291"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Picture 4"/>
          <p:cNvPicPr>
            <a:picLocks noChangeAspect="1"/>
          </p:cNvPicPr>
          <p:nvPr/>
        </p:nvPicPr>
        <p:blipFill>
          <a:blip r:embed="rId2">
            <a:extLst/>
          </a:blip>
          <a:srcRect b="18658"/>
          <a:stretch>
            <a:fillRect/>
          </a:stretch>
        </p:blipFill>
        <p:spPr>
          <a:xfrm>
            <a:off x="3352800" y="304800"/>
            <a:ext cx="2235200" cy="1421205"/>
          </a:xfrm>
          <a:prstGeom prst="rect">
            <a:avLst/>
          </a:prstGeom>
          <a:ln w="12700">
            <a:miter lim="400000"/>
          </a:ln>
          <a:effectLst>
            <a:outerShdw blurRad="584200" dist="279400" dir="2700000" rotWithShape="0">
              <a:srgbClr val="333333">
                <a:alpha val="64999"/>
              </a:srgbClr>
            </a:outerShdw>
          </a:effectLst>
        </p:spPr>
      </p:pic>
      <p:sp>
        <p:nvSpPr>
          <p:cNvPr id="31" name="Rectangle 5"/>
          <p:cNvSpPr txBox="1"/>
          <p:nvPr/>
        </p:nvSpPr>
        <p:spPr>
          <a:xfrm>
            <a:off x="7315200" y="762000"/>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ATTENTION GETTER</a:t>
            </a:r>
          </a:p>
        </p:txBody>
      </p:sp>
      <p:sp>
        <p:nvSpPr>
          <p:cNvPr id="32" name="Rectangle 1"/>
          <p:cNvSpPr txBox="1"/>
          <p:nvPr/>
        </p:nvSpPr>
        <p:spPr>
          <a:xfrm>
            <a:off x="4754622" y="4314940"/>
            <a:ext cx="15454110" cy="310850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b="1">
                <a:solidFill>
                  <a:srgbClr val="000000"/>
                </a:solidFill>
                <a:latin typeface="Arial"/>
                <a:ea typeface="Arial"/>
                <a:cs typeface="Arial"/>
                <a:sym typeface="Arial"/>
              </a:defRPr>
            </a:lvl1pPr>
          </a:lstStyle>
          <a:p>
            <a:r>
              <a:t>Create your own attention-getter slide to start today’s lesson.  This slide may include music, a story, an object lesson, a "Surrendering the One-up" activity, a group poll, or a brief movie clip.</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7315200" y="457200"/>
            <a:ext cx="9565303" cy="1318042"/>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8000" b="1">
                <a:solidFill>
                  <a:srgbClr val="000000"/>
                </a:solidFill>
                <a:effectLst>
                  <a:outerShdw blurRad="127000" dist="63500" dir="2700000" rotWithShape="0">
                    <a:srgbClr val="000000">
                      <a:alpha val="45000"/>
                    </a:srgbClr>
                  </a:outerShdw>
                </a:effectLst>
                <a:latin typeface="Arial"/>
                <a:ea typeface="Arial"/>
                <a:cs typeface="Arial"/>
                <a:sym typeface="Arial"/>
              </a:defRPr>
            </a:lvl1pPr>
          </a:lstStyle>
          <a:p>
            <a:r>
              <a:t>Motivation Formula</a:t>
            </a:r>
          </a:p>
        </p:txBody>
      </p:sp>
      <p:sp>
        <p:nvSpPr>
          <p:cNvPr id="35" name="TextBox 29"/>
          <p:cNvSpPr txBox="1"/>
          <p:nvPr/>
        </p:nvSpPr>
        <p:spPr>
          <a:xfrm>
            <a:off x="9241973" y="8223646"/>
            <a:ext cx="5773188" cy="577647"/>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spcBef>
                <a:spcPts val="2400"/>
              </a:spcBef>
              <a:defRPr sz="2800" b="1" u="sng">
                <a:solidFill>
                  <a:srgbClr val="010101"/>
                </a:solidFill>
                <a:uFill>
                  <a:solidFill>
                    <a:srgbClr val="010101"/>
                  </a:solidFill>
                </a:uFill>
                <a:latin typeface="Arial"/>
                <a:ea typeface="Arial"/>
                <a:cs typeface="Arial"/>
                <a:sym typeface="Arial"/>
                <a:hlinkClick r:id="rId2"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Animated Metaphor Walkthrough</a:t>
            </a:r>
          </a:p>
        </p:txBody>
      </p:sp>
      <p:grpSp>
        <p:nvGrpSpPr>
          <p:cNvPr id="38" name="Group 48"/>
          <p:cNvGrpSpPr/>
          <p:nvPr/>
        </p:nvGrpSpPr>
        <p:grpSpPr>
          <a:xfrm>
            <a:off x="6988650" y="10058400"/>
            <a:ext cx="1828800" cy="2499451"/>
            <a:chOff x="0" y="0"/>
            <a:chExt cx="1828799" cy="2499450"/>
          </a:xfrm>
        </p:grpSpPr>
        <p:sp>
          <p:nvSpPr>
            <p:cNvPr id="36" name="TextBox 9"/>
            <p:cNvSpPr txBox="1"/>
            <p:nvPr/>
          </p:nvSpPr>
          <p:spPr>
            <a:xfrm>
              <a:off x="94206" y="1921803"/>
              <a:ext cx="1697158" cy="5776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1828800">
                <a:defRPr sz="2800" b="1" u="sng">
                  <a:solidFill>
                    <a:srgbClr val="010101"/>
                  </a:solidFill>
                  <a:uFill>
                    <a:solidFill>
                      <a:srgbClr val="010101"/>
                    </a:solidFill>
                  </a:uFill>
                  <a:latin typeface="Arial"/>
                  <a:ea typeface="Arial"/>
                  <a:cs typeface="Arial"/>
                  <a:sym typeface="Arial"/>
                  <a:hlinkClick r:id="rId4"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Learning</a:t>
              </a:r>
            </a:p>
          </p:txBody>
        </p:sp>
        <p:pic>
          <p:nvPicPr>
            <p:cNvPr id="37" name="Picture 17" descr="Picture 17">
              <a:hlinkClick r:id="rId4" action="ppaction://hlinksldjump"/>
            </p:cNvPr>
            <p:cNvPicPr>
              <a:picLocks noChangeAspect="1"/>
            </p:cNvPicPr>
            <p:nvPr/>
          </p:nvPicPr>
          <p:blipFill>
            <a:blip r:embed="rId5">
              <a:extLst/>
            </a:blip>
            <a:stretch>
              <a:fillRect/>
            </a:stretch>
          </p:blipFill>
          <p:spPr>
            <a:xfrm>
              <a:off x="0" y="0"/>
              <a:ext cx="1828800" cy="1816608"/>
            </a:xfrm>
            <a:prstGeom prst="rect">
              <a:avLst/>
            </a:prstGeom>
            <a:ln w="12700" cap="flat">
              <a:noFill/>
              <a:miter lim="400000"/>
            </a:ln>
            <a:effectLst>
              <a:outerShdw blurRad="584200" dist="279400" dir="2700000" rotWithShape="0">
                <a:srgbClr val="333333">
                  <a:alpha val="64999"/>
                </a:srgbClr>
              </a:outerShdw>
            </a:effectLst>
          </p:spPr>
        </p:pic>
      </p:grpSp>
      <p:grpSp>
        <p:nvGrpSpPr>
          <p:cNvPr id="41" name="Group 49"/>
          <p:cNvGrpSpPr/>
          <p:nvPr/>
        </p:nvGrpSpPr>
        <p:grpSpPr>
          <a:xfrm>
            <a:off x="11252200" y="10058400"/>
            <a:ext cx="1828800" cy="2524781"/>
            <a:chOff x="0" y="0"/>
            <a:chExt cx="1828800" cy="2524780"/>
          </a:xfrm>
        </p:grpSpPr>
        <p:sp>
          <p:nvSpPr>
            <p:cNvPr id="39" name="TextBox 8"/>
            <p:cNvSpPr txBox="1"/>
            <p:nvPr/>
          </p:nvSpPr>
          <p:spPr>
            <a:xfrm>
              <a:off x="183945" y="1947134"/>
              <a:ext cx="1479942" cy="5776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1828800">
                <a:defRPr sz="2800" b="1" u="sng">
                  <a:solidFill>
                    <a:srgbClr val="010101"/>
                  </a:solidFill>
                  <a:uFill>
                    <a:solidFill>
                      <a:srgbClr val="010101"/>
                    </a:solidFill>
                  </a:uFill>
                  <a:latin typeface="Arial"/>
                  <a:ea typeface="Arial"/>
                  <a:cs typeface="Arial"/>
                  <a:sym typeface="Arial"/>
                  <a:hlinkClick r:id="rId4" action="ppaction://hlinksldjump"/>
                </a:defRPr>
              </a:lvl1pPr>
            </a:lstStyle>
            <a:p>
              <a:pPr>
                <a:defRPr u="none">
                  <a:solidFill>
                    <a:srgbClr val="000000"/>
                  </a:solidFill>
                  <a:uFillTx/>
                </a:defRPr>
              </a:pPr>
              <a:r>
                <a:rPr u="sng">
                  <a:solidFill>
                    <a:srgbClr val="010101"/>
                  </a:solidFill>
                  <a:uFill>
                    <a:solidFill>
                      <a:srgbClr val="010101"/>
                    </a:solidFill>
                  </a:uFill>
                  <a:hlinkClick r:id="rId2" action="ppaction://hlinksldjump"/>
                </a:rPr>
                <a:t>Journal</a:t>
              </a:r>
            </a:p>
          </p:txBody>
        </p:sp>
        <p:pic>
          <p:nvPicPr>
            <p:cNvPr id="40" name="Picture 16" descr="Picture 16">
              <a:hlinkClick r:id="rId4" action="ppaction://hlinksldjump"/>
            </p:cNvPr>
            <p:cNvPicPr>
              <a:picLocks noChangeAspect="1"/>
            </p:cNvPicPr>
            <p:nvPr/>
          </p:nvPicPr>
          <p:blipFill>
            <a:blip r:embed="rId6">
              <a:extLst/>
            </a:blip>
            <a:stretch>
              <a:fillRect/>
            </a:stretch>
          </p:blipFill>
          <p:spPr>
            <a:xfrm>
              <a:off x="0" y="0"/>
              <a:ext cx="1828800" cy="1828800"/>
            </a:xfrm>
            <a:prstGeom prst="rect">
              <a:avLst/>
            </a:prstGeom>
            <a:ln w="12700" cap="flat">
              <a:noFill/>
              <a:miter lim="400000"/>
            </a:ln>
            <a:effectLst>
              <a:outerShdw blurRad="584200" dist="279400" dir="2700000" rotWithShape="0">
                <a:srgbClr val="333333">
                  <a:alpha val="64999"/>
                </a:srgbClr>
              </a:outerShdw>
            </a:effectLst>
          </p:spPr>
        </p:pic>
      </p:grpSp>
      <p:grpSp>
        <p:nvGrpSpPr>
          <p:cNvPr id="44" name="Group 50"/>
          <p:cNvGrpSpPr/>
          <p:nvPr/>
        </p:nvGrpSpPr>
        <p:grpSpPr>
          <a:xfrm>
            <a:off x="15519400" y="10058400"/>
            <a:ext cx="1828800" cy="2498467"/>
            <a:chOff x="0" y="0"/>
            <a:chExt cx="1828800" cy="2498466"/>
          </a:xfrm>
        </p:grpSpPr>
        <p:pic>
          <p:nvPicPr>
            <p:cNvPr id="42" name="Picture 30" descr="Picture 30">
              <a:hlinkClick r:id="rId4" action="ppaction://hlinksldjump"/>
            </p:cNvPr>
            <p:cNvPicPr>
              <a:picLocks noChangeAspect="1"/>
            </p:cNvPicPr>
            <p:nvPr/>
          </p:nvPicPr>
          <p:blipFill>
            <a:blip r:embed="rId7">
              <a:extLst/>
            </a:blip>
            <a:stretch>
              <a:fillRect/>
            </a:stretch>
          </p:blipFill>
          <p:spPr>
            <a:xfrm>
              <a:off x="0" y="0"/>
              <a:ext cx="1828800" cy="1828800"/>
            </a:xfrm>
            <a:prstGeom prst="rect">
              <a:avLst/>
            </a:prstGeom>
            <a:ln w="12700" cap="flat">
              <a:noFill/>
              <a:miter lim="400000"/>
            </a:ln>
            <a:effectLst>
              <a:outerShdw blurRad="584200" dist="279400" dir="2700000" rotWithShape="0">
                <a:srgbClr val="333333">
                  <a:alpha val="64999"/>
                </a:srgbClr>
              </a:outerShdw>
            </a:effectLst>
          </p:spPr>
        </p:pic>
        <p:sp>
          <p:nvSpPr>
            <p:cNvPr id="43" name="TextBox 34"/>
            <p:cNvSpPr txBox="1"/>
            <p:nvPr/>
          </p:nvSpPr>
          <p:spPr>
            <a:xfrm>
              <a:off x="378229" y="1920819"/>
              <a:ext cx="1157334" cy="5776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1828800">
                <a:defRPr sz="2800" b="1" u="sng">
                  <a:solidFill>
                    <a:srgbClr val="010101"/>
                  </a:solidFill>
                  <a:uFill>
                    <a:solidFill>
                      <a:srgbClr val="010101"/>
                    </a:solidFill>
                  </a:uFill>
                  <a:latin typeface="Arial"/>
                  <a:ea typeface="Arial"/>
                  <a:cs typeface="Arial"/>
                  <a:sym typeface="Arial"/>
                  <a:hlinkClick r:id="rId4" action="ppaction://hlinksldjump"/>
                </a:defRPr>
              </a:lvl1pPr>
            </a:lstStyle>
            <a:p>
              <a:pPr>
                <a:defRPr u="none">
                  <a:solidFill>
                    <a:srgbClr val="000000"/>
                  </a:solidFill>
                  <a:uFillTx/>
                </a:defRPr>
              </a:pPr>
              <a:r>
                <a:rPr u="sng">
                  <a:solidFill>
                    <a:srgbClr val="010101"/>
                  </a:solidFill>
                  <a:uFill>
                    <a:solidFill>
                      <a:srgbClr val="010101"/>
                    </a:solidFill>
                  </a:uFill>
                  <a:hlinkClick r:id="rId2" action="ppaction://hlinksldjump"/>
                </a:rPr>
                <a:t>Video</a:t>
              </a:r>
            </a:p>
          </p:txBody>
        </p:sp>
      </p:grpSp>
      <p:sp>
        <p:nvSpPr>
          <p:cNvPr id="45" name="TextBox 42"/>
          <p:cNvSpPr txBox="1"/>
          <p:nvPr/>
        </p:nvSpPr>
        <p:spPr>
          <a:xfrm>
            <a:off x="10308773" y="7326624"/>
            <a:ext cx="3514746" cy="577647"/>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2800" b="1" u="sng">
                <a:solidFill>
                  <a:srgbClr val="010101"/>
                </a:solidFill>
                <a:uFill>
                  <a:solidFill>
                    <a:srgbClr val="010101"/>
                  </a:solidFill>
                </a:uFill>
                <a:latin typeface="Arial"/>
                <a:ea typeface="Arial"/>
                <a:cs typeface="Arial"/>
                <a:sym typeface="Arial"/>
                <a:hlinkClick r:id="rId3" action="ppaction://hlinksldjump"/>
              </a:defRPr>
            </a:lvl1pPr>
          </a:lstStyle>
          <a:p>
            <a:pPr>
              <a:defRPr u="none">
                <a:solidFill>
                  <a:srgbClr val="000000"/>
                </a:solidFill>
                <a:uFillTx/>
              </a:defRPr>
            </a:pPr>
            <a:r>
              <a:rPr u="sng">
                <a:solidFill>
                  <a:srgbClr val="010101"/>
                </a:solidFill>
                <a:uFill>
                  <a:solidFill>
                    <a:srgbClr val="010101"/>
                  </a:solidFill>
                </a:uFill>
                <a:hlinkClick r:id="rId2" action="ppaction://hlinksldjump"/>
              </a:rPr>
              <a:t>Complete Metaphor</a:t>
            </a:r>
          </a:p>
        </p:txBody>
      </p:sp>
      <p:pic>
        <p:nvPicPr>
          <p:cNvPr id="46" name="Picture 19" descr="Picture 19"/>
          <p:cNvPicPr>
            <a:picLocks noChangeAspect="1"/>
          </p:cNvPicPr>
          <p:nvPr/>
        </p:nvPicPr>
        <p:blipFill>
          <a:blip r:embed="rId8">
            <a:extLst/>
          </a:blip>
          <a:stretch>
            <a:fillRect/>
          </a:stretch>
        </p:blipFill>
        <p:spPr>
          <a:xfrm>
            <a:off x="9235442" y="2602223"/>
            <a:ext cx="5618337" cy="4206242"/>
          </a:xfrm>
          <a:prstGeom prst="rect">
            <a:avLst/>
          </a:prstGeom>
          <a:ln w="12700">
            <a:solidFill>
              <a:srgbClr val="000000"/>
            </a:solidFill>
          </a:ln>
          <a:effectLst>
            <a:outerShdw blurRad="584200" dist="279400" dir="2700000" rotWithShape="0">
              <a:srgbClr val="333333">
                <a:alpha val="64999"/>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1"/>
          <p:cNvGrpSpPr/>
          <p:nvPr/>
        </p:nvGrpSpPr>
        <p:grpSpPr>
          <a:xfrm>
            <a:off x="3651504" y="457200"/>
            <a:ext cx="17099281" cy="12801600"/>
            <a:chOff x="0" y="0"/>
            <a:chExt cx="17099280" cy="12801599"/>
          </a:xfrm>
        </p:grpSpPr>
        <p:grpSp>
          <p:nvGrpSpPr>
            <p:cNvPr id="57" name="Group 96"/>
            <p:cNvGrpSpPr/>
            <p:nvPr/>
          </p:nvGrpSpPr>
          <p:grpSpPr>
            <a:xfrm>
              <a:off x="0" y="0"/>
              <a:ext cx="17099281" cy="12801600"/>
              <a:chOff x="0" y="0"/>
              <a:chExt cx="17099280" cy="12801599"/>
            </a:xfrm>
          </p:grpSpPr>
          <p:grpSp>
            <p:nvGrpSpPr>
              <p:cNvPr id="52" name="Group 97"/>
              <p:cNvGrpSpPr/>
              <p:nvPr/>
            </p:nvGrpSpPr>
            <p:grpSpPr>
              <a:xfrm>
                <a:off x="0" y="0"/>
                <a:ext cx="17099281" cy="12801600"/>
                <a:chOff x="0" y="0"/>
                <a:chExt cx="17099280" cy="12801599"/>
              </a:xfrm>
            </p:grpSpPr>
            <p:pic>
              <p:nvPicPr>
                <p:cNvPr id="48" name="Picture 3" descr="Picture 3"/>
                <p:cNvPicPr>
                  <a:picLocks noChangeAspect="1"/>
                </p:cNvPicPr>
                <p:nvPr/>
              </p:nvPicPr>
              <p:blipFill>
                <a:blip r:embed="rId2">
                  <a:extLst/>
                </a:blip>
                <a:srcRect l="2048" t="2706" r="1888" b="2556"/>
                <a:stretch>
                  <a:fillRect/>
                </a:stretch>
              </p:blipFill>
              <p:spPr>
                <a:xfrm>
                  <a:off x="0" y="0"/>
                  <a:ext cx="17099281" cy="12801600"/>
                </a:xfrm>
                <a:prstGeom prst="rect">
                  <a:avLst/>
                </a:prstGeom>
                <a:ln w="12700" cap="flat">
                  <a:solidFill>
                    <a:srgbClr val="000000"/>
                  </a:solidFill>
                  <a:prstDash val="solid"/>
                  <a:round/>
                </a:ln>
                <a:effectLst>
                  <a:outerShdw blurRad="584200" dist="279400" dir="2700000" rotWithShape="0">
                    <a:srgbClr val="333333">
                      <a:alpha val="64999"/>
                    </a:srgbClr>
                  </a:outerShdw>
                </a:effectLst>
              </p:spPr>
            </p:pic>
            <p:pic>
              <p:nvPicPr>
                <p:cNvPr id="49" name="Picture 3" descr="Picture 3"/>
                <p:cNvPicPr>
                  <a:picLocks noChangeAspect="1"/>
                </p:cNvPicPr>
                <p:nvPr/>
              </p:nvPicPr>
              <p:blipFill>
                <a:blip r:embed="rId3">
                  <a:extLst/>
                </a:blip>
                <a:srcRect t="4396"/>
                <a:stretch>
                  <a:fillRect/>
                </a:stretch>
              </p:blipFill>
              <p:spPr>
                <a:xfrm rot="20466116">
                  <a:off x="4152160" y="4091351"/>
                  <a:ext cx="1219201" cy="10199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6"/>
                        <a:pt x="0" y="10800"/>
                      </a:cubicBezTo>
                      <a:cubicBezTo>
                        <a:pt x="0" y="16764"/>
                        <a:pt x="4835" y="21600"/>
                        <a:pt x="10800" y="21600"/>
                      </a:cubicBezTo>
                      <a:cubicBezTo>
                        <a:pt x="16765" y="21600"/>
                        <a:pt x="21600" y="16764"/>
                        <a:pt x="21600" y="10800"/>
                      </a:cubicBezTo>
                      <a:cubicBezTo>
                        <a:pt x="21600" y="4836"/>
                        <a:pt x="16765" y="0"/>
                        <a:pt x="10800" y="0"/>
                      </a:cubicBezTo>
                      <a:close/>
                    </a:path>
                  </a:pathLst>
                </a:custGeom>
                <a:ln w="12700" cap="flat">
                  <a:noFill/>
                  <a:miter lim="400000"/>
                </a:ln>
                <a:effectLst/>
              </p:spPr>
            </p:pic>
            <p:pic>
              <p:nvPicPr>
                <p:cNvPr id="50" name="Picture 3" descr="Picture 3"/>
                <p:cNvPicPr>
                  <a:picLocks noChangeAspect="1"/>
                </p:cNvPicPr>
                <p:nvPr/>
              </p:nvPicPr>
              <p:blipFill>
                <a:blip r:embed="rId4">
                  <a:extLst/>
                </a:blip>
                <a:stretch>
                  <a:fillRect/>
                </a:stretch>
              </p:blipFill>
              <p:spPr>
                <a:xfrm rot="1104285">
                  <a:off x="5186806" y="4571755"/>
                  <a:ext cx="596749" cy="484595"/>
                </a:xfrm>
                <a:prstGeom prst="rect">
                  <a:avLst/>
                </a:prstGeom>
                <a:ln w="12700" cap="flat">
                  <a:noFill/>
                  <a:miter lim="400000"/>
                </a:ln>
                <a:effectLst/>
              </p:spPr>
            </p:pic>
            <p:pic>
              <p:nvPicPr>
                <p:cNvPr id="51" name="Picture 3" descr="Picture 3"/>
                <p:cNvPicPr>
                  <a:picLocks noChangeAspect="1"/>
                </p:cNvPicPr>
                <p:nvPr/>
              </p:nvPicPr>
              <p:blipFill>
                <a:blip r:embed="rId4">
                  <a:extLst/>
                </a:blip>
                <a:stretch>
                  <a:fillRect/>
                </a:stretch>
              </p:blipFill>
              <p:spPr>
                <a:xfrm rot="2069837">
                  <a:off x="6752387" y="3717873"/>
                  <a:ext cx="305837" cy="299515"/>
                </a:xfrm>
                <a:prstGeom prst="rect">
                  <a:avLst/>
                </a:prstGeom>
                <a:ln w="12700" cap="flat">
                  <a:noFill/>
                  <a:miter lim="400000"/>
                </a:ln>
                <a:effectLst/>
              </p:spPr>
            </p:pic>
          </p:grpSp>
          <p:sp>
            <p:nvSpPr>
              <p:cNvPr id="53" name="Oval 98"/>
              <p:cNvSpPr/>
              <p:nvPr/>
            </p:nvSpPr>
            <p:spPr>
              <a:xfrm rot="21135463">
                <a:off x="5435346" y="4159250"/>
                <a:ext cx="1219201" cy="457200"/>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54" name="Oval 99"/>
              <p:cNvSpPr/>
              <p:nvPr/>
            </p:nvSpPr>
            <p:spPr>
              <a:xfrm rot="341268">
                <a:off x="6064075" y="3908419"/>
                <a:ext cx="855514" cy="457201"/>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55" name="Oval 100"/>
              <p:cNvSpPr/>
              <p:nvPr/>
            </p:nvSpPr>
            <p:spPr>
              <a:xfrm rot="341268">
                <a:off x="5846036" y="3949060"/>
                <a:ext cx="642757" cy="502921"/>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56" name="Oval 101"/>
              <p:cNvSpPr/>
              <p:nvPr/>
            </p:nvSpPr>
            <p:spPr>
              <a:xfrm rot="1107667">
                <a:off x="6794899" y="3388799"/>
                <a:ext cx="642757" cy="377853"/>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58" name="Rectangle 71"/>
            <p:cNvSpPr/>
            <p:nvPr/>
          </p:nvSpPr>
          <p:spPr>
            <a:xfrm>
              <a:off x="92944" y="12496610"/>
              <a:ext cx="1511407" cy="283885"/>
            </a:xfrm>
            <a:prstGeom prst="rect">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60" name="Rectangle 4"/>
          <p:cNvSpPr txBox="1"/>
          <p:nvPr/>
        </p:nvSpPr>
        <p:spPr>
          <a:xfrm rot="21096193">
            <a:off x="3974930" y="2605244"/>
            <a:ext cx="1686169" cy="50394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2200" b="1">
                <a:solidFill>
                  <a:srgbClr val="FFFF00"/>
                </a:solidFill>
                <a:effectLst>
                  <a:outerShdw blurRad="50800" dist="50800" dir="5400000" rotWithShape="0">
                    <a:srgbClr val="000000">
                      <a:alpha val="85000"/>
                    </a:srgbClr>
                  </a:outerShdw>
                </a:effectLst>
                <a:latin typeface="Arial"/>
                <a:ea typeface="Arial"/>
                <a:cs typeface="Arial"/>
                <a:sym typeface="Arial"/>
              </a:defRPr>
            </a:lvl1pPr>
          </a:lstStyle>
          <a:p>
            <a:r>
              <a:t>Challenges</a:t>
            </a:r>
          </a:p>
        </p:txBody>
      </p:sp>
      <p:sp>
        <p:nvSpPr>
          <p:cNvPr id="61" name="Line 5"/>
          <p:cNvSpPr/>
          <p:nvPr/>
        </p:nvSpPr>
        <p:spPr>
          <a:xfrm>
            <a:off x="5791200" y="2847975"/>
            <a:ext cx="457201" cy="85725"/>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62" name="Rectangle 8"/>
          <p:cNvSpPr txBox="1"/>
          <p:nvPr/>
        </p:nvSpPr>
        <p:spPr>
          <a:xfrm rot="21348906">
            <a:off x="6058130" y="2613200"/>
            <a:ext cx="1002813" cy="503940"/>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2200" b="1">
                <a:solidFill>
                  <a:srgbClr val="FF0000"/>
                </a:solidFill>
                <a:effectLst>
                  <a:outerShdw blurRad="50800" dist="38100" dir="5400000" rotWithShape="0">
                    <a:srgbClr val="000000">
                      <a:alpha val="81000"/>
                    </a:srgbClr>
                  </a:outerShdw>
                </a:effectLst>
                <a:latin typeface="Arial"/>
                <a:ea typeface="Arial"/>
                <a:cs typeface="Arial"/>
                <a:sym typeface="Arial"/>
              </a:defRPr>
            </a:lvl1pPr>
          </a:lstStyle>
          <a:p>
            <a:r>
              <a:t>Anger</a:t>
            </a:r>
          </a:p>
        </p:txBody>
      </p:sp>
      <p:sp>
        <p:nvSpPr>
          <p:cNvPr id="63" name="Text Box 17"/>
          <p:cNvSpPr txBox="1"/>
          <p:nvPr/>
        </p:nvSpPr>
        <p:spPr>
          <a:xfrm>
            <a:off x="3512463" y="6189433"/>
            <a:ext cx="3349628" cy="150890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1800">
                <a:solidFill>
                  <a:srgbClr val="000000"/>
                </a:solidFill>
                <a:latin typeface="Arial"/>
                <a:ea typeface="Arial"/>
                <a:cs typeface="Arial"/>
                <a:sym typeface="Arial"/>
              </a:defRPr>
            </a:pPr>
            <a:r>
              <a:t>• Hurting self or others</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Less self-respect</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Energy dies</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Easy – “path of</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least resistance”</a:t>
            </a:r>
          </a:p>
        </p:txBody>
      </p:sp>
      <p:sp>
        <p:nvSpPr>
          <p:cNvPr id="64" name="Text Box 18"/>
          <p:cNvSpPr txBox="1"/>
          <p:nvPr/>
        </p:nvSpPr>
        <p:spPr>
          <a:xfrm>
            <a:off x="8683626" y="5851526"/>
            <a:ext cx="2898775" cy="708802"/>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spcBef>
                <a:spcPts val="1000"/>
              </a:spcBef>
              <a:defRPr sz="1800">
                <a:solidFill>
                  <a:srgbClr val="000000"/>
                </a:solidFill>
                <a:latin typeface="Arial"/>
                <a:ea typeface="Arial"/>
                <a:cs typeface="Arial"/>
                <a:sym typeface="Arial"/>
              </a:defRPr>
            </a:pPr>
            <a:r>
              <a:t>Less Opportunity</a:t>
            </a:r>
            <a:br/>
            <a:r>
              <a:t>and Freedom</a:t>
            </a:r>
          </a:p>
        </p:txBody>
      </p:sp>
      <p:grpSp>
        <p:nvGrpSpPr>
          <p:cNvPr id="67" name="AutoShape 60"/>
          <p:cNvGrpSpPr/>
          <p:nvPr/>
        </p:nvGrpSpPr>
        <p:grpSpPr>
          <a:xfrm>
            <a:off x="3810000" y="2379275"/>
            <a:ext cx="457200" cy="442102"/>
            <a:chOff x="0" y="-6349"/>
            <a:chExt cx="457200" cy="442101"/>
          </a:xfrm>
        </p:grpSpPr>
        <p:sp>
          <p:nvSpPr>
            <p:cNvPr id="65"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66" name="1"/>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1</a:t>
              </a:r>
            </a:p>
          </p:txBody>
        </p:sp>
      </p:grpSp>
      <p:sp>
        <p:nvSpPr>
          <p:cNvPr id="68" name="Text Box 11"/>
          <p:cNvSpPr txBox="1"/>
          <p:nvPr/>
        </p:nvSpPr>
        <p:spPr>
          <a:xfrm>
            <a:off x="5486400" y="5705476"/>
            <a:ext cx="2769116" cy="528509"/>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2400" b="1">
                <a:solidFill>
                  <a:srgbClr val="000000"/>
                </a:solidFill>
                <a:latin typeface="Arial"/>
                <a:ea typeface="Arial"/>
                <a:cs typeface="Arial"/>
                <a:sym typeface="Arial"/>
              </a:defRPr>
            </a:lvl1pPr>
          </a:lstStyle>
          <a:p>
            <a:r>
              <a:t>“The Flood Zone”</a:t>
            </a:r>
          </a:p>
        </p:txBody>
      </p:sp>
      <p:sp>
        <p:nvSpPr>
          <p:cNvPr id="69" name="Line 5"/>
          <p:cNvSpPr/>
          <p:nvPr/>
        </p:nvSpPr>
        <p:spPr>
          <a:xfrm>
            <a:off x="8356599" y="5991226"/>
            <a:ext cx="457201" cy="215901"/>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70" name="Line 5"/>
          <p:cNvSpPr/>
          <p:nvPr/>
        </p:nvSpPr>
        <p:spPr>
          <a:xfrm flipH="1">
            <a:off x="5181599" y="6042026"/>
            <a:ext cx="419101" cy="215901"/>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73" name="Group 40"/>
          <p:cNvGrpSpPr/>
          <p:nvPr/>
        </p:nvGrpSpPr>
        <p:grpSpPr>
          <a:xfrm>
            <a:off x="4744725" y="4229062"/>
            <a:ext cx="1354451" cy="749847"/>
            <a:chOff x="0" y="0"/>
            <a:chExt cx="1354450" cy="749845"/>
          </a:xfrm>
        </p:grpSpPr>
        <p:sp>
          <p:nvSpPr>
            <p:cNvPr id="71" name="Text Box 18"/>
            <p:cNvSpPr txBox="1"/>
            <p:nvPr/>
          </p:nvSpPr>
          <p:spPr>
            <a:xfrm rot="20378073">
              <a:off x="30840" y="184791"/>
              <a:ext cx="1130301" cy="380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l" defTabSz="1828800">
                <a:spcBef>
                  <a:spcPts val="800"/>
                </a:spcBef>
                <a:defRPr sz="1400">
                  <a:solidFill>
                    <a:srgbClr val="000000"/>
                  </a:solidFill>
                  <a:latin typeface="Arial"/>
                  <a:ea typeface="Arial"/>
                  <a:cs typeface="Arial"/>
                  <a:sym typeface="Arial"/>
                </a:defRPr>
              </a:lvl1pPr>
            </a:lstStyle>
            <a:p>
              <a:r>
                <a:t>Damage</a:t>
              </a:r>
            </a:p>
          </p:txBody>
        </p:sp>
        <p:sp>
          <p:nvSpPr>
            <p:cNvPr id="72" name="Line 5"/>
            <p:cNvSpPr/>
            <p:nvPr/>
          </p:nvSpPr>
          <p:spPr>
            <a:xfrm flipV="1">
              <a:off x="948050" y="31787"/>
              <a:ext cx="406401" cy="228601"/>
            </a:xfrm>
            <a:prstGeom prst="line">
              <a:avLst/>
            </a:prstGeom>
            <a:noFill/>
            <a:ln w="50800" cap="flat">
              <a:solidFill>
                <a:srgbClr val="FF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grpSp>
        <p:nvGrpSpPr>
          <p:cNvPr id="82" name="Group 43"/>
          <p:cNvGrpSpPr/>
          <p:nvPr/>
        </p:nvGrpSpPr>
        <p:grpSpPr>
          <a:xfrm>
            <a:off x="7153939" y="1838372"/>
            <a:ext cx="3237625" cy="1322561"/>
            <a:chOff x="0" y="0"/>
            <a:chExt cx="3237624" cy="1322559"/>
          </a:xfrm>
        </p:grpSpPr>
        <p:sp>
          <p:nvSpPr>
            <p:cNvPr id="74" name="Text Box 11"/>
            <p:cNvSpPr txBox="1"/>
            <p:nvPr/>
          </p:nvSpPr>
          <p:spPr>
            <a:xfrm>
              <a:off x="1055097" y="418772"/>
              <a:ext cx="1098869" cy="6780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3200" b="1" baseline="-15500">
                  <a:solidFill>
                    <a:srgbClr val="000000"/>
                  </a:solidFill>
                  <a:latin typeface="Arial"/>
                  <a:ea typeface="Arial"/>
                  <a:cs typeface="Arial"/>
                  <a:sym typeface="Arial"/>
                </a:defRPr>
              </a:lvl1pPr>
            </a:lstStyle>
            <a:p>
              <a:r>
                <a:t>Choice</a:t>
              </a:r>
            </a:p>
          </p:txBody>
        </p:sp>
        <p:sp>
          <p:nvSpPr>
            <p:cNvPr id="75" name="AutoShape 12"/>
            <p:cNvSpPr/>
            <p:nvPr/>
          </p:nvSpPr>
          <p:spPr>
            <a:xfrm rot="1817485">
              <a:off x="2285336" y="790528"/>
              <a:ext cx="609601" cy="304801"/>
            </a:xfrm>
            <a:prstGeom prst="rightArrow">
              <a:avLst>
                <a:gd name="adj1" fmla="val 50000"/>
                <a:gd name="adj2" fmla="val 50000"/>
              </a:avLst>
            </a:prstGeom>
            <a:solidFill>
              <a:srgbClr val="FFCC00"/>
            </a:solidFill>
            <a:ln w="12700" cap="flat">
              <a:noFill/>
              <a:miter lim="400000"/>
            </a:ln>
            <a:effectLst>
              <a:outerShdw blurRad="50800" dist="50800" dir="5400000" rotWithShape="0">
                <a:srgbClr val="000000">
                  <a:alpha val="89000"/>
                </a:srgbClr>
              </a:outerShdw>
            </a:effectLst>
          </p:spPr>
          <p:txBody>
            <a:bodyPr wrap="square" lIns="91439" tIns="91439" rIns="91439" bIns="91439" numCol="1" anchor="ctr">
              <a:noAutofit/>
            </a:bodyPr>
            <a:lstStyle/>
            <a:p>
              <a:pPr algn="l" defTabSz="1828800">
                <a:spcBef>
                  <a:spcPts val="1300"/>
                </a:spcBef>
                <a:defRPr sz="2200" b="1">
                  <a:solidFill>
                    <a:srgbClr val="000000"/>
                  </a:solidFill>
                  <a:effectLst>
                    <a:outerShdw blurRad="50800" dist="50800" dir="5400000" rotWithShape="0">
                      <a:srgbClr val="000000"/>
                    </a:outerShdw>
                  </a:effectLst>
                  <a:latin typeface="Arial"/>
                  <a:ea typeface="Arial"/>
                  <a:cs typeface="Arial"/>
                  <a:sym typeface="Arial"/>
                </a:defRPr>
              </a:pPr>
              <a:endParaRPr/>
            </a:p>
          </p:txBody>
        </p:sp>
        <p:sp>
          <p:nvSpPr>
            <p:cNvPr id="76" name="Text Box 14"/>
            <p:cNvSpPr txBox="1"/>
            <p:nvPr/>
          </p:nvSpPr>
          <p:spPr>
            <a:xfrm rot="1624975">
              <a:off x="1925307" y="260806"/>
              <a:ext cx="1267069" cy="503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200" b="1">
                  <a:solidFill>
                    <a:srgbClr val="00B050"/>
                  </a:solidFill>
                  <a:effectLst>
                    <a:outerShdw blurRad="50800" dist="38100" dir="2700000" rotWithShape="0">
                      <a:srgbClr val="000000">
                        <a:alpha val="81000"/>
                      </a:srgbClr>
                    </a:outerShdw>
                  </a:effectLst>
                  <a:latin typeface="Arial"/>
                  <a:ea typeface="Arial"/>
                  <a:cs typeface="Arial"/>
                  <a:sym typeface="Arial"/>
                </a:defRPr>
              </a:lvl1pPr>
            </a:lstStyle>
            <a:p>
              <a:r>
                <a:t>Positive</a:t>
              </a:r>
            </a:p>
          </p:txBody>
        </p:sp>
        <p:sp>
          <p:nvSpPr>
            <p:cNvPr id="77" name="Text Box 15"/>
            <p:cNvSpPr txBox="1"/>
            <p:nvPr/>
          </p:nvSpPr>
          <p:spPr>
            <a:xfrm rot="19795474">
              <a:off x="34704" y="422141"/>
              <a:ext cx="1360248" cy="503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200" b="1">
                  <a:solidFill>
                    <a:srgbClr val="FF0000"/>
                  </a:solidFill>
                  <a:effectLst>
                    <a:outerShdw blurRad="50800" dist="38100" dir="2700000" rotWithShape="0">
                      <a:srgbClr val="000000">
                        <a:alpha val="81000"/>
                      </a:srgbClr>
                    </a:outerShdw>
                  </a:effectLst>
                  <a:latin typeface="Arial"/>
                  <a:ea typeface="Arial"/>
                  <a:cs typeface="Arial"/>
                  <a:sym typeface="Arial"/>
                </a:defRPr>
              </a:lvl1pPr>
            </a:lstStyle>
            <a:p>
              <a:r>
                <a:t>Negative</a:t>
              </a:r>
            </a:p>
          </p:txBody>
        </p:sp>
        <p:grpSp>
          <p:nvGrpSpPr>
            <p:cNvPr id="80" name="AutoShape 60"/>
            <p:cNvGrpSpPr/>
            <p:nvPr/>
          </p:nvGrpSpPr>
          <p:grpSpPr>
            <a:xfrm>
              <a:off x="1482057" y="226576"/>
              <a:ext cx="457203" cy="442103"/>
              <a:chOff x="0" y="-6349"/>
              <a:chExt cx="457201" cy="442101"/>
            </a:xfrm>
          </p:grpSpPr>
          <p:sp>
            <p:nvSpPr>
              <p:cNvPr id="78" name="Shape"/>
              <p:cNvSpPr/>
              <p:nvPr/>
            </p:nvSpPr>
            <p:spPr>
              <a:xfrm>
                <a:off x="0" y="62300"/>
                <a:ext cx="457202"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79" name="2"/>
              <p:cNvSpPr txBox="1"/>
              <p:nvPr/>
            </p:nvSpPr>
            <p:spPr>
              <a:xfrm>
                <a:off x="67242"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2</a:t>
                </a:r>
              </a:p>
            </p:txBody>
          </p:sp>
        </p:grpSp>
        <p:sp>
          <p:nvSpPr>
            <p:cNvPr id="81" name="AutoShape 12"/>
            <p:cNvSpPr/>
            <p:nvPr/>
          </p:nvSpPr>
          <p:spPr>
            <a:xfrm rot="9000000">
              <a:off x="494634" y="885777"/>
              <a:ext cx="609601" cy="304801"/>
            </a:xfrm>
            <a:prstGeom prst="rightArrow">
              <a:avLst>
                <a:gd name="adj1" fmla="val 50000"/>
                <a:gd name="adj2" fmla="val 50000"/>
              </a:avLst>
            </a:prstGeom>
            <a:solidFill>
              <a:srgbClr val="FFCC00"/>
            </a:solidFill>
            <a:ln w="12700" cap="flat">
              <a:noFill/>
              <a:miter lim="400000"/>
            </a:ln>
            <a:effectLst>
              <a:outerShdw blurRad="50800" dist="50800" dir="5400000" rotWithShape="0">
                <a:srgbClr val="000000">
                  <a:alpha val="89000"/>
                </a:srgbClr>
              </a:outerShdw>
            </a:effectLst>
          </p:spPr>
          <p:txBody>
            <a:bodyPr wrap="square" lIns="91439" tIns="91439" rIns="91439" bIns="91439" numCol="1" anchor="ctr">
              <a:noAutofit/>
            </a:bodyPr>
            <a:lstStyle/>
            <a:p>
              <a:pPr algn="l" defTabSz="1828800">
                <a:spcBef>
                  <a:spcPts val="1300"/>
                </a:spcBef>
                <a:defRPr sz="2200" b="1">
                  <a:solidFill>
                    <a:srgbClr val="000000"/>
                  </a:solidFill>
                  <a:effectLst>
                    <a:outerShdw blurRad="50800" dist="50800" dir="5400000" rotWithShape="0">
                      <a:srgbClr val="000000"/>
                    </a:outerShdw>
                  </a:effectLst>
                  <a:latin typeface="Arial"/>
                  <a:ea typeface="Arial"/>
                  <a:cs typeface="Arial"/>
                  <a:sym typeface="Arial"/>
                </a:defRPr>
              </a:pPr>
              <a:endParaRPr/>
            </a:p>
          </p:txBody>
        </p:sp>
      </p:grpSp>
      <p:sp>
        <p:nvSpPr>
          <p:cNvPr id="83" name="Text Box 17"/>
          <p:cNvSpPr txBox="1"/>
          <p:nvPr/>
        </p:nvSpPr>
        <p:spPr>
          <a:xfrm>
            <a:off x="11277600" y="4267200"/>
            <a:ext cx="4876800" cy="708802"/>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spcBef>
                <a:spcPts val="1000"/>
              </a:spcBef>
              <a:defRPr sz="1800">
                <a:solidFill>
                  <a:srgbClr val="000000"/>
                </a:solidFill>
                <a:latin typeface="Arial"/>
                <a:ea typeface="Arial"/>
                <a:cs typeface="Arial"/>
                <a:sym typeface="Arial"/>
              </a:defRPr>
            </a:pPr>
            <a:r>
              <a:t>Who can help you out of the flood zone</a:t>
            </a:r>
            <a:br/>
            <a:r>
              <a:t>at home? At school? With your peers?</a:t>
            </a:r>
          </a:p>
        </p:txBody>
      </p:sp>
      <p:sp>
        <p:nvSpPr>
          <p:cNvPr id="84" name="Text Box 18"/>
          <p:cNvSpPr txBox="1"/>
          <p:nvPr/>
        </p:nvSpPr>
        <p:spPr>
          <a:xfrm>
            <a:off x="10191750" y="3657600"/>
            <a:ext cx="5457827" cy="528509"/>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spcBef>
                <a:spcPts val="1400"/>
              </a:spcBef>
              <a:defRPr sz="2400" b="1">
                <a:solidFill>
                  <a:srgbClr val="000000"/>
                </a:solidFill>
                <a:latin typeface="Arial"/>
                <a:ea typeface="Arial"/>
                <a:cs typeface="Arial"/>
                <a:sym typeface="Arial"/>
              </a:defRPr>
            </a:lvl1pPr>
          </a:lstStyle>
          <a:p>
            <a:r>
              <a:t>What Are Your Lifelines?</a:t>
            </a:r>
          </a:p>
        </p:txBody>
      </p:sp>
      <p:pic>
        <p:nvPicPr>
          <p:cNvPr id="85" name="Picture 132" descr="Picture 132"/>
          <p:cNvPicPr>
            <a:picLocks noChangeAspect="1"/>
          </p:cNvPicPr>
          <p:nvPr/>
        </p:nvPicPr>
        <p:blipFill>
          <a:blip r:embed="rId5">
            <a:extLst/>
          </a:blip>
          <a:stretch>
            <a:fillRect/>
          </a:stretch>
        </p:blipFill>
        <p:spPr>
          <a:xfrm rot="173687">
            <a:off x="7967026" y="3866603"/>
            <a:ext cx="3040209" cy="1748993"/>
          </a:xfrm>
          <a:prstGeom prst="rect">
            <a:avLst/>
          </a:prstGeom>
          <a:ln w="12700">
            <a:miter lim="400000"/>
          </a:ln>
        </p:spPr>
      </p:pic>
      <p:grpSp>
        <p:nvGrpSpPr>
          <p:cNvPr id="88" name="AutoShape 60"/>
          <p:cNvGrpSpPr/>
          <p:nvPr/>
        </p:nvGrpSpPr>
        <p:grpSpPr>
          <a:xfrm>
            <a:off x="10668000" y="3322249"/>
            <a:ext cx="457200" cy="442102"/>
            <a:chOff x="0" y="-6349"/>
            <a:chExt cx="457200" cy="442101"/>
          </a:xfrm>
        </p:grpSpPr>
        <p:sp>
          <p:nvSpPr>
            <p:cNvPr id="86"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87" name="3"/>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3</a:t>
              </a:r>
            </a:p>
          </p:txBody>
        </p:sp>
      </p:grpSp>
      <p:grpSp>
        <p:nvGrpSpPr>
          <p:cNvPr id="95" name="Group 134"/>
          <p:cNvGrpSpPr/>
          <p:nvPr/>
        </p:nvGrpSpPr>
        <p:grpSpPr>
          <a:xfrm>
            <a:off x="15697200" y="5265349"/>
            <a:ext cx="5003800" cy="2892003"/>
            <a:chOff x="0" y="-6349"/>
            <a:chExt cx="5003800" cy="2892002"/>
          </a:xfrm>
        </p:grpSpPr>
        <p:sp>
          <p:nvSpPr>
            <p:cNvPr id="89" name="Text Box 19"/>
            <p:cNvSpPr txBox="1"/>
            <p:nvPr/>
          </p:nvSpPr>
          <p:spPr>
            <a:xfrm>
              <a:off x="0" y="1110050"/>
              <a:ext cx="4876800" cy="17756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marL="231775" indent="-231775" algn="l" defTabSz="1828800">
                <a:buSzPct val="100000"/>
                <a:buFont typeface="Arial"/>
                <a:buChar char="•"/>
                <a:defRPr sz="1800">
                  <a:solidFill>
                    <a:srgbClr val="000000"/>
                  </a:solidFill>
                  <a:latin typeface="Arial"/>
                  <a:ea typeface="Arial"/>
                  <a:cs typeface="Arial"/>
                  <a:sym typeface="Arial"/>
                </a:defRPr>
              </a:pPr>
              <a:r>
                <a:t>Use your inner voice to direct your </a:t>
              </a:r>
              <a:br/>
              <a:r>
                <a:t>motivation (energy) in a positive direction (i.e. I will try). It’s a positive direction if you’re not hurting yourself or others)</a:t>
              </a:r>
              <a:endParaRPr>
                <a:latin typeface="Futura Medium BT"/>
                <a:ea typeface="Futura Medium BT"/>
                <a:cs typeface="Futura Medium BT"/>
                <a:sym typeface="Futura Medium BT"/>
              </a:endParaRPr>
            </a:p>
            <a:p>
              <a:pPr marL="231775" indent="-231775" algn="l" defTabSz="1828800">
                <a:buSzPct val="100000"/>
                <a:buFont typeface="Arial"/>
                <a:buChar char="•"/>
                <a:defRPr sz="1800">
                  <a:solidFill>
                    <a:srgbClr val="000000"/>
                  </a:solidFill>
                  <a:latin typeface="Arial"/>
                  <a:ea typeface="Arial"/>
                  <a:cs typeface="Arial"/>
                  <a:sym typeface="Arial"/>
                </a:defRPr>
              </a:pPr>
              <a:r>
                <a:t>Focus self-talk on what you do have control over.</a:t>
              </a:r>
            </a:p>
          </p:txBody>
        </p:sp>
        <p:sp>
          <p:nvSpPr>
            <p:cNvPr id="90" name="Text Box 20"/>
            <p:cNvSpPr txBox="1"/>
            <p:nvPr/>
          </p:nvSpPr>
          <p:spPr>
            <a:xfrm>
              <a:off x="2260600" y="379800"/>
              <a:ext cx="2743200" cy="116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300"/>
                </a:spcBef>
                <a:defRPr sz="2200" b="1">
                  <a:solidFill>
                    <a:srgbClr val="000000"/>
                  </a:solidFill>
                  <a:latin typeface="Arial"/>
                  <a:ea typeface="Arial"/>
                  <a:cs typeface="Arial"/>
                  <a:sym typeface="Arial"/>
                </a:defRPr>
              </a:pPr>
              <a:r>
                <a:t>Use Positive </a:t>
              </a:r>
              <a:br/>
              <a:r>
                <a:t>“Self Talk”</a:t>
              </a:r>
            </a:p>
          </p:txBody>
        </p:sp>
        <p:sp>
          <p:nvSpPr>
            <p:cNvPr id="91" name="Line 5"/>
            <p:cNvSpPr/>
            <p:nvPr/>
          </p:nvSpPr>
          <p:spPr>
            <a:xfrm flipH="1" flipV="1">
              <a:off x="2270125" y="754450"/>
              <a:ext cx="444501" cy="215901"/>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94" name="AutoShape 60"/>
            <p:cNvGrpSpPr/>
            <p:nvPr/>
          </p:nvGrpSpPr>
          <p:grpSpPr>
            <a:xfrm>
              <a:off x="4114800" y="-6350"/>
              <a:ext cx="457200" cy="442102"/>
              <a:chOff x="0" y="-6349"/>
              <a:chExt cx="457200" cy="442101"/>
            </a:xfrm>
          </p:grpSpPr>
          <p:sp>
            <p:nvSpPr>
              <p:cNvPr id="92"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93" name="4"/>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4</a:t>
                </a:r>
              </a:p>
            </p:txBody>
          </p:sp>
        </p:grpSp>
      </p:grpSp>
      <p:grpSp>
        <p:nvGrpSpPr>
          <p:cNvPr id="102" name="Group 139"/>
          <p:cNvGrpSpPr/>
          <p:nvPr/>
        </p:nvGrpSpPr>
        <p:grpSpPr>
          <a:xfrm>
            <a:off x="3657600" y="8160949"/>
            <a:ext cx="3543300" cy="2895813"/>
            <a:chOff x="0" y="-6349"/>
            <a:chExt cx="3543300" cy="2895812"/>
          </a:xfrm>
        </p:grpSpPr>
        <p:sp>
          <p:nvSpPr>
            <p:cNvPr id="96" name="Text Box 21"/>
            <p:cNvSpPr txBox="1"/>
            <p:nvPr/>
          </p:nvSpPr>
          <p:spPr>
            <a:xfrm>
              <a:off x="0" y="976700"/>
              <a:ext cx="3543300" cy="19127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marL="231775" indent="-231775" algn="l" defTabSz="1828800">
                <a:spcBef>
                  <a:spcPts val="1000"/>
                </a:spcBef>
                <a:buSzPct val="100000"/>
                <a:buFont typeface="Arial"/>
                <a:buChar char="•"/>
                <a:defRPr sz="1800">
                  <a:solidFill>
                    <a:srgbClr val="000000"/>
                  </a:solidFill>
                  <a:latin typeface="Arial"/>
                  <a:ea typeface="Arial"/>
                  <a:cs typeface="Arial"/>
                  <a:sym typeface="Arial"/>
                </a:defRPr>
              </a:pPr>
              <a:r>
                <a:t>You go through the motions and don’t give up out of respect for people who care about you.</a:t>
              </a:r>
              <a:endParaRPr>
                <a:latin typeface="Futura Medium BT"/>
                <a:ea typeface="Futura Medium BT"/>
                <a:cs typeface="Futura Medium BT"/>
                <a:sym typeface="Futura Medium BT"/>
              </a:endParaRPr>
            </a:p>
            <a:p>
              <a:pPr marL="231775" indent="-231775" algn="l" defTabSz="1828800">
                <a:spcBef>
                  <a:spcPts val="1000"/>
                </a:spcBef>
                <a:buSzPct val="100000"/>
                <a:buFont typeface="Arial"/>
                <a:buChar char="•"/>
                <a:defRPr sz="1800">
                  <a:solidFill>
                    <a:srgbClr val="000000"/>
                  </a:solidFill>
                  <a:latin typeface="Arial"/>
                  <a:ea typeface="Arial"/>
                  <a:cs typeface="Arial"/>
                  <a:sym typeface="Arial"/>
                </a:defRPr>
              </a:pPr>
              <a:r>
                <a:t>You don’t give up out of respect for yourself.</a:t>
              </a:r>
            </a:p>
          </p:txBody>
        </p:sp>
        <p:sp>
          <p:nvSpPr>
            <p:cNvPr id="97" name="Text Box 22"/>
            <p:cNvSpPr txBox="1"/>
            <p:nvPr/>
          </p:nvSpPr>
          <p:spPr>
            <a:xfrm>
              <a:off x="304800" y="214700"/>
              <a:ext cx="2438400" cy="834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300"/>
                </a:spcBef>
                <a:defRPr sz="2200" b="1">
                  <a:solidFill>
                    <a:srgbClr val="000000"/>
                  </a:solidFill>
                  <a:latin typeface="Arial"/>
                  <a:ea typeface="Arial"/>
                  <a:cs typeface="Arial"/>
                  <a:sym typeface="Arial"/>
                </a:defRPr>
              </a:pPr>
              <a:r>
                <a:t>Character</a:t>
              </a:r>
              <a:endParaRPr b="0">
                <a:latin typeface="Futura Bold BT"/>
                <a:ea typeface="Futura Bold BT"/>
                <a:cs typeface="Futura Bold BT"/>
                <a:sym typeface="Futura Bold BT"/>
              </a:endParaRPr>
            </a:p>
            <a:p>
              <a:pPr defTabSz="1828800">
                <a:defRPr sz="2200" b="1">
                  <a:solidFill>
                    <a:srgbClr val="000000"/>
                  </a:solidFill>
                  <a:latin typeface="Arial"/>
                  <a:ea typeface="Arial"/>
                  <a:cs typeface="Arial"/>
                  <a:sym typeface="Arial"/>
                </a:defRPr>
              </a:pPr>
              <a:r>
                <a:t>and Heart</a:t>
              </a:r>
            </a:p>
          </p:txBody>
        </p:sp>
        <p:sp>
          <p:nvSpPr>
            <p:cNvPr id="98" name="Line 5"/>
            <p:cNvSpPr/>
            <p:nvPr/>
          </p:nvSpPr>
          <p:spPr>
            <a:xfrm>
              <a:off x="2441575" y="826840"/>
              <a:ext cx="438151" cy="1"/>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101" name="AutoShape 60"/>
            <p:cNvGrpSpPr/>
            <p:nvPr/>
          </p:nvGrpSpPr>
          <p:grpSpPr>
            <a:xfrm>
              <a:off x="304799" y="-6350"/>
              <a:ext cx="457201" cy="442102"/>
              <a:chOff x="0" y="-6349"/>
              <a:chExt cx="457200" cy="442101"/>
            </a:xfrm>
          </p:grpSpPr>
          <p:sp>
            <p:nvSpPr>
              <p:cNvPr id="99"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100" name="5"/>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5</a:t>
                </a:r>
              </a:p>
            </p:txBody>
          </p:sp>
        </p:grpSp>
      </p:grpSp>
      <p:grpSp>
        <p:nvGrpSpPr>
          <p:cNvPr id="109" name="Group 144"/>
          <p:cNvGrpSpPr/>
          <p:nvPr/>
        </p:nvGrpSpPr>
        <p:grpSpPr>
          <a:xfrm>
            <a:off x="17830800" y="9227749"/>
            <a:ext cx="2590801" cy="1877131"/>
            <a:chOff x="0" y="-6349"/>
            <a:chExt cx="2590800" cy="1877130"/>
          </a:xfrm>
        </p:grpSpPr>
        <p:sp>
          <p:nvSpPr>
            <p:cNvPr id="103" name="Text Box 23"/>
            <p:cNvSpPr txBox="1"/>
            <p:nvPr/>
          </p:nvSpPr>
          <p:spPr>
            <a:xfrm>
              <a:off x="152400" y="367100"/>
              <a:ext cx="2438401" cy="15036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spcBef>
                  <a:spcPts val="1300"/>
                </a:spcBef>
                <a:defRPr sz="2200" b="1">
                  <a:solidFill>
                    <a:srgbClr val="000000"/>
                  </a:solidFill>
                  <a:latin typeface="Arial"/>
                  <a:ea typeface="Arial"/>
                  <a:cs typeface="Arial"/>
                  <a:sym typeface="Arial"/>
                </a:defRPr>
              </a:lvl1pPr>
            </a:lstStyle>
            <a:p>
              <a:r>
                <a:t>A Passion Purpose or Interest</a:t>
              </a:r>
              <a:endParaRPr b="0">
                <a:latin typeface="Futura Bold BT"/>
                <a:ea typeface="Futura Bold BT"/>
                <a:cs typeface="Futura Bold BT"/>
                <a:sym typeface="Futura Bold BT"/>
              </a:endParaRPr>
            </a:p>
          </p:txBody>
        </p:sp>
        <p:sp>
          <p:nvSpPr>
            <p:cNvPr id="104" name="Text Box 35"/>
            <p:cNvSpPr txBox="1"/>
            <p:nvPr/>
          </p:nvSpPr>
          <p:spPr>
            <a:xfrm>
              <a:off x="403225" y="1332300"/>
              <a:ext cx="1686170" cy="4421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spcBef>
                  <a:spcPts val="1000"/>
                </a:spcBef>
                <a:defRPr sz="1800">
                  <a:solidFill>
                    <a:srgbClr val="000000"/>
                  </a:solidFill>
                  <a:latin typeface="Arial"/>
                  <a:ea typeface="Arial"/>
                  <a:cs typeface="Arial"/>
                  <a:sym typeface="Arial"/>
                </a:defRPr>
              </a:lvl1pPr>
            </a:lstStyle>
            <a:p>
              <a:r>
                <a:t>(Turn outward)</a:t>
              </a:r>
            </a:p>
          </p:txBody>
        </p:sp>
        <p:sp>
          <p:nvSpPr>
            <p:cNvPr id="105" name="Line 5"/>
            <p:cNvSpPr/>
            <p:nvPr/>
          </p:nvSpPr>
          <p:spPr>
            <a:xfrm flipH="1">
              <a:off x="0" y="1045916"/>
              <a:ext cx="441327" cy="1"/>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108" name="AutoShape 60"/>
            <p:cNvGrpSpPr/>
            <p:nvPr/>
          </p:nvGrpSpPr>
          <p:grpSpPr>
            <a:xfrm>
              <a:off x="1676400" y="-6350"/>
              <a:ext cx="457200" cy="442102"/>
              <a:chOff x="0" y="-6349"/>
              <a:chExt cx="457200" cy="442101"/>
            </a:xfrm>
          </p:grpSpPr>
          <p:sp>
            <p:nvSpPr>
              <p:cNvPr id="106"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50800" dir="540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107" name="6"/>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6</a:t>
                </a:r>
              </a:p>
            </p:txBody>
          </p:sp>
        </p:grpSp>
      </p:grpSp>
      <p:grpSp>
        <p:nvGrpSpPr>
          <p:cNvPr id="115" name="Group 149"/>
          <p:cNvGrpSpPr/>
          <p:nvPr/>
        </p:nvGrpSpPr>
        <p:grpSpPr>
          <a:xfrm>
            <a:off x="9601200" y="11525249"/>
            <a:ext cx="10880727" cy="1703260"/>
            <a:chOff x="0" y="0"/>
            <a:chExt cx="10880726" cy="1703258"/>
          </a:xfrm>
        </p:grpSpPr>
        <p:sp>
          <p:nvSpPr>
            <p:cNvPr id="110" name="Text Box 25"/>
            <p:cNvSpPr txBox="1"/>
            <p:nvPr/>
          </p:nvSpPr>
          <p:spPr>
            <a:xfrm>
              <a:off x="6280150" y="0"/>
              <a:ext cx="3505200" cy="701323"/>
            </a:xfrm>
            <a:prstGeom prst="rect">
              <a:avLst/>
            </a:prstGeom>
            <a:noFill/>
            <a:ln w="12700" cap="flat">
              <a:noFill/>
              <a:miter lim="400000"/>
            </a:ln>
            <a:effectLst>
              <a:outerShdw blurRad="101600" dist="50800" dir="5400000" rotWithShape="0">
                <a:srgbClr val="000000">
                  <a:alpha val="49000"/>
                </a:srgbClr>
              </a:outerShdw>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spcBef>
                  <a:spcPts val="2100"/>
                </a:spcBef>
                <a:defRPr sz="3600" b="1" spc="120">
                  <a:solidFill>
                    <a:srgbClr val="C00000"/>
                  </a:solidFill>
                  <a:latin typeface="Arial"/>
                  <a:ea typeface="Arial"/>
                  <a:cs typeface="Arial"/>
                  <a:sym typeface="Arial"/>
                </a:defRPr>
              </a:lvl1pPr>
            </a:lstStyle>
            <a:p>
              <a:r>
                <a:t>WhyTry?</a:t>
              </a:r>
            </a:p>
          </p:txBody>
        </p:sp>
        <p:sp>
          <p:nvSpPr>
            <p:cNvPr id="111" name="Text Box 26"/>
            <p:cNvSpPr txBox="1"/>
            <p:nvPr/>
          </p:nvSpPr>
          <p:spPr>
            <a:xfrm>
              <a:off x="4679950" y="765176"/>
              <a:ext cx="6200777" cy="503940"/>
            </a:xfrm>
            <a:prstGeom prst="rect">
              <a:avLst/>
            </a:prstGeom>
            <a:noFill/>
            <a:ln w="12700" cap="flat">
              <a:noFill/>
              <a:miter lim="400000"/>
            </a:ln>
            <a:effectLst>
              <a:outerShdw blurRad="101600" dist="50800" dir="5400000" rotWithShape="0">
                <a:srgbClr val="000000">
                  <a:alpha val="49000"/>
                </a:srgbClr>
              </a:outerShdw>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spcBef>
                  <a:spcPts val="1300"/>
                </a:spcBef>
                <a:defRPr sz="2200" b="1" spc="120">
                  <a:solidFill>
                    <a:srgbClr val="C00000"/>
                  </a:solidFill>
                  <a:latin typeface="Arial"/>
                  <a:ea typeface="Arial"/>
                  <a:cs typeface="Arial"/>
                  <a:sym typeface="Arial"/>
                </a:defRPr>
              </a:lvl1pPr>
            </a:lstStyle>
            <a:p>
              <a:r>
                <a:t>Opportunity, Freedom, Self-respect</a:t>
              </a:r>
            </a:p>
          </p:txBody>
        </p:sp>
        <p:sp>
          <p:nvSpPr>
            <p:cNvPr id="112" name="Text Box 27"/>
            <p:cNvSpPr txBox="1"/>
            <p:nvPr/>
          </p:nvSpPr>
          <p:spPr>
            <a:xfrm>
              <a:off x="2051050" y="63500"/>
              <a:ext cx="3200400" cy="9755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000"/>
                </a:spcBef>
                <a:defRPr sz="1800">
                  <a:solidFill>
                    <a:srgbClr val="000000"/>
                  </a:solidFill>
                  <a:latin typeface="Arial"/>
                  <a:ea typeface="Arial"/>
                  <a:cs typeface="Arial"/>
                  <a:sym typeface="Arial"/>
                </a:defRPr>
              </a:pPr>
              <a:r>
                <a:t>If channeled,</a:t>
              </a:r>
              <a:br/>
              <a:r>
                <a:t>challenges &amp; anger </a:t>
              </a:r>
              <a:br/>
              <a:r>
                <a:t>can be converted into</a:t>
              </a:r>
            </a:p>
          </p:txBody>
        </p:sp>
        <p:sp>
          <p:nvSpPr>
            <p:cNvPr id="113" name="Text Box 28"/>
            <p:cNvSpPr txBox="1"/>
            <p:nvPr/>
          </p:nvSpPr>
          <p:spPr>
            <a:xfrm>
              <a:off x="0" y="819150"/>
              <a:ext cx="3810000" cy="8841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400"/>
                </a:spcBef>
                <a:defRPr sz="2400" b="1">
                  <a:solidFill>
                    <a:srgbClr val="FFFF00"/>
                  </a:solidFill>
                  <a:effectLst>
                    <a:outerShdw blurRad="50800" dist="50800" dir="5400000" rotWithShape="0">
                      <a:srgbClr val="000000"/>
                    </a:outerShdw>
                  </a:effectLst>
                  <a:latin typeface="Arial"/>
                  <a:ea typeface="Arial"/>
                  <a:cs typeface="Arial"/>
                  <a:sym typeface="Arial"/>
                </a:defRPr>
              </a:pPr>
              <a:r>
                <a:t>Positive Motivation</a:t>
              </a:r>
              <a:br/>
              <a:r>
                <a:t> &amp; Healing</a:t>
              </a:r>
            </a:p>
          </p:txBody>
        </p:sp>
        <p:sp>
          <p:nvSpPr>
            <p:cNvPr id="114" name="Line 5"/>
            <p:cNvSpPr/>
            <p:nvPr/>
          </p:nvSpPr>
          <p:spPr>
            <a:xfrm flipH="1">
              <a:off x="3749676" y="1041399"/>
              <a:ext cx="457201" cy="152402"/>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grpSp>
        <p:nvGrpSpPr>
          <p:cNvPr id="122" name="Group 155"/>
          <p:cNvGrpSpPr/>
          <p:nvPr/>
        </p:nvGrpSpPr>
        <p:grpSpPr>
          <a:xfrm>
            <a:off x="5470524" y="11539149"/>
            <a:ext cx="3368677" cy="1385391"/>
            <a:chOff x="0" y="-6349"/>
            <a:chExt cx="3368676" cy="1385390"/>
          </a:xfrm>
        </p:grpSpPr>
        <p:sp>
          <p:nvSpPr>
            <p:cNvPr id="116" name="Oval 156"/>
            <p:cNvSpPr/>
            <p:nvPr/>
          </p:nvSpPr>
          <p:spPr>
            <a:xfrm rot="20302487">
              <a:off x="2273300" y="268676"/>
              <a:ext cx="968376" cy="479425"/>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117" name="Text Box 24"/>
            <p:cNvSpPr txBox="1"/>
            <p:nvPr/>
          </p:nvSpPr>
          <p:spPr>
            <a:xfrm>
              <a:off x="0" y="214700"/>
              <a:ext cx="3200400" cy="116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300"/>
                </a:spcBef>
                <a:defRPr sz="2200" b="1">
                  <a:solidFill>
                    <a:srgbClr val="000000"/>
                  </a:solidFill>
                  <a:latin typeface="Arial"/>
                  <a:ea typeface="Arial"/>
                  <a:cs typeface="Arial"/>
                  <a:sym typeface="Arial"/>
                </a:defRPr>
              </a:pPr>
              <a:r>
                <a:t>Get Plugged in </a:t>
              </a:r>
              <a:br/>
              <a:r>
                <a:t>“Support System”</a:t>
              </a:r>
            </a:p>
          </p:txBody>
        </p:sp>
        <p:sp>
          <p:nvSpPr>
            <p:cNvPr id="118" name="Line 5"/>
            <p:cNvSpPr/>
            <p:nvPr/>
          </p:nvSpPr>
          <p:spPr>
            <a:xfrm flipV="1">
              <a:off x="2924176" y="535376"/>
              <a:ext cx="444501" cy="79375"/>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121" name="AutoShape 60"/>
            <p:cNvGrpSpPr/>
            <p:nvPr/>
          </p:nvGrpSpPr>
          <p:grpSpPr>
            <a:xfrm>
              <a:off x="22225" y="-6350"/>
              <a:ext cx="457201" cy="442102"/>
              <a:chOff x="0" y="-6349"/>
              <a:chExt cx="457200" cy="442101"/>
            </a:xfrm>
          </p:grpSpPr>
          <p:sp>
            <p:nvSpPr>
              <p:cNvPr id="119"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120" name="7"/>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7</a:t>
                </a:r>
              </a:p>
            </p:txBody>
          </p:sp>
        </p:grpSp>
      </p:grpSp>
      <p:pic>
        <p:nvPicPr>
          <p:cNvPr id="123" name="Picture 160" descr="Picture 160"/>
          <p:cNvPicPr>
            <a:picLocks noChangeAspect="1"/>
          </p:cNvPicPr>
          <p:nvPr/>
        </p:nvPicPr>
        <p:blipFill>
          <a:blip r:embed="rId6">
            <a:extLst/>
          </a:blip>
          <a:stretch>
            <a:fillRect/>
          </a:stretch>
        </p:blipFill>
        <p:spPr>
          <a:xfrm>
            <a:off x="13204824" y="2438400"/>
            <a:ext cx="4625977" cy="1905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5"/>
          <p:cNvGrpSpPr/>
          <p:nvPr/>
        </p:nvGrpSpPr>
        <p:grpSpPr>
          <a:xfrm>
            <a:off x="3651504" y="457200"/>
            <a:ext cx="17099281" cy="12801600"/>
            <a:chOff x="0" y="0"/>
            <a:chExt cx="17099280" cy="12801599"/>
          </a:xfrm>
        </p:grpSpPr>
        <p:grpSp>
          <p:nvGrpSpPr>
            <p:cNvPr id="134" name="Group 96"/>
            <p:cNvGrpSpPr/>
            <p:nvPr/>
          </p:nvGrpSpPr>
          <p:grpSpPr>
            <a:xfrm>
              <a:off x="0" y="0"/>
              <a:ext cx="17099281" cy="12801600"/>
              <a:chOff x="0" y="0"/>
              <a:chExt cx="17099280" cy="12801599"/>
            </a:xfrm>
          </p:grpSpPr>
          <p:grpSp>
            <p:nvGrpSpPr>
              <p:cNvPr id="129" name="Group 97"/>
              <p:cNvGrpSpPr/>
              <p:nvPr/>
            </p:nvGrpSpPr>
            <p:grpSpPr>
              <a:xfrm>
                <a:off x="0" y="0"/>
                <a:ext cx="17099281" cy="12801600"/>
                <a:chOff x="0" y="0"/>
                <a:chExt cx="17099280" cy="12801599"/>
              </a:xfrm>
            </p:grpSpPr>
            <p:pic>
              <p:nvPicPr>
                <p:cNvPr id="125" name="Picture 3" descr="Picture 3"/>
                <p:cNvPicPr>
                  <a:picLocks noChangeAspect="1"/>
                </p:cNvPicPr>
                <p:nvPr/>
              </p:nvPicPr>
              <p:blipFill>
                <a:blip r:embed="rId2">
                  <a:extLst/>
                </a:blip>
                <a:srcRect l="2048" t="2706" r="1888" b="2556"/>
                <a:stretch>
                  <a:fillRect/>
                </a:stretch>
              </p:blipFill>
              <p:spPr>
                <a:xfrm>
                  <a:off x="0" y="0"/>
                  <a:ext cx="17099281" cy="12801600"/>
                </a:xfrm>
                <a:prstGeom prst="rect">
                  <a:avLst/>
                </a:prstGeom>
                <a:ln w="12700" cap="flat">
                  <a:solidFill>
                    <a:srgbClr val="000000"/>
                  </a:solidFill>
                  <a:prstDash val="solid"/>
                  <a:round/>
                </a:ln>
                <a:effectLst>
                  <a:outerShdw blurRad="584200" dist="279400" dir="2700000" rotWithShape="0">
                    <a:srgbClr val="333333">
                      <a:alpha val="64999"/>
                    </a:srgbClr>
                  </a:outerShdw>
                </a:effectLst>
              </p:spPr>
            </p:pic>
            <p:pic>
              <p:nvPicPr>
                <p:cNvPr id="126" name="Picture 3" descr="Picture 3"/>
                <p:cNvPicPr>
                  <a:picLocks noChangeAspect="1"/>
                </p:cNvPicPr>
                <p:nvPr/>
              </p:nvPicPr>
              <p:blipFill>
                <a:blip r:embed="rId3">
                  <a:extLst/>
                </a:blip>
                <a:srcRect t="4396"/>
                <a:stretch>
                  <a:fillRect/>
                </a:stretch>
              </p:blipFill>
              <p:spPr>
                <a:xfrm rot="20466116">
                  <a:off x="4152160" y="4091351"/>
                  <a:ext cx="1219201" cy="10199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6"/>
                        <a:pt x="0" y="10800"/>
                      </a:cubicBezTo>
                      <a:cubicBezTo>
                        <a:pt x="0" y="16764"/>
                        <a:pt x="4835" y="21600"/>
                        <a:pt x="10800" y="21600"/>
                      </a:cubicBezTo>
                      <a:cubicBezTo>
                        <a:pt x="16765" y="21600"/>
                        <a:pt x="21600" y="16764"/>
                        <a:pt x="21600" y="10800"/>
                      </a:cubicBezTo>
                      <a:cubicBezTo>
                        <a:pt x="21600" y="4836"/>
                        <a:pt x="16765" y="0"/>
                        <a:pt x="10800" y="0"/>
                      </a:cubicBezTo>
                      <a:close/>
                    </a:path>
                  </a:pathLst>
                </a:custGeom>
                <a:ln w="12700" cap="flat">
                  <a:noFill/>
                  <a:miter lim="400000"/>
                </a:ln>
                <a:effectLst/>
              </p:spPr>
            </p:pic>
            <p:pic>
              <p:nvPicPr>
                <p:cNvPr id="127" name="Picture 3" descr="Picture 3"/>
                <p:cNvPicPr>
                  <a:picLocks noChangeAspect="1"/>
                </p:cNvPicPr>
                <p:nvPr/>
              </p:nvPicPr>
              <p:blipFill>
                <a:blip r:embed="rId4">
                  <a:extLst/>
                </a:blip>
                <a:stretch>
                  <a:fillRect/>
                </a:stretch>
              </p:blipFill>
              <p:spPr>
                <a:xfrm rot="1104285">
                  <a:off x="5186806" y="4571755"/>
                  <a:ext cx="596749" cy="484595"/>
                </a:xfrm>
                <a:prstGeom prst="rect">
                  <a:avLst/>
                </a:prstGeom>
                <a:ln w="12700" cap="flat">
                  <a:noFill/>
                  <a:miter lim="400000"/>
                </a:ln>
                <a:effectLst/>
              </p:spPr>
            </p:pic>
            <p:pic>
              <p:nvPicPr>
                <p:cNvPr id="128" name="Picture 3" descr="Picture 3"/>
                <p:cNvPicPr>
                  <a:picLocks noChangeAspect="1"/>
                </p:cNvPicPr>
                <p:nvPr/>
              </p:nvPicPr>
              <p:blipFill>
                <a:blip r:embed="rId4">
                  <a:extLst/>
                </a:blip>
                <a:stretch>
                  <a:fillRect/>
                </a:stretch>
              </p:blipFill>
              <p:spPr>
                <a:xfrm rot="2069837">
                  <a:off x="6752387" y="3717873"/>
                  <a:ext cx="305837" cy="299515"/>
                </a:xfrm>
                <a:prstGeom prst="rect">
                  <a:avLst/>
                </a:prstGeom>
                <a:ln w="12700" cap="flat">
                  <a:noFill/>
                  <a:miter lim="400000"/>
                </a:ln>
                <a:effectLst/>
              </p:spPr>
            </p:pic>
          </p:grpSp>
          <p:sp>
            <p:nvSpPr>
              <p:cNvPr id="130" name="Oval 98"/>
              <p:cNvSpPr/>
              <p:nvPr/>
            </p:nvSpPr>
            <p:spPr>
              <a:xfrm rot="21135463">
                <a:off x="5435346" y="4159250"/>
                <a:ext cx="1219201" cy="457200"/>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31" name="Oval 99"/>
              <p:cNvSpPr/>
              <p:nvPr/>
            </p:nvSpPr>
            <p:spPr>
              <a:xfrm rot="341268">
                <a:off x="6064075" y="3908419"/>
                <a:ext cx="855514" cy="457201"/>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32" name="Oval 100"/>
              <p:cNvSpPr/>
              <p:nvPr/>
            </p:nvSpPr>
            <p:spPr>
              <a:xfrm rot="341268">
                <a:off x="5846036" y="3949060"/>
                <a:ext cx="642757" cy="502921"/>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33" name="Oval 101"/>
              <p:cNvSpPr/>
              <p:nvPr/>
            </p:nvSpPr>
            <p:spPr>
              <a:xfrm rot="1107667">
                <a:off x="6794899" y="3388799"/>
                <a:ext cx="642757" cy="377853"/>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135" name="Rectangle 44"/>
            <p:cNvSpPr/>
            <p:nvPr/>
          </p:nvSpPr>
          <p:spPr>
            <a:xfrm>
              <a:off x="70816" y="12375556"/>
              <a:ext cx="1524001" cy="344105"/>
            </a:xfrm>
            <a:prstGeom prst="rect">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grpSp>
        <p:nvGrpSpPr>
          <p:cNvPr id="139" name="Group 2"/>
          <p:cNvGrpSpPr/>
          <p:nvPr/>
        </p:nvGrpSpPr>
        <p:grpSpPr>
          <a:xfrm>
            <a:off x="5791200" y="2577281"/>
            <a:ext cx="1286793" cy="575778"/>
            <a:chOff x="0" y="926"/>
            <a:chExt cx="1286792" cy="575776"/>
          </a:xfrm>
        </p:grpSpPr>
        <p:sp>
          <p:nvSpPr>
            <p:cNvPr id="137" name="Line 5"/>
            <p:cNvSpPr/>
            <p:nvPr/>
          </p:nvSpPr>
          <p:spPr>
            <a:xfrm>
              <a:off x="0" y="271620"/>
              <a:ext cx="457201" cy="85723"/>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sp>
          <p:nvSpPr>
            <p:cNvPr id="138" name="Rectangle 8"/>
            <p:cNvSpPr txBox="1"/>
            <p:nvPr/>
          </p:nvSpPr>
          <p:spPr>
            <a:xfrm rot="21348906">
              <a:off x="266930" y="36845"/>
              <a:ext cx="1002813" cy="503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200" b="1">
                  <a:solidFill>
                    <a:srgbClr val="FF0000"/>
                  </a:solidFill>
                  <a:effectLst>
                    <a:outerShdw blurRad="50800" dist="38100" dir="5400000" rotWithShape="0">
                      <a:srgbClr val="000000">
                        <a:alpha val="81000"/>
                      </a:srgbClr>
                    </a:outerShdw>
                  </a:effectLst>
                  <a:latin typeface="Arial"/>
                  <a:ea typeface="Arial"/>
                  <a:cs typeface="Arial"/>
                  <a:sym typeface="Arial"/>
                </a:defRPr>
              </a:lvl1pPr>
            </a:lstStyle>
            <a:p>
              <a:r>
                <a:t>Anger</a:t>
              </a:r>
            </a:p>
          </p:txBody>
        </p:sp>
      </p:grpSp>
      <p:grpSp>
        <p:nvGrpSpPr>
          <p:cNvPr id="144" name="Group 1"/>
          <p:cNvGrpSpPr/>
          <p:nvPr/>
        </p:nvGrpSpPr>
        <p:grpSpPr>
          <a:xfrm>
            <a:off x="3809999" y="2379275"/>
            <a:ext cx="1878857" cy="850322"/>
            <a:chOff x="0" y="-6349"/>
            <a:chExt cx="1878855" cy="850321"/>
          </a:xfrm>
        </p:grpSpPr>
        <p:sp>
          <p:nvSpPr>
            <p:cNvPr id="140" name="Rectangle 4"/>
            <p:cNvSpPr txBox="1"/>
            <p:nvPr/>
          </p:nvSpPr>
          <p:spPr>
            <a:xfrm rot="21096193">
              <a:off x="164930" y="219619"/>
              <a:ext cx="1686169" cy="503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200" b="1">
                  <a:solidFill>
                    <a:srgbClr val="FFFF00"/>
                  </a:solidFill>
                  <a:effectLst>
                    <a:outerShdw blurRad="50800" dist="50800" dir="5400000" rotWithShape="0">
                      <a:srgbClr val="000000">
                        <a:alpha val="85000"/>
                      </a:srgbClr>
                    </a:outerShdw>
                  </a:effectLst>
                  <a:latin typeface="Arial"/>
                  <a:ea typeface="Arial"/>
                  <a:cs typeface="Arial"/>
                  <a:sym typeface="Arial"/>
                </a:defRPr>
              </a:lvl1pPr>
            </a:lstStyle>
            <a:p>
              <a:r>
                <a:t>Challenges</a:t>
              </a:r>
            </a:p>
          </p:txBody>
        </p:sp>
        <p:grpSp>
          <p:nvGrpSpPr>
            <p:cNvPr id="143" name="AutoShape 60"/>
            <p:cNvGrpSpPr/>
            <p:nvPr/>
          </p:nvGrpSpPr>
          <p:grpSpPr>
            <a:xfrm>
              <a:off x="0" y="-6350"/>
              <a:ext cx="457200" cy="442102"/>
              <a:chOff x="0" y="-6349"/>
              <a:chExt cx="457200" cy="442101"/>
            </a:xfrm>
          </p:grpSpPr>
          <p:sp>
            <p:nvSpPr>
              <p:cNvPr id="141"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142" name="1"/>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1</a:t>
                </a:r>
              </a:p>
            </p:txBody>
          </p:sp>
        </p:grpSp>
      </p:grpSp>
      <p:grpSp>
        <p:nvGrpSpPr>
          <p:cNvPr id="154" name="Group 4"/>
          <p:cNvGrpSpPr/>
          <p:nvPr/>
        </p:nvGrpSpPr>
        <p:grpSpPr>
          <a:xfrm>
            <a:off x="3657599" y="4229062"/>
            <a:ext cx="7924801" cy="3432990"/>
            <a:chOff x="0" y="0"/>
            <a:chExt cx="7924800" cy="3432988"/>
          </a:xfrm>
        </p:grpSpPr>
        <p:grpSp>
          <p:nvGrpSpPr>
            <p:cNvPr id="150" name="Group 3"/>
            <p:cNvGrpSpPr/>
            <p:nvPr/>
          </p:nvGrpSpPr>
          <p:grpSpPr>
            <a:xfrm>
              <a:off x="0" y="1476413"/>
              <a:ext cx="7924801" cy="1956576"/>
              <a:chOff x="0" y="0"/>
              <a:chExt cx="7924800" cy="1956575"/>
            </a:xfrm>
          </p:grpSpPr>
          <p:sp>
            <p:nvSpPr>
              <p:cNvPr id="145" name="Text Box 17"/>
              <p:cNvSpPr txBox="1"/>
              <p:nvPr/>
            </p:nvSpPr>
            <p:spPr>
              <a:xfrm>
                <a:off x="0" y="447674"/>
                <a:ext cx="3349627" cy="15089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l" defTabSz="1828800">
                  <a:defRPr sz="1800">
                    <a:solidFill>
                      <a:srgbClr val="000000"/>
                    </a:solidFill>
                    <a:latin typeface="Arial"/>
                    <a:ea typeface="Arial"/>
                    <a:cs typeface="Arial"/>
                    <a:sym typeface="Arial"/>
                  </a:defRPr>
                </a:pPr>
                <a:r>
                  <a:t>• Hurting self or others</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Less self-respect</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Energy dies</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Easy – “path of</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least resistance”</a:t>
                </a:r>
              </a:p>
            </p:txBody>
          </p:sp>
          <p:sp>
            <p:nvSpPr>
              <p:cNvPr id="146" name="Text Box 18"/>
              <p:cNvSpPr txBox="1"/>
              <p:nvPr/>
            </p:nvSpPr>
            <p:spPr>
              <a:xfrm>
                <a:off x="5026026" y="146050"/>
                <a:ext cx="2898775" cy="708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l" defTabSz="1828800">
                  <a:spcBef>
                    <a:spcPts val="1000"/>
                  </a:spcBef>
                  <a:defRPr sz="1800">
                    <a:solidFill>
                      <a:srgbClr val="000000"/>
                    </a:solidFill>
                    <a:latin typeface="Arial"/>
                    <a:ea typeface="Arial"/>
                    <a:cs typeface="Arial"/>
                    <a:sym typeface="Arial"/>
                  </a:defRPr>
                </a:pPr>
                <a:r>
                  <a:t>Less Opportunity</a:t>
                </a:r>
                <a:br/>
                <a:r>
                  <a:t>and Freedom</a:t>
                </a:r>
              </a:p>
            </p:txBody>
          </p:sp>
          <p:sp>
            <p:nvSpPr>
              <p:cNvPr id="147" name="Text Box 11"/>
              <p:cNvSpPr txBox="1"/>
              <p:nvPr/>
            </p:nvSpPr>
            <p:spPr>
              <a:xfrm>
                <a:off x="1828800" y="0"/>
                <a:ext cx="2769117" cy="5285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400" b="1">
                    <a:solidFill>
                      <a:srgbClr val="000000"/>
                    </a:solidFill>
                    <a:latin typeface="Arial"/>
                    <a:ea typeface="Arial"/>
                    <a:cs typeface="Arial"/>
                    <a:sym typeface="Arial"/>
                  </a:defRPr>
                </a:lvl1pPr>
              </a:lstStyle>
              <a:p>
                <a:r>
                  <a:t>“The Flood Zone”</a:t>
                </a:r>
              </a:p>
            </p:txBody>
          </p:sp>
          <p:sp>
            <p:nvSpPr>
              <p:cNvPr id="148" name="Line 5"/>
              <p:cNvSpPr/>
              <p:nvPr/>
            </p:nvSpPr>
            <p:spPr>
              <a:xfrm>
                <a:off x="4699000" y="285750"/>
                <a:ext cx="457201" cy="215900"/>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sp>
            <p:nvSpPr>
              <p:cNvPr id="149" name="Line 5"/>
              <p:cNvSpPr/>
              <p:nvPr/>
            </p:nvSpPr>
            <p:spPr>
              <a:xfrm flipH="1">
                <a:off x="1524000" y="336550"/>
                <a:ext cx="419101" cy="215900"/>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grpSp>
          <p:nvGrpSpPr>
            <p:cNvPr id="153" name="Group 40"/>
            <p:cNvGrpSpPr/>
            <p:nvPr/>
          </p:nvGrpSpPr>
          <p:grpSpPr>
            <a:xfrm>
              <a:off x="1087125" y="-1"/>
              <a:ext cx="1354452" cy="749847"/>
              <a:chOff x="0" y="0"/>
              <a:chExt cx="1354450" cy="749845"/>
            </a:xfrm>
          </p:grpSpPr>
          <p:sp>
            <p:nvSpPr>
              <p:cNvPr id="151" name="Text Box 18"/>
              <p:cNvSpPr txBox="1"/>
              <p:nvPr/>
            </p:nvSpPr>
            <p:spPr>
              <a:xfrm rot="20378073">
                <a:off x="30840" y="184791"/>
                <a:ext cx="1130301" cy="380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l" defTabSz="1828800">
                  <a:spcBef>
                    <a:spcPts val="800"/>
                  </a:spcBef>
                  <a:defRPr sz="1400">
                    <a:solidFill>
                      <a:srgbClr val="000000"/>
                    </a:solidFill>
                    <a:latin typeface="Arial"/>
                    <a:ea typeface="Arial"/>
                    <a:cs typeface="Arial"/>
                    <a:sym typeface="Arial"/>
                  </a:defRPr>
                </a:lvl1pPr>
              </a:lstStyle>
              <a:p>
                <a:r>
                  <a:t>Damage</a:t>
                </a:r>
              </a:p>
            </p:txBody>
          </p:sp>
          <p:sp>
            <p:nvSpPr>
              <p:cNvPr id="152" name="Line 5"/>
              <p:cNvSpPr/>
              <p:nvPr/>
            </p:nvSpPr>
            <p:spPr>
              <a:xfrm flipV="1">
                <a:off x="948050" y="31787"/>
                <a:ext cx="406401" cy="228601"/>
              </a:xfrm>
              <a:prstGeom prst="line">
                <a:avLst/>
              </a:prstGeom>
              <a:noFill/>
              <a:ln w="50800" cap="flat">
                <a:solidFill>
                  <a:srgbClr val="FF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grpSp>
      <p:grpSp>
        <p:nvGrpSpPr>
          <p:cNvPr id="163" name="Group 43"/>
          <p:cNvGrpSpPr/>
          <p:nvPr/>
        </p:nvGrpSpPr>
        <p:grpSpPr>
          <a:xfrm>
            <a:off x="7153939" y="1838372"/>
            <a:ext cx="3237625" cy="1322561"/>
            <a:chOff x="0" y="0"/>
            <a:chExt cx="3237624" cy="1322559"/>
          </a:xfrm>
        </p:grpSpPr>
        <p:sp>
          <p:nvSpPr>
            <p:cNvPr id="155" name="Text Box 11"/>
            <p:cNvSpPr txBox="1"/>
            <p:nvPr/>
          </p:nvSpPr>
          <p:spPr>
            <a:xfrm>
              <a:off x="1055097" y="418772"/>
              <a:ext cx="1098869" cy="6780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3200" b="1" baseline="-15500">
                  <a:solidFill>
                    <a:srgbClr val="000000"/>
                  </a:solidFill>
                  <a:latin typeface="Arial"/>
                  <a:ea typeface="Arial"/>
                  <a:cs typeface="Arial"/>
                  <a:sym typeface="Arial"/>
                </a:defRPr>
              </a:lvl1pPr>
            </a:lstStyle>
            <a:p>
              <a:r>
                <a:t>Choice</a:t>
              </a:r>
            </a:p>
          </p:txBody>
        </p:sp>
        <p:sp>
          <p:nvSpPr>
            <p:cNvPr id="156" name="AutoShape 12"/>
            <p:cNvSpPr/>
            <p:nvPr/>
          </p:nvSpPr>
          <p:spPr>
            <a:xfrm rot="1817485">
              <a:off x="2285336" y="790528"/>
              <a:ext cx="609601" cy="304801"/>
            </a:xfrm>
            <a:prstGeom prst="rightArrow">
              <a:avLst>
                <a:gd name="adj1" fmla="val 50000"/>
                <a:gd name="adj2" fmla="val 50000"/>
              </a:avLst>
            </a:prstGeom>
            <a:solidFill>
              <a:srgbClr val="FFCC00"/>
            </a:solidFill>
            <a:ln w="12700" cap="flat">
              <a:noFill/>
              <a:miter lim="400000"/>
            </a:ln>
            <a:effectLst>
              <a:outerShdw blurRad="50800" dist="50800" dir="5400000" rotWithShape="0">
                <a:srgbClr val="000000">
                  <a:alpha val="89000"/>
                </a:srgbClr>
              </a:outerShdw>
            </a:effectLst>
          </p:spPr>
          <p:txBody>
            <a:bodyPr wrap="square" lIns="91439" tIns="91439" rIns="91439" bIns="91439" numCol="1" anchor="ctr">
              <a:noAutofit/>
            </a:bodyPr>
            <a:lstStyle/>
            <a:p>
              <a:pPr algn="l" defTabSz="1828800">
                <a:spcBef>
                  <a:spcPts val="1300"/>
                </a:spcBef>
                <a:defRPr sz="2200" b="1">
                  <a:solidFill>
                    <a:srgbClr val="000000"/>
                  </a:solidFill>
                  <a:effectLst>
                    <a:outerShdw blurRad="50800" dist="50800" dir="5400000" rotWithShape="0">
                      <a:srgbClr val="000000"/>
                    </a:outerShdw>
                  </a:effectLst>
                  <a:latin typeface="Arial"/>
                  <a:ea typeface="Arial"/>
                  <a:cs typeface="Arial"/>
                  <a:sym typeface="Arial"/>
                </a:defRPr>
              </a:pPr>
              <a:endParaRPr/>
            </a:p>
          </p:txBody>
        </p:sp>
        <p:sp>
          <p:nvSpPr>
            <p:cNvPr id="157" name="Text Box 14"/>
            <p:cNvSpPr txBox="1"/>
            <p:nvPr/>
          </p:nvSpPr>
          <p:spPr>
            <a:xfrm rot="1624975">
              <a:off x="1925307" y="260806"/>
              <a:ext cx="1267069" cy="503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200" b="1">
                  <a:solidFill>
                    <a:srgbClr val="00B050"/>
                  </a:solidFill>
                  <a:effectLst>
                    <a:outerShdw blurRad="50800" dist="38100" dir="2700000" rotWithShape="0">
                      <a:srgbClr val="000000">
                        <a:alpha val="81000"/>
                      </a:srgbClr>
                    </a:outerShdw>
                  </a:effectLst>
                  <a:latin typeface="Arial"/>
                  <a:ea typeface="Arial"/>
                  <a:cs typeface="Arial"/>
                  <a:sym typeface="Arial"/>
                </a:defRPr>
              </a:lvl1pPr>
            </a:lstStyle>
            <a:p>
              <a:r>
                <a:t>Positive</a:t>
              </a:r>
            </a:p>
          </p:txBody>
        </p:sp>
        <p:sp>
          <p:nvSpPr>
            <p:cNvPr id="158" name="Text Box 15"/>
            <p:cNvSpPr txBox="1"/>
            <p:nvPr/>
          </p:nvSpPr>
          <p:spPr>
            <a:xfrm rot="19795474">
              <a:off x="34704" y="422141"/>
              <a:ext cx="1360248" cy="503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200" b="1">
                  <a:solidFill>
                    <a:srgbClr val="FF0000"/>
                  </a:solidFill>
                  <a:effectLst>
                    <a:outerShdw blurRad="50800" dist="38100" dir="2700000" rotWithShape="0">
                      <a:srgbClr val="000000">
                        <a:alpha val="81000"/>
                      </a:srgbClr>
                    </a:outerShdw>
                  </a:effectLst>
                  <a:latin typeface="Arial"/>
                  <a:ea typeface="Arial"/>
                  <a:cs typeface="Arial"/>
                  <a:sym typeface="Arial"/>
                </a:defRPr>
              </a:lvl1pPr>
            </a:lstStyle>
            <a:p>
              <a:r>
                <a:t>Negative</a:t>
              </a:r>
            </a:p>
          </p:txBody>
        </p:sp>
        <p:grpSp>
          <p:nvGrpSpPr>
            <p:cNvPr id="161" name="AutoShape 60"/>
            <p:cNvGrpSpPr/>
            <p:nvPr/>
          </p:nvGrpSpPr>
          <p:grpSpPr>
            <a:xfrm>
              <a:off x="1482057" y="226576"/>
              <a:ext cx="457203" cy="442103"/>
              <a:chOff x="0" y="-6349"/>
              <a:chExt cx="457201" cy="442101"/>
            </a:xfrm>
          </p:grpSpPr>
          <p:sp>
            <p:nvSpPr>
              <p:cNvPr id="159" name="Shape"/>
              <p:cNvSpPr/>
              <p:nvPr/>
            </p:nvSpPr>
            <p:spPr>
              <a:xfrm>
                <a:off x="0" y="62300"/>
                <a:ext cx="457202"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160" name="2"/>
              <p:cNvSpPr txBox="1"/>
              <p:nvPr/>
            </p:nvSpPr>
            <p:spPr>
              <a:xfrm>
                <a:off x="67242"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2</a:t>
                </a:r>
              </a:p>
            </p:txBody>
          </p:sp>
        </p:grpSp>
        <p:sp>
          <p:nvSpPr>
            <p:cNvPr id="162" name="AutoShape 12"/>
            <p:cNvSpPr/>
            <p:nvPr/>
          </p:nvSpPr>
          <p:spPr>
            <a:xfrm rot="9000000">
              <a:off x="494634" y="885777"/>
              <a:ext cx="609601" cy="304801"/>
            </a:xfrm>
            <a:prstGeom prst="rightArrow">
              <a:avLst>
                <a:gd name="adj1" fmla="val 50000"/>
                <a:gd name="adj2" fmla="val 50000"/>
              </a:avLst>
            </a:prstGeom>
            <a:solidFill>
              <a:srgbClr val="FFCC00"/>
            </a:solidFill>
            <a:ln w="12700" cap="flat">
              <a:noFill/>
              <a:miter lim="400000"/>
            </a:ln>
            <a:effectLst>
              <a:outerShdw blurRad="50800" dist="50800" dir="5400000" rotWithShape="0">
                <a:srgbClr val="000000">
                  <a:alpha val="89000"/>
                </a:srgbClr>
              </a:outerShdw>
            </a:effectLst>
          </p:spPr>
          <p:txBody>
            <a:bodyPr wrap="square" lIns="91439" tIns="91439" rIns="91439" bIns="91439" numCol="1" anchor="ctr">
              <a:noAutofit/>
            </a:bodyPr>
            <a:lstStyle/>
            <a:p>
              <a:pPr algn="l" defTabSz="1828800">
                <a:spcBef>
                  <a:spcPts val="1300"/>
                </a:spcBef>
                <a:defRPr sz="2200" b="1">
                  <a:solidFill>
                    <a:srgbClr val="000000"/>
                  </a:solidFill>
                  <a:effectLst>
                    <a:outerShdw blurRad="50800" dist="50800" dir="5400000" rotWithShape="0">
                      <a:srgbClr val="000000"/>
                    </a:outerShdw>
                  </a:effectLst>
                  <a:latin typeface="Arial"/>
                  <a:ea typeface="Arial"/>
                  <a:cs typeface="Arial"/>
                  <a:sym typeface="Aria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4"/>
                                        </p:tgtEl>
                                        <p:attrNameLst>
                                          <p:attrName>style.visibility</p:attrName>
                                        </p:attrNameLst>
                                      </p:cBhvr>
                                      <p:to>
                                        <p:strVal val="visible"/>
                                      </p:to>
                                    </p:set>
                                    <p:anim calcmode="lin" valueType="num">
                                      <p:cBhvr>
                                        <p:cTn id="7" dur="500" fill="hold"/>
                                        <p:tgtEl>
                                          <p:spTgt spid="144"/>
                                        </p:tgtEl>
                                        <p:attrNameLst>
                                          <p:attrName>ppt_w</p:attrName>
                                        </p:attrNameLst>
                                      </p:cBhvr>
                                      <p:tavLst>
                                        <p:tav tm="0">
                                          <p:val>
                                            <p:fltVal val="0"/>
                                          </p:val>
                                        </p:tav>
                                        <p:tav tm="100000">
                                          <p:val>
                                            <p:strVal val="#ppt_w"/>
                                          </p:val>
                                        </p:tav>
                                      </p:tavLst>
                                    </p:anim>
                                    <p:anim calcmode="lin" valueType="num">
                                      <p:cBhvr>
                                        <p:cTn id="8" dur="500" fill="hold"/>
                                        <p:tgtEl>
                                          <p:spTgt spid="14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139"/>
                                        </p:tgtEl>
                                        <p:attrNameLst>
                                          <p:attrName>style.visibility</p:attrName>
                                        </p:attrNameLst>
                                      </p:cBhvr>
                                      <p:to>
                                        <p:strVal val="visible"/>
                                      </p:to>
                                    </p:set>
                                    <p:animEffect transition="in" filter="wipe(left)">
                                      <p:cBhvr>
                                        <p:cTn id="13" dur="500"/>
                                        <p:tgtEl>
                                          <p:spTgt spid="139"/>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3" nodeType="clickEffect">
                                  <p:stCondLst>
                                    <p:cond delay="0"/>
                                  </p:stCondLst>
                                  <p:iterate>
                                    <p:tmAbs val="0"/>
                                  </p:iterate>
                                  <p:childTnLst>
                                    <p:set>
                                      <p:cBhvr>
                                        <p:cTn id="17" fill="hold"/>
                                        <p:tgtEl>
                                          <p:spTgt spid="163"/>
                                        </p:tgtEl>
                                        <p:attrNameLst>
                                          <p:attrName>style.visibility</p:attrName>
                                        </p:attrNameLst>
                                      </p:cBhvr>
                                      <p:to>
                                        <p:strVal val="visible"/>
                                      </p:to>
                                    </p:set>
                                    <p:anim calcmode="lin" valueType="num">
                                      <p:cBhvr>
                                        <p:cTn id="18" dur="500" fill="hold"/>
                                        <p:tgtEl>
                                          <p:spTgt spid="163"/>
                                        </p:tgtEl>
                                        <p:attrNameLst>
                                          <p:attrName>ppt_w</p:attrName>
                                        </p:attrNameLst>
                                      </p:cBhvr>
                                      <p:tavLst>
                                        <p:tav tm="0">
                                          <p:val>
                                            <p:fltVal val="0"/>
                                          </p:val>
                                        </p:tav>
                                        <p:tav tm="100000">
                                          <p:val>
                                            <p:strVal val="#ppt_w"/>
                                          </p:val>
                                        </p:tav>
                                      </p:tavLst>
                                    </p:anim>
                                    <p:anim calcmode="lin" valueType="num">
                                      <p:cBhvr>
                                        <p:cTn id="19" dur="500" fill="hold"/>
                                        <p:tgtEl>
                                          <p:spTgt spid="16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4" nodeType="clickEffect">
                                  <p:stCondLst>
                                    <p:cond delay="0"/>
                                  </p:stCondLst>
                                  <p:iterate>
                                    <p:tmAbs val="0"/>
                                  </p:iterate>
                                  <p:childTnLst>
                                    <p:set>
                                      <p:cBhvr>
                                        <p:cTn id="23" fill="hold"/>
                                        <p:tgtEl>
                                          <p:spTgt spid="154"/>
                                        </p:tgtEl>
                                        <p:attrNameLst>
                                          <p:attrName>style.visibility</p:attrName>
                                        </p:attrNameLst>
                                      </p:cBhvr>
                                      <p:to>
                                        <p:strVal val="visible"/>
                                      </p:to>
                                    </p:set>
                                    <p:anim calcmode="lin" valueType="num">
                                      <p:cBhvr>
                                        <p:cTn id="24" dur="500" fill="hold"/>
                                        <p:tgtEl>
                                          <p:spTgt spid="154"/>
                                        </p:tgtEl>
                                        <p:attrNameLst>
                                          <p:attrName>ppt_w</p:attrName>
                                        </p:attrNameLst>
                                      </p:cBhvr>
                                      <p:tavLst>
                                        <p:tav tm="0">
                                          <p:val>
                                            <p:fltVal val="0"/>
                                          </p:val>
                                        </p:tav>
                                        <p:tav tm="100000">
                                          <p:val>
                                            <p:strVal val="#ppt_w"/>
                                          </p:val>
                                        </p:tav>
                                      </p:tavLst>
                                    </p:anim>
                                    <p:anim calcmode="lin" valueType="num">
                                      <p:cBhvr>
                                        <p:cTn id="25" dur="500" fill="hold"/>
                                        <p:tgtEl>
                                          <p:spTgt spid="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2" animBg="1" advAuto="0"/>
      <p:bldP spid="144" grpId="1" animBg="1" advAuto="0"/>
      <p:bldP spid="154" grpId="4" animBg="1" advAuto="0"/>
      <p:bldP spid="163"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2"/>
          <p:cNvGrpSpPr/>
          <p:nvPr/>
        </p:nvGrpSpPr>
        <p:grpSpPr>
          <a:xfrm>
            <a:off x="3651504" y="457200"/>
            <a:ext cx="17099281" cy="12801600"/>
            <a:chOff x="0" y="0"/>
            <a:chExt cx="17099280" cy="12801599"/>
          </a:xfrm>
        </p:grpSpPr>
        <p:grpSp>
          <p:nvGrpSpPr>
            <p:cNvPr id="174" name="Group 96"/>
            <p:cNvGrpSpPr/>
            <p:nvPr/>
          </p:nvGrpSpPr>
          <p:grpSpPr>
            <a:xfrm>
              <a:off x="0" y="0"/>
              <a:ext cx="17099281" cy="12801600"/>
              <a:chOff x="0" y="0"/>
              <a:chExt cx="17099280" cy="12801599"/>
            </a:xfrm>
          </p:grpSpPr>
          <p:grpSp>
            <p:nvGrpSpPr>
              <p:cNvPr id="169" name="Group 97"/>
              <p:cNvGrpSpPr/>
              <p:nvPr/>
            </p:nvGrpSpPr>
            <p:grpSpPr>
              <a:xfrm>
                <a:off x="0" y="0"/>
                <a:ext cx="17099281" cy="12801600"/>
                <a:chOff x="0" y="0"/>
                <a:chExt cx="17099280" cy="12801599"/>
              </a:xfrm>
            </p:grpSpPr>
            <p:pic>
              <p:nvPicPr>
                <p:cNvPr id="165" name="Picture 3" descr="Picture 3"/>
                <p:cNvPicPr>
                  <a:picLocks noChangeAspect="1"/>
                </p:cNvPicPr>
                <p:nvPr/>
              </p:nvPicPr>
              <p:blipFill>
                <a:blip r:embed="rId2">
                  <a:extLst/>
                </a:blip>
                <a:srcRect l="2048" t="2706" r="1888" b="2556"/>
                <a:stretch>
                  <a:fillRect/>
                </a:stretch>
              </p:blipFill>
              <p:spPr>
                <a:xfrm>
                  <a:off x="0" y="0"/>
                  <a:ext cx="17099281" cy="12801600"/>
                </a:xfrm>
                <a:prstGeom prst="rect">
                  <a:avLst/>
                </a:prstGeom>
                <a:ln w="12700" cap="flat">
                  <a:solidFill>
                    <a:srgbClr val="000000"/>
                  </a:solidFill>
                  <a:prstDash val="solid"/>
                  <a:round/>
                </a:ln>
                <a:effectLst>
                  <a:outerShdw blurRad="584200" dist="279400" dir="2700000" rotWithShape="0">
                    <a:srgbClr val="333333">
                      <a:alpha val="64999"/>
                    </a:srgbClr>
                  </a:outerShdw>
                </a:effectLst>
              </p:spPr>
            </p:pic>
            <p:pic>
              <p:nvPicPr>
                <p:cNvPr id="166" name="Picture 3" descr="Picture 3"/>
                <p:cNvPicPr>
                  <a:picLocks noChangeAspect="1"/>
                </p:cNvPicPr>
                <p:nvPr/>
              </p:nvPicPr>
              <p:blipFill>
                <a:blip r:embed="rId3">
                  <a:extLst/>
                </a:blip>
                <a:srcRect t="4396"/>
                <a:stretch>
                  <a:fillRect/>
                </a:stretch>
              </p:blipFill>
              <p:spPr>
                <a:xfrm rot="20466116">
                  <a:off x="4152160" y="4091351"/>
                  <a:ext cx="1219201" cy="10199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6"/>
                        <a:pt x="0" y="10800"/>
                      </a:cubicBezTo>
                      <a:cubicBezTo>
                        <a:pt x="0" y="16764"/>
                        <a:pt x="4835" y="21600"/>
                        <a:pt x="10800" y="21600"/>
                      </a:cubicBezTo>
                      <a:cubicBezTo>
                        <a:pt x="16765" y="21600"/>
                        <a:pt x="21600" y="16764"/>
                        <a:pt x="21600" y="10800"/>
                      </a:cubicBezTo>
                      <a:cubicBezTo>
                        <a:pt x="21600" y="4836"/>
                        <a:pt x="16765" y="0"/>
                        <a:pt x="10800" y="0"/>
                      </a:cubicBezTo>
                      <a:close/>
                    </a:path>
                  </a:pathLst>
                </a:custGeom>
                <a:ln w="12700" cap="flat">
                  <a:noFill/>
                  <a:miter lim="400000"/>
                </a:ln>
                <a:effectLst/>
              </p:spPr>
            </p:pic>
            <p:pic>
              <p:nvPicPr>
                <p:cNvPr id="167" name="Picture 3" descr="Picture 3"/>
                <p:cNvPicPr>
                  <a:picLocks noChangeAspect="1"/>
                </p:cNvPicPr>
                <p:nvPr/>
              </p:nvPicPr>
              <p:blipFill>
                <a:blip r:embed="rId4">
                  <a:extLst/>
                </a:blip>
                <a:stretch>
                  <a:fillRect/>
                </a:stretch>
              </p:blipFill>
              <p:spPr>
                <a:xfrm rot="1104285">
                  <a:off x="5186806" y="4571755"/>
                  <a:ext cx="596749" cy="484595"/>
                </a:xfrm>
                <a:prstGeom prst="rect">
                  <a:avLst/>
                </a:prstGeom>
                <a:ln w="12700" cap="flat">
                  <a:noFill/>
                  <a:miter lim="400000"/>
                </a:ln>
                <a:effectLst/>
              </p:spPr>
            </p:pic>
            <p:pic>
              <p:nvPicPr>
                <p:cNvPr id="168" name="Picture 3" descr="Picture 3"/>
                <p:cNvPicPr>
                  <a:picLocks noChangeAspect="1"/>
                </p:cNvPicPr>
                <p:nvPr/>
              </p:nvPicPr>
              <p:blipFill>
                <a:blip r:embed="rId4">
                  <a:extLst/>
                </a:blip>
                <a:stretch>
                  <a:fillRect/>
                </a:stretch>
              </p:blipFill>
              <p:spPr>
                <a:xfrm rot="2069837">
                  <a:off x="6752387" y="3717873"/>
                  <a:ext cx="305837" cy="299515"/>
                </a:xfrm>
                <a:prstGeom prst="rect">
                  <a:avLst/>
                </a:prstGeom>
                <a:ln w="12700" cap="flat">
                  <a:noFill/>
                  <a:miter lim="400000"/>
                </a:ln>
                <a:effectLst/>
              </p:spPr>
            </p:pic>
          </p:grpSp>
          <p:sp>
            <p:nvSpPr>
              <p:cNvPr id="170" name="Oval 98"/>
              <p:cNvSpPr/>
              <p:nvPr/>
            </p:nvSpPr>
            <p:spPr>
              <a:xfrm rot="21135463">
                <a:off x="5435346" y="4159250"/>
                <a:ext cx="1219201" cy="457200"/>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71" name="Oval 99"/>
              <p:cNvSpPr/>
              <p:nvPr/>
            </p:nvSpPr>
            <p:spPr>
              <a:xfrm rot="341268">
                <a:off x="6064075" y="3908419"/>
                <a:ext cx="855514" cy="457201"/>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72" name="Oval 100"/>
              <p:cNvSpPr/>
              <p:nvPr/>
            </p:nvSpPr>
            <p:spPr>
              <a:xfrm rot="341268">
                <a:off x="5846036" y="3949060"/>
                <a:ext cx="642757" cy="502921"/>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73" name="Oval 101"/>
              <p:cNvSpPr/>
              <p:nvPr/>
            </p:nvSpPr>
            <p:spPr>
              <a:xfrm rot="1107667">
                <a:off x="6794899" y="3388799"/>
                <a:ext cx="642757" cy="377853"/>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175" name="Rectangle 40"/>
            <p:cNvSpPr/>
            <p:nvPr/>
          </p:nvSpPr>
          <p:spPr>
            <a:xfrm>
              <a:off x="70816" y="12409951"/>
              <a:ext cx="1524001" cy="344105"/>
            </a:xfrm>
            <a:prstGeom prst="rect">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grpSp>
        <p:nvGrpSpPr>
          <p:cNvPr id="181" name="Group 1"/>
          <p:cNvGrpSpPr/>
          <p:nvPr/>
        </p:nvGrpSpPr>
        <p:grpSpPr>
          <a:xfrm>
            <a:off x="3809999" y="2379275"/>
            <a:ext cx="1878857" cy="850322"/>
            <a:chOff x="0" y="-6349"/>
            <a:chExt cx="1878855" cy="850321"/>
          </a:xfrm>
        </p:grpSpPr>
        <p:sp>
          <p:nvSpPr>
            <p:cNvPr id="177" name="Rectangle 4"/>
            <p:cNvSpPr txBox="1"/>
            <p:nvPr/>
          </p:nvSpPr>
          <p:spPr>
            <a:xfrm rot="21096193">
              <a:off x="164930" y="219619"/>
              <a:ext cx="1686169" cy="503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200" b="1">
                  <a:solidFill>
                    <a:srgbClr val="FFFF00"/>
                  </a:solidFill>
                  <a:effectLst>
                    <a:outerShdw blurRad="50800" dist="50800" dir="5400000" rotWithShape="0">
                      <a:srgbClr val="000000">
                        <a:alpha val="85000"/>
                      </a:srgbClr>
                    </a:outerShdw>
                  </a:effectLst>
                  <a:latin typeface="Arial"/>
                  <a:ea typeface="Arial"/>
                  <a:cs typeface="Arial"/>
                  <a:sym typeface="Arial"/>
                </a:defRPr>
              </a:lvl1pPr>
            </a:lstStyle>
            <a:p>
              <a:r>
                <a:t>Challenges</a:t>
              </a:r>
            </a:p>
          </p:txBody>
        </p:sp>
        <p:grpSp>
          <p:nvGrpSpPr>
            <p:cNvPr id="180" name="AutoShape 60"/>
            <p:cNvGrpSpPr/>
            <p:nvPr/>
          </p:nvGrpSpPr>
          <p:grpSpPr>
            <a:xfrm>
              <a:off x="0" y="-6350"/>
              <a:ext cx="457200" cy="442102"/>
              <a:chOff x="0" y="-6349"/>
              <a:chExt cx="457200" cy="442101"/>
            </a:xfrm>
          </p:grpSpPr>
          <p:sp>
            <p:nvSpPr>
              <p:cNvPr id="178"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179" name="1"/>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1</a:t>
                </a:r>
              </a:p>
            </p:txBody>
          </p:sp>
        </p:grpSp>
      </p:grpSp>
      <p:grpSp>
        <p:nvGrpSpPr>
          <p:cNvPr id="187" name="Group 3"/>
          <p:cNvGrpSpPr/>
          <p:nvPr/>
        </p:nvGrpSpPr>
        <p:grpSpPr>
          <a:xfrm>
            <a:off x="3657599" y="5705476"/>
            <a:ext cx="7924801" cy="1956576"/>
            <a:chOff x="0" y="0"/>
            <a:chExt cx="7924800" cy="1956575"/>
          </a:xfrm>
        </p:grpSpPr>
        <p:sp>
          <p:nvSpPr>
            <p:cNvPr id="182" name="Text Box 17"/>
            <p:cNvSpPr txBox="1"/>
            <p:nvPr/>
          </p:nvSpPr>
          <p:spPr>
            <a:xfrm>
              <a:off x="0" y="447674"/>
              <a:ext cx="3349627" cy="15089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l" defTabSz="1828800">
                <a:defRPr sz="1800">
                  <a:solidFill>
                    <a:srgbClr val="000000"/>
                  </a:solidFill>
                  <a:latin typeface="Arial"/>
                  <a:ea typeface="Arial"/>
                  <a:cs typeface="Arial"/>
                  <a:sym typeface="Arial"/>
                </a:defRPr>
              </a:pPr>
              <a:r>
                <a:t>• Hurting self or others</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Less self-respect</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Energy dies</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Easy – “path of</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least resistance”</a:t>
              </a:r>
            </a:p>
          </p:txBody>
        </p:sp>
        <p:sp>
          <p:nvSpPr>
            <p:cNvPr id="183" name="Text Box 18"/>
            <p:cNvSpPr txBox="1"/>
            <p:nvPr/>
          </p:nvSpPr>
          <p:spPr>
            <a:xfrm>
              <a:off x="5026026" y="146050"/>
              <a:ext cx="2898775" cy="708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l" defTabSz="1828800">
                <a:spcBef>
                  <a:spcPts val="1000"/>
                </a:spcBef>
                <a:defRPr sz="1800">
                  <a:solidFill>
                    <a:srgbClr val="000000"/>
                  </a:solidFill>
                  <a:latin typeface="Arial"/>
                  <a:ea typeface="Arial"/>
                  <a:cs typeface="Arial"/>
                  <a:sym typeface="Arial"/>
                </a:defRPr>
              </a:pPr>
              <a:r>
                <a:t>Less Opportunity</a:t>
              </a:r>
              <a:br/>
              <a:r>
                <a:t>and Freedom</a:t>
              </a:r>
            </a:p>
          </p:txBody>
        </p:sp>
        <p:sp>
          <p:nvSpPr>
            <p:cNvPr id="184" name="Text Box 11"/>
            <p:cNvSpPr txBox="1"/>
            <p:nvPr/>
          </p:nvSpPr>
          <p:spPr>
            <a:xfrm>
              <a:off x="1828800" y="0"/>
              <a:ext cx="2769117" cy="5285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400" b="1">
                  <a:solidFill>
                    <a:srgbClr val="000000"/>
                  </a:solidFill>
                  <a:latin typeface="Arial"/>
                  <a:ea typeface="Arial"/>
                  <a:cs typeface="Arial"/>
                  <a:sym typeface="Arial"/>
                </a:defRPr>
              </a:lvl1pPr>
            </a:lstStyle>
            <a:p>
              <a:r>
                <a:t>“The Flood Zone”</a:t>
              </a:r>
            </a:p>
          </p:txBody>
        </p:sp>
        <p:sp>
          <p:nvSpPr>
            <p:cNvPr id="185" name="Line 5"/>
            <p:cNvSpPr/>
            <p:nvPr/>
          </p:nvSpPr>
          <p:spPr>
            <a:xfrm>
              <a:off x="4699000" y="285750"/>
              <a:ext cx="457201" cy="215900"/>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sp>
          <p:nvSpPr>
            <p:cNvPr id="186" name="Line 5"/>
            <p:cNvSpPr/>
            <p:nvPr/>
          </p:nvSpPr>
          <p:spPr>
            <a:xfrm flipH="1">
              <a:off x="1524000" y="336550"/>
              <a:ext cx="419101" cy="215900"/>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sp>
        <p:nvSpPr>
          <p:cNvPr id="188" name="Rectangle 77"/>
          <p:cNvSpPr/>
          <p:nvPr/>
        </p:nvSpPr>
        <p:spPr>
          <a:xfrm>
            <a:off x="3657599" y="457200"/>
            <a:ext cx="17099282" cy="12801600"/>
          </a:xfrm>
          <a:prstGeom prst="rect">
            <a:avLst/>
          </a:prstGeom>
          <a:solidFill>
            <a:srgbClr val="FFFFFF">
              <a:alpha val="80000"/>
            </a:srgbClr>
          </a:solidFill>
          <a:ln w="12700">
            <a:miter lim="400000"/>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pic>
        <p:nvPicPr>
          <p:cNvPr id="189" name="Picture 3" descr="Picture 3"/>
          <p:cNvPicPr>
            <a:picLocks noChangeAspect="1"/>
          </p:cNvPicPr>
          <p:nvPr/>
        </p:nvPicPr>
        <p:blipFill>
          <a:blip r:embed="rId5">
            <a:extLst/>
          </a:blip>
          <a:stretch>
            <a:fillRect/>
          </a:stretch>
        </p:blipFill>
        <p:spPr>
          <a:xfrm>
            <a:off x="6096000" y="2594184"/>
            <a:ext cx="12039600" cy="8080585"/>
          </a:xfrm>
          <a:prstGeom prst="rect">
            <a:avLst/>
          </a:prstGeom>
          <a:ln w="12700">
            <a:solidFill>
              <a:srgbClr val="000000"/>
            </a:solidFill>
            <a:miter/>
          </a:ln>
          <a:effectLst>
            <a:outerShdw blurRad="584200" dist="279400" dir="2700000" rotWithShape="0">
              <a:srgbClr val="333333">
                <a:alpha val="64999"/>
              </a:srgbClr>
            </a:outerShdw>
          </a:effectLst>
        </p:spPr>
      </p:pic>
      <p:pic>
        <p:nvPicPr>
          <p:cNvPr id="190" name="Picture 4" descr="Picture 4"/>
          <p:cNvPicPr>
            <a:picLocks noChangeAspect="1"/>
          </p:cNvPicPr>
          <p:nvPr/>
        </p:nvPicPr>
        <p:blipFill>
          <a:blip r:embed="rId6">
            <a:extLst/>
          </a:blip>
          <a:stretch>
            <a:fillRect/>
          </a:stretch>
        </p:blipFill>
        <p:spPr>
          <a:xfrm>
            <a:off x="6096000" y="2590800"/>
            <a:ext cx="12039600" cy="8080585"/>
          </a:xfrm>
          <a:prstGeom prst="rect">
            <a:avLst/>
          </a:prstGeom>
          <a:ln w="12700">
            <a:solidFill>
              <a:srgbClr val="000000"/>
            </a:solidFill>
            <a:miter/>
          </a:ln>
          <a:effectLst>
            <a:outerShdw blurRad="584200" dist="279400" dir="2700000" rotWithShape="0">
              <a:srgbClr val="333333">
                <a:alpha val="64999"/>
              </a:srgbClr>
            </a:outerShdw>
          </a:effectLst>
        </p:spPr>
      </p:pic>
      <p:pic>
        <p:nvPicPr>
          <p:cNvPr id="191" name="Picture 5" descr="Picture 5"/>
          <p:cNvPicPr>
            <a:picLocks noChangeAspect="1"/>
          </p:cNvPicPr>
          <p:nvPr/>
        </p:nvPicPr>
        <p:blipFill>
          <a:blip r:embed="rId7">
            <a:extLst/>
          </a:blip>
          <a:stretch>
            <a:fillRect/>
          </a:stretch>
        </p:blipFill>
        <p:spPr>
          <a:xfrm>
            <a:off x="6096000" y="2590800"/>
            <a:ext cx="12039600" cy="8080585"/>
          </a:xfrm>
          <a:prstGeom prst="rect">
            <a:avLst/>
          </a:prstGeom>
          <a:ln w="12700">
            <a:solidFill>
              <a:srgbClr val="000000"/>
            </a:solidFill>
            <a:miter/>
          </a:ln>
          <a:effectLst>
            <a:outerShdw blurRad="584200" dist="279400" dir="2700000" rotWithShape="0">
              <a:srgbClr val="333333">
                <a:alpha val="64999"/>
              </a:srgbClr>
            </a:outerShdw>
          </a:effectLst>
        </p:spPr>
      </p:pic>
      <p:pic>
        <p:nvPicPr>
          <p:cNvPr id="192" name="Picture 6" descr="Picture 6"/>
          <p:cNvPicPr>
            <a:picLocks noChangeAspect="1"/>
          </p:cNvPicPr>
          <p:nvPr/>
        </p:nvPicPr>
        <p:blipFill>
          <a:blip r:embed="rId8">
            <a:extLst/>
          </a:blip>
          <a:stretch>
            <a:fillRect/>
          </a:stretch>
        </p:blipFill>
        <p:spPr>
          <a:xfrm>
            <a:off x="6096000" y="2590800"/>
            <a:ext cx="12039600" cy="8080585"/>
          </a:xfrm>
          <a:prstGeom prst="rect">
            <a:avLst/>
          </a:prstGeom>
          <a:ln w="12700">
            <a:solidFill>
              <a:srgbClr val="000000"/>
            </a:solidFill>
            <a:miter/>
          </a:ln>
          <a:effectLst>
            <a:outerShdw blurRad="584200" dist="279400" dir="2700000" rotWithShape="0">
              <a:srgbClr val="333333">
                <a:alpha val="64999"/>
              </a:srgbClr>
            </a:outerShdw>
          </a:effectLst>
        </p:spPr>
      </p:pic>
      <p:pic>
        <p:nvPicPr>
          <p:cNvPr id="193" name="Picture 7" descr="Picture 7"/>
          <p:cNvPicPr>
            <a:picLocks noChangeAspect="1"/>
          </p:cNvPicPr>
          <p:nvPr/>
        </p:nvPicPr>
        <p:blipFill>
          <a:blip r:embed="rId9">
            <a:extLst/>
          </a:blip>
          <a:stretch>
            <a:fillRect/>
          </a:stretch>
        </p:blipFill>
        <p:spPr>
          <a:xfrm>
            <a:off x="6096000" y="2590800"/>
            <a:ext cx="12039600" cy="8080585"/>
          </a:xfrm>
          <a:prstGeom prst="rect">
            <a:avLst/>
          </a:prstGeom>
          <a:ln w="12700">
            <a:solidFill>
              <a:srgbClr val="000000"/>
            </a:solidFill>
          </a:ln>
          <a:effectLst>
            <a:outerShdw blurRad="584200" dist="279400" dir="2700000" rotWithShape="0">
              <a:srgbClr val="333333">
                <a:alpha val="64999"/>
              </a:srgbClr>
            </a:outerShdw>
          </a:effectLst>
        </p:spPr>
      </p:pic>
      <p:pic>
        <p:nvPicPr>
          <p:cNvPr id="194" name="Picture 11" descr="Picture 11"/>
          <p:cNvPicPr>
            <a:picLocks noChangeAspect="1"/>
          </p:cNvPicPr>
          <p:nvPr/>
        </p:nvPicPr>
        <p:blipFill>
          <a:blip r:embed="rId10">
            <a:extLst/>
          </a:blip>
          <a:stretch>
            <a:fillRect/>
          </a:stretch>
        </p:blipFill>
        <p:spPr>
          <a:xfrm>
            <a:off x="6096000" y="2590800"/>
            <a:ext cx="12039600" cy="8080585"/>
          </a:xfrm>
          <a:prstGeom prst="rect">
            <a:avLst/>
          </a:prstGeom>
          <a:ln w="12700">
            <a:solidFill>
              <a:srgbClr val="000000"/>
            </a:solidFill>
            <a:miter/>
          </a:ln>
          <a:effectLst>
            <a:outerShdw blurRad="584200" dist="279400" dir="2700000" rotWithShape="0">
              <a:srgbClr val="333333">
                <a:alpha val="64999"/>
              </a:srgbClr>
            </a:outerShdw>
          </a:effectLst>
        </p:spPr>
      </p:pic>
      <p:pic>
        <p:nvPicPr>
          <p:cNvPr id="195" name="Picture 12" descr="Picture 12"/>
          <p:cNvPicPr>
            <a:picLocks noChangeAspect="1"/>
          </p:cNvPicPr>
          <p:nvPr/>
        </p:nvPicPr>
        <p:blipFill>
          <a:blip r:embed="rId11">
            <a:extLst/>
          </a:blip>
          <a:stretch>
            <a:fillRect/>
          </a:stretch>
        </p:blipFill>
        <p:spPr>
          <a:xfrm>
            <a:off x="6096000" y="2590800"/>
            <a:ext cx="12039600" cy="8080585"/>
          </a:xfrm>
          <a:prstGeom prst="rect">
            <a:avLst/>
          </a:prstGeom>
          <a:ln w="12700">
            <a:solidFill>
              <a:srgbClr val="000000"/>
            </a:solidFill>
            <a:miter/>
          </a:ln>
          <a:effectLst>
            <a:outerShdw blurRad="584200" dist="279400" dir="2700000" rotWithShape="0">
              <a:srgbClr val="333333">
                <a:alpha val="64999"/>
              </a:srgbClr>
            </a:outerShdw>
          </a:effectLst>
        </p:spPr>
      </p:pic>
      <p:pic>
        <p:nvPicPr>
          <p:cNvPr id="196" name="Picture 13" descr="Picture 13"/>
          <p:cNvPicPr>
            <a:picLocks noChangeAspect="1"/>
          </p:cNvPicPr>
          <p:nvPr/>
        </p:nvPicPr>
        <p:blipFill>
          <a:blip r:embed="rId12">
            <a:extLst/>
          </a:blip>
          <a:stretch>
            <a:fillRect/>
          </a:stretch>
        </p:blipFill>
        <p:spPr>
          <a:xfrm>
            <a:off x="7315200" y="2590800"/>
            <a:ext cx="10058400" cy="8080585"/>
          </a:xfrm>
          <a:prstGeom prst="rect">
            <a:avLst/>
          </a:prstGeom>
          <a:ln w="12700">
            <a:solidFill>
              <a:srgbClr val="000000"/>
            </a:solidFill>
            <a:miter/>
          </a:ln>
          <a:effectLst>
            <a:outerShdw blurRad="584200" dist="279400" dir="2700000" rotWithShape="0">
              <a:srgbClr val="333333">
                <a:alpha val="64999"/>
              </a:srgbClr>
            </a:outerShdw>
          </a:effectLst>
        </p:spPr>
      </p:pic>
      <p:pic>
        <p:nvPicPr>
          <p:cNvPr id="197" name="Picture 14" descr="Picture 14"/>
          <p:cNvPicPr>
            <a:picLocks noChangeAspect="1"/>
          </p:cNvPicPr>
          <p:nvPr/>
        </p:nvPicPr>
        <p:blipFill>
          <a:blip r:embed="rId13">
            <a:extLst/>
          </a:blip>
          <a:stretch>
            <a:fillRect/>
          </a:stretch>
        </p:blipFill>
        <p:spPr>
          <a:xfrm>
            <a:off x="6096000" y="2590800"/>
            <a:ext cx="12039600" cy="8080585"/>
          </a:xfrm>
          <a:prstGeom prst="rect">
            <a:avLst/>
          </a:prstGeom>
          <a:ln w="12700">
            <a:solidFill>
              <a:srgbClr val="000000"/>
            </a:solidFill>
            <a:miter/>
          </a:ln>
          <a:effectLst>
            <a:outerShdw blurRad="584200" dist="279400" dir="2700000" rotWithShape="0">
              <a:srgbClr val="333333">
                <a:alpha val="64999"/>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90"/>
                                        </p:tgtEl>
                                        <p:attrNameLst>
                                          <p:attrName>style.visibility</p:attrName>
                                        </p:attrNameLst>
                                      </p:cBhvr>
                                      <p:to>
                                        <p:strVal val="visible"/>
                                      </p:to>
                                    </p:set>
                                    <p:animEffect transition="in" filter="dissolve">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91"/>
                                        </p:tgtEl>
                                        <p:attrNameLst>
                                          <p:attrName>style.visibility</p:attrName>
                                        </p:attrNameLst>
                                      </p:cBhvr>
                                      <p:to>
                                        <p:strVal val="visible"/>
                                      </p:to>
                                    </p:set>
                                    <p:animEffect transition="in" filter="dissolv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92"/>
                                        </p:tgtEl>
                                        <p:attrNameLst>
                                          <p:attrName>style.visibility</p:attrName>
                                        </p:attrNameLst>
                                      </p:cBhvr>
                                      <p:to>
                                        <p:strVal val="visible"/>
                                      </p:to>
                                    </p:set>
                                    <p:animEffect transition="in" filter="dissolve">
                                      <p:cBhvr>
                                        <p:cTn id="17" dur="500"/>
                                        <p:tgtEl>
                                          <p:spTgt spid="19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94"/>
                                        </p:tgtEl>
                                        <p:attrNameLst>
                                          <p:attrName>style.visibility</p:attrName>
                                        </p:attrNameLst>
                                      </p:cBhvr>
                                      <p:to>
                                        <p:strVal val="visible"/>
                                      </p:to>
                                    </p:set>
                                    <p:animEffect transition="in" filter="dissolve">
                                      <p:cBhvr>
                                        <p:cTn id="22" dur="500"/>
                                        <p:tgtEl>
                                          <p:spTgt spid="19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189"/>
                                        </p:tgtEl>
                                        <p:attrNameLst>
                                          <p:attrName>style.visibility</p:attrName>
                                        </p:attrNameLst>
                                      </p:cBhvr>
                                      <p:to>
                                        <p:strVal val="visible"/>
                                      </p:to>
                                    </p:set>
                                    <p:animEffect transition="in" filter="dissolve">
                                      <p:cBhvr>
                                        <p:cTn id="27" dur="500"/>
                                        <p:tgtEl>
                                          <p:spTgt spid="18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193"/>
                                        </p:tgtEl>
                                        <p:attrNameLst>
                                          <p:attrName>style.visibility</p:attrName>
                                        </p:attrNameLst>
                                      </p:cBhvr>
                                      <p:to>
                                        <p:strVal val="visible"/>
                                      </p:to>
                                    </p:set>
                                    <p:animEffect transition="in" filter="dissolve">
                                      <p:cBhvr>
                                        <p:cTn id="32" dur="500"/>
                                        <p:tgtEl>
                                          <p:spTgt spid="19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195"/>
                                        </p:tgtEl>
                                        <p:attrNameLst>
                                          <p:attrName>style.visibility</p:attrName>
                                        </p:attrNameLst>
                                      </p:cBhvr>
                                      <p:to>
                                        <p:strVal val="visible"/>
                                      </p:to>
                                    </p:set>
                                    <p:animEffect transition="in" filter="dissolve">
                                      <p:cBhvr>
                                        <p:cTn id="37" dur="500"/>
                                        <p:tgtEl>
                                          <p:spTgt spid="19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197"/>
                                        </p:tgtEl>
                                        <p:attrNameLst>
                                          <p:attrName>style.visibility</p:attrName>
                                        </p:attrNameLst>
                                      </p:cBhvr>
                                      <p:to>
                                        <p:strVal val="visible"/>
                                      </p:to>
                                    </p:set>
                                    <p:animEffect transition="in" filter="dissolve">
                                      <p:cBhvr>
                                        <p:cTn id="42" dur="500"/>
                                        <p:tgtEl>
                                          <p:spTgt spid="19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196"/>
                                        </p:tgtEl>
                                        <p:attrNameLst>
                                          <p:attrName>style.visibility</p:attrName>
                                        </p:attrNameLst>
                                      </p:cBhvr>
                                      <p:to>
                                        <p:strVal val="visible"/>
                                      </p:to>
                                    </p:set>
                                    <p:animEffect transition="in" filter="dissolve">
                                      <p:cBhvr>
                                        <p:cTn id="4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5" animBg="1" advAuto="0"/>
      <p:bldP spid="190" grpId="1" animBg="1" advAuto="0"/>
      <p:bldP spid="191" grpId="2" animBg="1" advAuto="0"/>
      <p:bldP spid="192" grpId="3" animBg="1" advAuto="0"/>
      <p:bldP spid="193" grpId="6" animBg="1" advAuto="0"/>
      <p:bldP spid="194" grpId="4" animBg="1" advAuto="0"/>
      <p:bldP spid="195" grpId="7" animBg="1" advAuto="0"/>
      <p:bldP spid="196" grpId="9" animBg="1" advAuto="0"/>
      <p:bldP spid="197" grpId="8"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2"/>
          <p:cNvGrpSpPr/>
          <p:nvPr/>
        </p:nvGrpSpPr>
        <p:grpSpPr>
          <a:xfrm>
            <a:off x="3651504" y="457200"/>
            <a:ext cx="17099281" cy="12801600"/>
            <a:chOff x="0" y="0"/>
            <a:chExt cx="17099280" cy="12801599"/>
          </a:xfrm>
        </p:grpSpPr>
        <p:grpSp>
          <p:nvGrpSpPr>
            <p:cNvPr id="208" name="Group 96"/>
            <p:cNvGrpSpPr/>
            <p:nvPr/>
          </p:nvGrpSpPr>
          <p:grpSpPr>
            <a:xfrm>
              <a:off x="0" y="0"/>
              <a:ext cx="17099281" cy="12801600"/>
              <a:chOff x="0" y="0"/>
              <a:chExt cx="17099280" cy="12801599"/>
            </a:xfrm>
          </p:grpSpPr>
          <p:grpSp>
            <p:nvGrpSpPr>
              <p:cNvPr id="203" name="Group 97"/>
              <p:cNvGrpSpPr/>
              <p:nvPr/>
            </p:nvGrpSpPr>
            <p:grpSpPr>
              <a:xfrm>
                <a:off x="0" y="0"/>
                <a:ext cx="17099281" cy="12801600"/>
                <a:chOff x="0" y="0"/>
                <a:chExt cx="17099280" cy="12801599"/>
              </a:xfrm>
            </p:grpSpPr>
            <p:pic>
              <p:nvPicPr>
                <p:cNvPr id="199" name="Picture 3" descr="Picture 3"/>
                <p:cNvPicPr>
                  <a:picLocks noChangeAspect="1"/>
                </p:cNvPicPr>
                <p:nvPr/>
              </p:nvPicPr>
              <p:blipFill>
                <a:blip r:embed="rId2">
                  <a:extLst/>
                </a:blip>
                <a:srcRect l="2048" t="2706" r="1888" b="2556"/>
                <a:stretch>
                  <a:fillRect/>
                </a:stretch>
              </p:blipFill>
              <p:spPr>
                <a:xfrm>
                  <a:off x="0" y="0"/>
                  <a:ext cx="17099281" cy="12801600"/>
                </a:xfrm>
                <a:prstGeom prst="rect">
                  <a:avLst/>
                </a:prstGeom>
                <a:ln w="12700" cap="flat">
                  <a:solidFill>
                    <a:srgbClr val="000000"/>
                  </a:solidFill>
                  <a:prstDash val="solid"/>
                  <a:round/>
                </a:ln>
                <a:effectLst>
                  <a:outerShdw blurRad="584200" dist="279400" dir="2700000" rotWithShape="0">
                    <a:srgbClr val="333333">
                      <a:alpha val="64999"/>
                    </a:srgbClr>
                  </a:outerShdw>
                </a:effectLst>
              </p:spPr>
            </p:pic>
            <p:pic>
              <p:nvPicPr>
                <p:cNvPr id="200" name="Picture 3" descr="Picture 3"/>
                <p:cNvPicPr>
                  <a:picLocks noChangeAspect="1"/>
                </p:cNvPicPr>
                <p:nvPr/>
              </p:nvPicPr>
              <p:blipFill>
                <a:blip r:embed="rId3">
                  <a:extLst/>
                </a:blip>
                <a:srcRect t="4396"/>
                <a:stretch>
                  <a:fillRect/>
                </a:stretch>
              </p:blipFill>
              <p:spPr>
                <a:xfrm rot="20466116">
                  <a:off x="4152160" y="4091351"/>
                  <a:ext cx="1219201" cy="10199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6"/>
                        <a:pt x="0" y="10800"/>
                      </a:cubicBezTo>
                      <a:cubicBezTo>
                        <a:pt x="0" y="16764"/>
                        <a:pt x="4835" y="21600"/>
                        <a:pt x="10800" y="21600"/>
                      </a:cubicBezTo>
                      <a:cubicBezTo>
                        <a:pt x="16765" y="21600"/>
                        <a:pt x="21600" y="16764"/>
                        <a:pt x="21600" y="10800"/>
                      </a:cubicBezTo>
                      <a:cubicBezTo>
                        <a:pt x="21600" y="4836"/>
                        <a:pt x="16765" y="0"/>
                        <a:pt x="10800" y="0"/>
                      </a:cubicBezTo>
                      <a:close/>
                    </a:path>
                  </a:pathLst>
                </a:custGeom>
                <a:ln w="12700" cap="flat">
                  <a:noFill/>
                  <a:miter lim="400000"/>
                </a:ln>
                <a:effectLst/>
              </p:spPr>
            </p:pic>
            <p:pic>
              <p:nvPicPr>
                <p:cNvPr id="201" name="Picture 3" descr="Picture 3"/>
                <p:cNvPicPr>
                  <a:picLocks noChangeAspect="1"/>
                </p:cNvPicPr>
                <p:nvPr/>
              </p:nvPicPr>
              <p:blipFill>
                <a:blip r:embed="rId4">
                  <a:extLst/>
                </a:blip>
                <a:stretch>
                  <a:fillRect/>
                </a:stretch>
              </p:blipFill>
              <p:spPr>
                <a:xfrm rot="1104285">
                  <a:off x="5186806" y="4571755"/>
                  <a:ext cx="596749" cy="484595"/>
                </a:xfrm>
                <a:prstGeom prst="rect">
                  <a:avLst/>
                </a:prstGeom>
                <a:ln w="12700" cap="flat">
                  <a:noFill/>
                  <a:miter lim="400000"/>
                </a:ln>
                <a:effectLst/>
              </p:spPr>
            </p:pic>
            <p:pic>
              <p:nvPicPr>
                <p:cNvPr id="202" name="Picture 3" descr="Picture 3"/>
                <p:cNvPicPr>
                  <a:picLocks noChangeAspect="1"/>
                </p:cNvPicPr>
                <p:nvPr/>
              </p:nvPicPr>
              <p:blipFill>
                <a:blip r:embed="rId4">
                  <a:extLst/>
                </a:blip>
                <a:stretch>
                  <a:fillRect/>
                </a:stretch>
              </p:blipFill>
              <p:spPr>
                <a:xfrm rot="2069837">
                  <a:off x="6752387" y="3717873"/>
                  <a:ext cx="305837" cy="299515"/>
                </a:xfrm>
                <a:prstGeom prst="rect">
                  <a:avLst/>
                </a:prstGeom>
                <a:ln w="12700" cap="flat">
                  <a:noFill/>
                  <a:miter lim="400000"/>
                </a:ln>
                <a:effectLst/>
              </p:spPr>
            </p:pic>
          </p:grpSp>
          <p:sp>
            <p:nvSpPr>
              <p:cNvPr id="204" name="Oval 98"/>
              <p:cNvSpPr/>
              <p:nvPr/>
            </p:nvSpPr>
            <p:spPr>
              <a:xfrm rot="21135463">
                <a:off x="5435346" y="4159250"/>
                <a:ext cx="1219201" cy="457200"/>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205" name="Oval 99"/>
              <p:cNvSpPr/>
              <p:nvPr/>
            </p:nvSpPr>
            <p:spPr>
              <a:xfrm rot="341268">
                <a:off x="6064075" y="3908419"/>
                <a:ext cx="855514" cy="457201"/>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206" name="Oval 100"/>
              <p:cNvSpPr/>
              <p:nvPr/>
            </p:nvSpPr>
            <p:spPr>
              <a:xfrm rot="341268">
                <a:off x="5846036" y="3949060"/>
                <a:ext cx="642757" cy="502921"/>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207" name="Oval 101"/>
              <p:cNvSpPr/>
              <p:nvPr/>
            </p:nvSpPr>
            <p:spPr>
              <a:xfrm rot="1107667">
                <a:off x="6794899" y="3388799"/>
                <a:ext cx="642757" cy="377853"/>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209" name="Rectangle 72"/>
            <p:cNvSpPr/>
            <p:nvPr/>
          </p:nvSpPr>
          <p:spPr>
            <a:xfrm>
              <a:off x="70816" y="12377176"/>
              <a:ext cx="1524001" cy="344105"/>
            </a:xfrm>
            <a:prstGeom prst="rect">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211" name="Rectangle 4"/>
          <p:cNvSpPr txBox="1"/>
          <p:nvPr/>
        </p:nvSpPr>
        <p:spPr>
          <a:xfrm rot="21096193">
            <a:off x="3974930" y="2605244"/>
            <a:ext cx="1686169" cy="50394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2200" b="1">
                <a:solidFill>
                  <a:srgbClr val="FFFF00"/>
                </a:solidFill>
                <a:effectLst>
                  <a:outerShdw blurRad="50800" dist="50800" dir="5400000" rotWithShape="0">
                    <a:srgbClr val="000000">
                      <a:alpha val="85000"/>
                    </a:srgbClr>
                  </a:outerShdw>
                </a:effectLst>
                <a:latin typeface="Arial"/>
                <a:ea typeface="Arial"/>
                <a:cs typeface="Arial"/>
                <a:sym typeface="Arial"/>
              </a:defRPr>
            </a:lvl1pPr>
          </a:lstStyle>
          <a:p>
            <a:r>
              <a:t>Challenges</a:t>
            </a:r>
          </a:p>
        </p:txBody>
      </p:sp>
      <p:sp>
        <p:nvSpPr>
          <p:cNvPr id="212" name="Line 5"/>
          <p:cNvSpPr/>
          <p:nvPr/>
        </p:nvSpPr>
        <p:spPr>
          <a:xfrm>
            <a:off x="5791200" y="2847975"/>
            <a:ext cx="457201" cy="85725"/>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213" name="Rectangle 8"/>
          <p:cNvSpPr txBox="1"/>
          <p:nvPr/>
        </p:nvSpPr>
        <p:spPr>
          <a:xfrm rot="21348906">
            <a:off x="6058130" y="2613200"/>
            <a:ext cx="1002813" cy="503940"/>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2200" b="1">
                <a:solidFill>
                  <a:srgbClr val="FF0000"/>
                </a:solidFill>
                <a:effectLst>
                  <a:outerShdw blurRad="50800" dist="38100" dir="5400000" rotWithShape="0">
                    <a:srgbClr val="000000">
                      <a:alpha val="81000"/>
                    </a:srgbClr>
                  </a:outerShdw>
                </a:effectLst>
                <a:latin typeface="Arial"/>
                <a:ea typeface="Arial"/>
                <a:cs typeface="Arial"/>
                <a:sym typeface="Arial"/>
              </a:defRPr>
            </a:lvl1pPr>
          </a:lstStyle>
          <a:p>
            <a:r>
              <a:t>Anger</a:t>
            </a:r>
          </a:p>
        </p:txBody>
      </p:sp>
      <p:sp>
        <p:nvSpPr>
          <p:cNvPr id="214" name="Text Box 17"/>
          <p:cNvSpPr txBox="1"/>
          <p:nvPr/>
        </p:nvSpPr>
        <p:spPr>
          <a:xfrm>
            <a:off x="3657599" y="6153150"/>
            <a:ext cx="3349628" cy="1508902"/>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1800">
                <a:solidFill>
                  <a:srgbClr val="000000"/>
                </a:solidFill>
                <a:latin typeface="Arial"/>
                <a:ea typeface="Arial"/>
                <a:cs typeface="Arial"/>
                <a:sym typeface="Arial"/>
              </a:defRPr>
            </a:pPr>
            <a:r>
              <a:t>• Hurting self or others</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Less self-respect</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Energy dies</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Easy – “path of</a:t>
            </a:r>
            <a:endParaRPr>
              <a:latin typeface="Futura Medium BT"/>
              <a:ea typeface="Futura Medium BT"/>
              <a:cs typeface="Futura Medium BT"/>
              <a:sym typeface="Futura Medium BT"/>
            </a:endParaRPr>
          </a:p>
          <a:p>
            <a:pPr algn="l" defTabSz="1828800">
              <a:defRPr sz="1800">
                <a:solidFill>
                  <a:srgbClr val="000000"/>
                </a:solidFill>
                <a:latin typeface="Arial"/>
                <a:ea typeface="Arial"/>
                <a:cs typeface="Arial"/>
                <a:sym typeface="Arial"/>
              </a:defRPr>
            </a:pPr>
            <a:r>
              <a:t>  least resistance”</a:t>
            </a:r>
          </a:p>
        </p:txBody>
      </p:sp>
      <p:sp>
        <p:nvSpPr>
          <p:cNvPr id="215" name="Text Box 18"/>
          <p:cNvSpPr txBox="1"/>
          <p:nvPr/>
        </p:nvSpPr>
        <p:spPr>
          <a:xfrm>
            <a:off x="8683626" y="5851526"/>
            <a:ext cx="2898775" cy="708802"/>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spcBef>
                <a:spcPts val="1000"/>
              </a:spcBef>
              <a:defRPr sz="1800">
                <a:solidFill>
                  <a:srgbClr val="000000"/>
                </a:solidFill>
                <a:latin typeface="Arial"/>
                <a:ea typeface="Arial"/>
                <a:cs typeface="Arial"/>
                <a:sym typeface="Arial"/>
              </a:defRPr>
            </a:pPr>
            <a:r>
              <a:t>Less Opportunity</a:t>
            </a:r>
            <a:br/>
            <a:r>
              <a:t>and Freedom</a:t>
            </a:r>
          </a:p>
        </p:txBody>
      </p:sp>
      <p:grpSp>
        <p:nvGrpSpPr>
          <p:cNvPr id="218" name="AutoShape 60"/>
          <p:cNvGrpSpPr/>
          <p:nvPr/>
        </p:nvGrpSpPr>
        <p:grpSpPr>
          <a:xfrm>
            <a:off x="3810000" y="2379275"/>
            <a:ext cx="457200" cy="442102"/>
            <a:chOff x="0" y="-6349"/>
            <a:chExt cx="457200" cy="442101"/>
          </a:xfrm>
        </p:grpSpPr>
        <p:sp>
          <p:nvSpPr>
            <p:cNvPr id="216"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217" name="1"/>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1</a:t>
              </a:r>
            </a:p>
          </p:txBody>
        </p:sp>
      </p:grpSp>
      <p:sp>
        <p:nvSpPr>
          <p:cNvPr id="219" name="Text Box 11"/>
          <p:cNvSpPr txBox="1"/>
          <p:nvPr/>
        </p:nvSpPr>
        <p:spPr>
          <a:xfrm>
            <a:off x="5486400" y="5705476"/>
            <a:ext cx="2769116" cy="528509"/>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1828800">
              <a:defRPr sz="2400" b="1">
                <a:solidFill>
                  <a:srgbClr val="000000"/>
                </a:solidFill>
                <a:latin typeface="Arial"/>
                <a:ea typeface="Arial"/>
                <a:cs typeface="Arial"/>
                <a:sym typeface="Arial"/>
              </a:defRPr>
            </a:lvl1pPr>
          </a:lstStyle>
          <a:p>
            <a:r>
              <a:t>“The Flood Zone”</a:t>
            </a:r>
          </a:p>
        </p:txBody>
      </p:sp>
      <p:sp>
        <p:nvSpPr>
          <p:cNvPr id="220" name="Line 5"/>
          <p:cNvSpPr/>
          <p:nvPr/>
        </p:nvSpPr>
        <p:spPr>
          <a:xfrm>
            <a:off x="8356599" y="5991226"/>
            <a:ext cx="457201" cy="215901"/>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221" name="Line 5"/>
          <p:cNvSpPr/>
          <p:nvPr/>
        </p:nvSpPr>
        <p:spPr>
          <a:xfrm flipH="1">
            <a:off x="5181599" y="6042026"/>
            <a:ext cx="419101" cy="215901"/>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224" name="Group 40"/>
          <p:cNvGrpSpPr/>
          <p:nvPr/>
        </p:nvGrpSpPr>
        <p:grpSpPr>
          <a:xfrm>
            <a:off x="4744725" y="4229062"/>
            <a:ext cx="1354451" cy="749847"/>
            <a:chOff x="0" y="0"/>
            <a:chExt cx="1354450" cy="749845"/>
          </a:xfrm>
        </p:grpSpPr>
        <p:sp>
          <p:nvSpPr>
            <p:cNvPr id="222" name="Text Box 18"/>
            <p:cNvSpPr txBox="1"/>
            <p:nvPr/>
          </p:nvSpPr>
          <p:spPr>
            <a:xfrm rot="20378073">
              <a:off x="30840" y="184791"/>
              <a:ext cx="1130301" cy="380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l" defTabSz="1828800">
                <a:spcBef>
                  <a:spcPts val="800"/>
                </a:spcBef>
                <a:defRPr sz="1400">
                  <a:solidFill>
                    <a:srgbClr val="000000"/>
                  </a:solidFill>
                  <a:latin typeface="Arial"/>
                  <a:ea typeface="Arial"/>
                  <a:cs typeface="Arial"/>
                  <a:sym typeface="Arial"/>
                </a:defRPr>
              </a:lvl1pPr>
            </a:lstStyle>
            <a:p>
              <a:r>
                <a:t>Damage</a:t>
              </a:r>
            </a:p>
          </p:txBody>
        </p:sp>
        <p:sp>
          <p:nvSpPr>
            <p:cNvPr id="223" name="Line 5"/>
            <p:cNvSpPr/>
            <p:nvPr/>
          </p:nvSpPr>
          <p:spPr>
            <a:xfrm flipV="1">
              <a:off x="948050" y="31787"/>
              <a:ext cx="406401" cy="228601"/>
            </a:xfrm>
            <a:prstGeom prst="line">
              <a:avLst/>
            </a:prstGeom>
            <a:noFill/>
            <a:ln w="50800" cap="flat">
              <a:solidFill>
                <a:srgbClr val="FF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grpSp>
        <p:nvGrpSpPr>
          <p:cNvPr id="233" name="Group 43"/>
          <p:cNvGrpSpPr/>
          <p:nvPr/>
        </p:nvGrpSpPr>
        <p:grpSpPr>
          <a:xfrm>
            <a:off x="7153939" y="1838372"/>
            <a:ext cx="3237625" cy="1322561"/>
            <a:chOff x="0" y="0"/>
            <a:chExt cx="3237624" cy="1322559"/>
          </a:xfrm>
        </p:grpSpPr>
        <p:sp>
          <p:nvSpPr>
            <p:cNvPr id="225" name="Text Box 11"/>
            <p:cNvSpPr txBox="1"/>
            <p:nvPr/>
          </p:nvSpPr>
          <p:spPr>
            <a:xfrm>
              <a:off x="1055097" y="418772"/>
              <a:ext cx="1098869" cy="6780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3200" b="1" baseline="-15500">
                  <a:solidFill>
                    <a:srgbClr val="000000"/>
                  </a:solidFill>
                  <a:latin typeface="Arial"/>
                  <a:ea typeface="Arial"/>
                  <a:cs typeface="Arial"/>
                  <a:sym typeface="Arial"/>
                </a:defRPr>
              </a:lvl1pPr>
            </a:lstStyle>
            <a:p>
              <a:r>
                <a:t>Choice</a:t>
              </a:r>
            </a:p>
          </p:txBody>
        </p:sp>
        <p:sp>
          <p:nvSpPr>
            <p:cNvPr id="226" name="AutoShape 12"/>
            <p:cNvSpPr/>
            <p:nvPr/>
          </p:nvSpPr>
          <p:spPr>
            <a:xfrm rot="1817485">
              <a:off x="2285336" y="790528"/>
              <a:ext cx="609601" cy="304801"/>
            </a:xfrm>
            <a:prstGeom prst="rightArrow">
              <a:avLst>
                <a:gd name="adj1" fmla="val 50000"/>
                <a:gd name="adj2" fmla="val 50000"/>
              </a:avLst>
            </a:prstGeom>
            <a:solidFill>
              <a:srgbClr val="FFCC00"/>
            </a:solidFill>
            <a:ln w="12700" cap="flat">
              <a:noFill/>
              <a:miter lim="400000"/>
            </a:ln>
            <a:effectLst>
              <a:outerShdw blurRad="50800" dist="50800" dir="5400000" rotWithShape="0">
                <a:srgbClr val="000000">
                  <a:alpha val="89000"/>
                </a:srgbClr>
              </a:outerShdw>
            </a:effectLst>
          </p:spPr>
          <p:txBody>
            <a:bodyPr wrap="square" lIns="91439" tIns="91439" rIns="91439" bIns="91439" numCol="1" anchor="ctr">
              <a:noAutofit/>
            </a:bodyPr>
            <a:lstStyle/>
            <a:p>
              <a:pPr algn="l" defTabSz="1828800">
                <a:spcBef>
                  <a:spcPts val="1300"/>
                </a:spcBef>
                <a:defRPr sz="2200" b="1">
                  <a:solidFill>
                    <a:srgbClr val="000000"/>
                  </a:solidFill>
                  <a:effectLst>
                    <a:outerShdw blurRad="50800" dist="50800" dir="5400000" rotWithShape="0">
                      <a:srgbClr val="000000"/>
                    </a:outerShdw>
                  </a:effectLst>
                  <a:latin typeface="Arial"/>
                  <a:ea typeface="Arial"/>
                  <a:cs typeface="Arial"/>
                  <a:sym typeface="Arial"/>
                </a:defRPr>
              </a:pPr>
              <a:endParaRPr/>
            </a:p>
          </p:txBody>
        </p:sp>
        <p:sp>
          <p:nvSpPr>
            <p:cNvPr id="227" name="Text Box 14"/>
            <p:cNvSpPr txBox="1"/>
            <p:nvPr/>
          </p:nvSpPr>
          <p:spPr>
            <a:xfrm rot="1624975">
              <a:off x="1925307" y="260806"/>
              <a:ext cx="1267069" cy="503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200" b="1">
                  <a:solidFill>
                    <a:srgbClr val="00B050"/>
                  </a:solidFill>
                  <a:effectLst>
                    <a:outerShdw blurRad="50800" dist="38100" dir="2700000" rotWithShape="0">
                      <a:srgbClr val="000000">
                        <a:alpha val="81000"/>
                      </a:srgbClr>
                    </a:outerShdw>
                  </a:effectLst>
                  <a:latin typeface="Arial"/>
                  <a:ea typeface="Arial"/>
                  <a:cs typeface="Arial"/>
                  <a:sym typeface="Arial"/>
                </a:defRPr>
              </a:lvl1pPr>
            </a:lstStyle>
            <a:p>
              <a:r>
                <a:t>Positive</a:t>
              </a:r>
            </a:p>
          </p:txBody>
        </p:sp>
        <p:sp>
          <p:nvSpPr>
            <p:cNvPr id="228" name="Text Box 15"/>
            <p:cNvSpPr txBox="1"/>
            <p:nvPr/>
          </p:nvSpPr>
          <p:spPr>
            <a:xfrm rot="19795474">
              <a:off x="34704" y="422141"/>
              <a:ext cx="1360248" cy="503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defRPr sz="2200" b="1">
                  <a:solidFill>
                    <a:srgbClr val="FF0000"/>
                  </a:solidFill>
                  <a:effectLst>
                    <a:outerShdw blurRad="50800" dist="38100" dir="2700000" rotWithShape="0">
                      <a:srgbClr val="000000">
                        <a:alpha val="81000"/>
                      </a:srgbClr>
                    </a:outerShdw>
                  </a:effectLst>
                  <a:latin typeface="Arial"/>
                  <a:ea typeface="Arial"/>
                  <a:cs typeface="Arial"/>
                  <a:sym typeface="Arial"/>
                </a:defRPr>
              </a:lvl1pPr>
            </a:lstStyle>
            <a:p>
              <a:r>
                <a:t>Negative</a:t>
              </a:r>
            </a:p>
          </p:txBody>
        </p:sp>
        <p:grpSp>
          <p:nvGrpSpPr>
            <p:cNvPr id="231" name="AutoShape 60"/>
            <p:cNvGrpSpPr/>
            <p:nvPr/>
          </p:nvGrpSpPr>
          <p:grpSpPr>
            <a:xfrm>
              <a:off x="1482057" y="226576"/>
              <a:ext cx="457203" cy="442103"/>
              <a:chOff x="0" y="-6349"/>
              <a:chExt cx="457201" cy="442101"/>
            </a:xfrm>
          </p:grpSpPr>
          <p:sp>
            <p:nvSpPr>
              <p:cNvPr id="229" name="Shape"/>
              <p:cNvSpPr/>
              <p:nvPr/>
            </p:nvSpPr>
            <p:spPr>
              <a:xfrm>
                <a:off x="0" y="62300"/>
                <a:ext cx="457202"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230" name="2"/>
              <p:cNvSpPr txBox="1"/>
              <p:nvPr/>
            </p:nvSpPr>
            <p:spPr>
              <a:xfrm>
                <a:off x="67242"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2</a:t>
                </a:r>
              </a:p>
            </p:txBody>
          </p:sp>
        </p:grpSp>
        <p:sp>
          <p:nvSpPr>
            <p:cNvPr id="232" name="AutoShape 12"/>
            <p:cNvSpPr/>
            <p:nvPr/>
          </p:nvSpPr>
          <p:spPr>
            <a:xfrm rot="9000000">
              <a:off x="494634" y="885777"/>
              <a:ext cx="609601" cy="304801"/>
            </a:xfrm>
            <a:prstGeom prst="rightArrow">
              <a:avLst>
                <a:gd name="adj1" fmla="val 50000"/>
                <a:gd name="adj2" fmla="val 50000"/>
              </a:avLst>
            </a:prstGeom>
            <a:solidFill>
              <a:srgbClr val="FFCC00"/>
            </a:solidFill>
            <a:ln w="12700" cap="flat">
              <a:noFill/>
              <a:miter lim="400000"/>
            </a:ln>
            <a:effectLst>
              <a:outerShdw blurRad="50800" dist="50800" dir="5400000" rotWithShape="0">
                <a:srgbClr val="000000">
                  <a:alpha val="89000"/>
                </a:srgbClr>
              </a:outerShdw>
            </a:effectLst>
          </p:spPr>
          <p:txBody>
            <a:bodyPr wrap="square" lIns="91439" tIns="91439" rIns="91439" bIns="91439" numCol="1" anchor="ctr">
              <a:noAutofit/>
            </a:bodyPr>
            <a:lstStyle/>
            <a:p>
              <a:pPr algn="l" defTabSz="1828800">
                <a:spcBef>
                  <a:spcPts val="1300"/>
                </a:spcBef>
                <a:defRPr sz="2200" b="1">
                  <a:solidFill>
                    <a:srgbClr val="000000"/>
                  </a:solidFill>
                  <a:effectLst>
                    <a:outerShdw blurRad="50800" dist="50800" dir="5400000" rotWithShape="0">
                      <a:srgbClr val="000000"/>
                    </a:outerShdw>
                  </a:effectLst>
                  <a:latin typeface="Arial"/>
                  <a:ea typeface="Arial"/>
                  <a:cs typeface="Arial"/>
                  <a:sym typeface="Arial"/>
                </a:defRPr>
              </a:pPr>
              <a:endParaRPr/>
            </a:p>
          </p:txBody>
        </p:sp>
      </p:grpSp>
      <p:sp>
        <p:nvSpPr>
          <p:cNvPr id="234" name="Text Box 18"/>
          <p:cNvSpPr txBox="1"/>
          <p:nvPr/>
        </p:nvSpPr>
        <p:spPr>
          <a:xfrm>
            <a:off x="10191750" y="3588329"/>
            <a:ext cx="5457827" cy="52851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spcBef>
                <a:spcPts val="1400"/>
              </a:spcBef>
              <a:defRPr sz="2400" b="1">
                <a:solidFill>
                  <a:srgbClr val="000000"/>
                </a:solidFill>
                <a:latin typeface="Arial"/>
                <a:ea typeface="Arial"/>
                <a:cs typeface="Arial"/>
                <a:sym typeface="Arial"/>
              </a:defRPr>
            </a:lvl1pPr>
          </a:lstStyle>
          <a:p>
            <a:r>
              <a:t>What Are Your Lifelines?</a:t>
            </a:r>
          </a:p>
        </p:txBody>
      </p:sp>
      <p:pic>
        <p:nvPicPr>
          <p:cNvPr id="235" name="Picture 132" descr="Picture 132"/>
          <p:cNvPicPr>
            <a:picLocks noChangeAspect="1"/>
          </p:cNvPicPr>
          <p:nvPr/>
        </p:nvPicPr>
        <p:blipFill>
          <a:blip r:embed="rId5">
            <a:extLst/>
          </a:blip>
          <a:stretch>
            <a:fillRect/>
          </a:stretch>
        </p:blipFill>
        <p:spPr>
          <a:xfrm rot="173687">
            <a:off x="7967026" y="3889807"/>
            <a:ext cx="3040209" cy="1748993"/>
          </a:xfrm>
          <a:prstGeom prst="rect">
            <a:avLst/>
          </a:prstGeom>
          <a:ln w="12700">
            <a:miter lim="400000"/>
          </a:ln>
        </p:spPr>
      </p:pic>
      <p:grpSp>
        <p:nvGrpSpPr>
          <p:cNvPr id="238" name="AutoShape 60"/>
          <p:cNvGrpSpPr/>
          <p:nvPr/>
        </p:nvGrpSpPr>
        <p:grpSpPr>
          <a:xfrm>
            <a:off x="10668000" y="3345453"/>
            <a:ext cx="457200" cy="442102"/>
            <a:chOff x="0" y="-6349"/>
            <a:chExt cx="457200" cy="442101"/>
          </a:xfrm>
        </p:grpSpPr>
        <p:sp>
          <p:nvSpPr>
            <p:cNvPr id="236"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237" name="3"/>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3</a:t>
              </a:r>
            </a:p>
          </p:txBody>
        </p:sp>
      </p:grpSp>
      <p:sp>
        <p:nvSpPr>
          <p:cNvPr id="239" name="Text Box 17"/>
          <p:cNvSpPr txBox="1"/>
          <p:nvPr/>
        </p:nvSpPr>
        <p:spPr>
          <a:xfrm>
            <a:off x="10972800" y="4114800"/>
            <a:ext cx="4572000" cy="708802"/>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marL="234950" indent="-234950" algn="l" defTabSz="1828800">
              <a:spcBef>
                <a:spcPts val="600"/>
              </a:spcBef>
              <a:buSzPct val="100000"/>
              <a:buFont typeface="Arial"/>
              <a:buChar char="•"/>
              <a:defRPr sz="1800">
                <a:solidFill>
                  <a:srgbClr val="000000"/>
                </a:solidFill>
                <a:latin typeface="Arial"/>
                <a:ea typeface="Arial"/>
                <a:cs typeface="Arial"/>
                <a:sym typeface="Arial"/>
              </a:defRPr>
            </a:lvl1pPr>
          </a:lstStyle>
          <a:p>
            <a:r>
              <a:t>Who can help you out of the flood zone at home? At school? With peers?</a:t>
            </a:r>
          </a:p>
        </p:txBody>
      </p:sp>
      <p:grpSp>
        <p:nvGrpSpPr>
          <p:cNvPr id="246" name="Group 52"/>
          <p:cNvGrpSpPr/>
          <p:nvPr/>
        </p:nvGrpSpPr>
        <p:grpSpPr>
          <a:xfrm>
            <a:off x="15697200" y="5265349"/>
            <a:ext cx="5003800" cy="2892003"/>
            <a:chOff x="0" y="-6349"/>
            <a:chExt cx="5003800" cy="2892002"/>
          </a:xfrm>
        </p:grpSpPr>
        <p:sp>
          <p:nvSpPr>
            <p:cNvPr id="240" name="Text Box 19"/>
            <p:cNvSpPr txBox="1"/>
            <p:nvPr/>
          </p:nvSpPr>
          <p:spPr>
            <a:xfrm>
              <a:off x="0" y="1110050"/>
              <a:ext cx="4876800" cy="17756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marL="231775" indent="-231775" algn="l" defTabSz="1828800">
                <a:buSzPct val="100000"/>
                <a:buFont typeface="Arial"/>
                <a:buChar char="•"/>
                <a:defRPr sz="1800">
                  <a:solidFill>
                    <a:srgbClr val="000000"/>
                  </a:solidFill>
                  <a:latin typeface="Arial"/>
                  <a:ea typeface="Arial"/>
                  <a:cs typeface="Arial"/>
                  <a:sym typeface="Arial"/>
                </a:defRPr>
              </a:pPr>
              <a:r>
                <a:t>Use your inner voice to direct your </a:t>
              </a:r>
              <a:br/>
              <a:r>
                <a:t>motivation (energy) in a positive direction (i.e. I will try). It’s a positive direction if you’re not hurting yourself or others)</a:t>
              </a:r>
              <a:endParaRPr>
                <a:latin typeface="Futura Medium BT"/>
                <a:ea typeface="Futura Medium BT"/>
                <a:cs typeface="Futura Medium BT"/>
                <a:sym typeface="Futura Medium BT"/>
              </a:endParaRPr>
            </a:p>
            <a:p>
              <a:pPr marL="231775" indent="-231775" algn="l" defTabSz="1828800">
                <a:buSzPct val="100000"/>
                <a:buFont typeface="Arial"/>
                <a:buChar char="•"/>
                <a:defRPr sz="1800">
                  <a:solidFill>
                    <a:srgbClr val="000000"/>
                  </a:solidFill>
                  <a:latin typeface="Arial"/>
                  <a:ea typeface="Arial"/>
                  <a:cs typeface="Arial"/>
                  <a:sym typeface="Arial"/>
                </a:defRPr>
              </a:pPr>
              <a:r>
                <a:t>Focus self-talk on what you do have control over.</a:t>
              </a:r>
            </a:p>
          </p:txBody>
        </p:sp>
        <p:sp>
          <p:nvSpPr>
            <p:cNvPr id="241" name="Text Box 20"/>
            <p:cNvSpPr txBox="1"/>
            <p:nvPr/>
          </p:nvSpPr>
          <p:spPr>
            <a:xfrm>
              <a:off x="2260600" y="379800"/>
              <a:ext cx="2743200" cy="116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300"/>
                </a:spcBef>
                <a:defRPr sz="2200" b="1">
                  <a:solidFill>
                    <a:srgbClr val="000000"/>
                  </a:solidFill>
                  <a:latin typeface="Arial"/>
                  <a:ea typeface="Arial"/>
                  <a:cs typeface="Arial"/>
                  <a:sym typeface="Arial"/>
                </a:defRPr>
              </a:pPr>
              <a:r>
                <a:t>Use Positive </a:t>
              </a:r>
              <a:br/>
              <a:r>
                <a:t>“Self Talk”</a:t>
              </a:r>
            </a:p>
          </p:txBody>
        </p:sp>
        <p:sp>
          <p:nvSpPr>
            <p:cNvPr id="242" name="Line 5"/>
            <p:cNvSpPr/>
            <p:nvPr/>
          </p:nvSpPr>
          <p:spPr>
            <a:xfrm flipH="1" flipV="1">
              <a:off x="2270125" y="754450"/>
              <a:ext cx="444501" cy="215901"/>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245" name="AutoShape 60"/>
            <p:cNvGrpSpPr/>
            <p:nvPr/>
          </p:nvGrpSpPr>
          <p:grpSpPr>
            <a:xfrm>
              <a:off x="4114800" y="-6350"/>
              <a:ext cx="457200" cy="442102"/>
              <a:chOff x="0" y="-6349"/>
              <a:chExt cx="457200" cy="442101"/>
            </a:xfrm>
          </p:grpSpPr>
          <p:sp>
            <p:nvSpPr>
              <p:cNvPr id="243"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244" name="4"/>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4</a:t>
                </a:r>
              </a:p>
            </p:txBody>
          </p:sp>
        </p:grpSp>
      </p:grpSp>
      <p:grpSp>
        <p:nvGrpSpPr>
          <p:cNvPr id="253" name="Group 57"/>
          <p:cNvGrpSpPr/>
          <p:nvPr/>
        </p:nvGrpSpPr>
        <p:grpSpPr>
          <a:xfrm>
            <a:off x="3657600" y="8160949"/>
            <a:ext cx="3543300" cy="2895813"/>
            <a:chOff x="0" y="-6349"/>
            <a:chExt cx="3543300" cy="2895812"/>
          </a:xfrm>
        </p:grpSpPr>
        <p:sp>
          <p:nvSpPr>
            <p:cNvPr id="247" name="Text Box 21"/>
            <p:cNvSpPr txBox="1"/>
            <p:nvPr/>
          </p:nvSpPr>
          <p:spPr>
            <a:xfrm>
              <a:off x="0" y="976700"/>
              <a:ext cx="3543300" cy="19127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marL="231775" indent="-231775" algn="l" defTabSz="1828800">
                <a:spcBef>
                  <a:spcPts val="1000"/>
                </a:spcBef>
                <a:buSzPct val="100000"/>
                <a:buFont typeface="Arial"/>
                <a:buChar char="•"/>
                <a:defRPr sz="1800">
                  <a:solidFill>
                    <a:srgbClr val="000000"/>
                  </a:solidFill>
                  <a:latin typeface="Arial"/>
                  <a:ea typeface="Arial"/>
                  <a:cs typeface="Arial"/>
                  <a:sym typeface="Arial"/>
                </a:defRPr>
              </a:pPr>
              <a:r>
                <a:t>You go through the motions and don’t give up out of respect for people who care about you.</a:t>
              </a:r>
              <a:endParaRPr>
                <a:latin typeface="Futura Medium BT"/>
                <a:ea typeface="Futura Medium BT"/>
                <a:cs typeface="Futura Medium BT"/>
                <a:sym typeface="Futura Medium BT"/>
              </a:endParaRPr>
            </a:p>
            <a:p>
              <a:pPr marL="231775" indent="-231775" algn="l" defTabSz="1828800">
                <a:spcBef>
                  <a:spcPts val="1000"/>
                </a:spcBef>
                <a:buSzPct val="100000"/>
                <a:buFont typeface="Arial"/>
                <a:buChar char="•"/>
                <a:defRPr sz="1800">
                  <a:solidFill>
                    <a:srgbClr val="000000"/>
                  </a:solidFill>
                  <a:latin typeface="Arial"/>
                  <a:ea typeface="Arial"/>
                  <a:cs typeface="Arial"/>
                  <a:sym typeface="Arial"/>
                </a:defRPr>
              </a:pPr>
              <a:r>
                <a:t>You don’t give up out of respect for yourself.</a:t>
              </a:r>
            </a:p>
          </p:txBody>
        </p:sp>
        <p:sp>
          <p:nvSpPr>
            <p:cNvPr id="248" name="Text Box 22"/>
            <p:cNvSpPr txBox="1"/>
            <p:nvPr/>
          </p:nvSpPr>
          <p:spPr>
            <a:xfrm>
              <a:off x="304800" y="214700"/>
              <a:ext cx="2438400" cy="834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300"/>
                </a:spcBef>
                <a:defRPr sz="2200" b="1">
                  <a:solidFill>
                    <a:srgbClr val="000000"/>
                  </a:solidFill>
                  <a:latin typeface="Arial"/>
                  <a:ea typeface="Arial"/>
                  <a:cs typeface="Arial"/>
                  <a:sym typeface="Arial"/>
                </a:defRPr>
              </a:pPr>
              <a:r>
                <a:t>Character</a:t>
              </a:r>
              <a:endParaRPr b="0">
                <a:latin typeface="Futura Bold BT"/>
                <a:ea typeface="Futura Bold BT"/>
                <a:cs typeface="Futura Bold BT"/>
                <a:sym typeface="Futura Bold BT"/>
              </a:endParaRPr>
            </a:p>
            <a:p>
              <a:pPr defTabSz="1828800">
                <a:defRPr sz="2200" b="1">
                  <a:solidFill>
                    <a:srgbClr val="000000"/>
                  </a:solidFill>
                  <a:latin typeface="Arial"/>
                  <a:ea typeface="Arial"/>
                  <a:cs typeface="Arial"/>
                  <a:sym typeface="Arial"/>
                </a:defRPr>
              </a:pPr>
              <a:r>
                <a:t>and Heart</a:t>
              </a:r>
            </a:p>
          </p:txBody>
        </p:sp>
        <p:sp>
          <p:nvSpPr>
            <p:cNvPr id="249" name="Line 5"/>
            <p:cNvSpPr/>
            <p:nvPr/>
          </p:nvSpPr>
          <p:spPr>
            <a:xfrm>
              <a:off x="2441575" y="826840"/>
              <a:ext cx="438151" cy="1"/>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252" name="AutoShape 60"/>
            <p:cNvGrpSpPr/>
            <p:nvPr/>
          </p:nvGrpSpPr>
          <p:grpSpPr>
            <a:xfrm>
              <a:off x="304799" y="-6350"/>
              <a:ext cx="457201" cy="442102"/>
              <a:chOff x="0" y="-6349"/>
              <a:chExt cx="457200" cy="442101"/>
            </a:xfrm>
          </p:grpSpPr>
          <p:sp>
            <p:nvSpPr>
              <p:cNvPr id="250"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251" name="5"/>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5</a:t>
                </a:r>
              </a:p>
            </p:txBody>
          </p:sp>
        </p:grpSp>
      </p:grpSp>
      <p:grpSp>
        <p:nvGrpSpPr>
          <p:cNvPr id="260" name="Group 62"/>
          <p:cNvGrpSpPr/>
          <p:nvPr/>
        </p:nvGrpSpPr>
        <p:grpSpPr>
          <a:xfrm>
            <a:off x="17830800" y="9227749"/>
            <a:ext cx="2590801" cy="1877131"/>
            <a:chOff x="0" y="-6349"/>
            <a:chExt cx="2590800" cy="1877130"/>
          </a:xfrm>
        </p:grpSpPr>
        <p:sp>
          <p:nvSpPr>
            <p:cNvPr id="254" name="Text Box 23"/>
            <p:cNvSpPr txBox="1"/>
            <p:nvPr/>
          </p:nvSpPr>
          <p:spPr>
            <a:xfrm>
              <a:off x="152400" y="367100"/>
              <a:ext cx="2438401" cy="15036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spcBef>
                  <a:spcPts val="1300"/>
                </a:spcBef>
                <a:defRPr sz="2200" b="1">
                  <a:solidFill>
                    <a:srgbClr val="000000"/>
                  </a:solidFill>
                  <a:latin typeface="Arial"/>
                  <a:ea typeface="Arial"/>
                  <a:cs typeface="Arial"/>
                  <a:sym typeface="Arial"/>
                </a:defRPr>
              </a:lvl1pPr>
            </a:lstStyle>
            <a:p>
              <a:r>
                <a:t>A Passion Purpose or Interest</a:t>
              </a:r>
              <a:endParaRPr b="0">
                <a:latin typeface="Futura Bold BT"/>
                <a:ea typeface="Futura Bold BT"/>
                <a:cs typeface="Futura Bold BT"/>
                <a:sym typeface="Futura Bold BT"/>
              </a:endParaRPr>
            </a:p>
          </p:txBody>
        </p:sp>
        <p:sp>
          <p:nvSpPr>
            <p:cNvPr id="255" name="Text Box 35"/>
            <p:cNvSpPr txBox="1"/>
            <p:nvPr/>
          </p:nvSpPr>
          <p:spPr>
            <a:xfrm>
              <a:off x="403225" y="1332300"/>
              <a:ext cx="1686170" cy="4421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1828800">
                <a:spcBef>
                  <a:spcPts val="1000"/>
                </a:spcBef>
                <a:defRPr sz="1800">
                  <a:solidFill>
                    <a:srgbClr val="000000"/>
                  </a:solidFill>
                  <a:latin typeface="Arial"/>
                  <a:ea typeface="Arial"/>
                  <a:cs typeface="Arial"/>
                  <a:sym typeface="Arial"/>
                </a:defRPr>
              </a:lvl1pPr>
            </a:lstStyle>
            <a:p>
              <a:r>
                <a:t>(Turn outward)</a:t>
              </a:r>
            </a:p>
          </p:txBody>
        </p:sp>
        <p:sp>
          <p:nvSpPr>
            <p:cNvPr id="256" name="Line 5"/>
            <p:cNvSpPr/>
            <p:nvPr/>
          </p:nvSpPr>
          <p:spPr>
            <a:xfrm flipH="1">
              <a:off x="0" y="1045916"/>
              <a:ext cx="441327" cy="1"/>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259" name="AutoShape 60"/>
            <p:cNvGrpSpPr/>
            <p:nvPr/>
          </p:nvGrpSpPr>
          <p:grpSpPr>
            <a:xfrm>
              <a:off x="1676400" y="-6350"/>
              <a:ext cx="457200" cy="442102"/>
              <a:chOff x="0" y="-6349"/>
              <a:chExt cx="457200" cy="442101"/>
            </a:xfrm>
          </p:grpSpPr>
          <p:sp>
            <p:nvSpPr>
              <p:cNvPr id="257"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50800" dir="540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258" name="6"/>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6</a:t>
                </a:r>
              </a:p>
            </p:txBody>
          </p:sp>
        </p:grpSp>
      </p:grpSp>
      <p:grpSp>
        <p:nvGrpSpPr>
          <p:cNvPr id="266" name="Group 67"/>
          <p:cNvGrpSpPr/>
          <p:nvPr/>
        </p:nvGrpSpPr>
        <p:grpSpPr>
          <a:xfrm>
            <a:off x="9601200" y="11525249"/>
            <a:ext cx="10880727" cy="1703260"/>
            <a:chOff x="0" y="0"/>
            <a:chExt cx="10880726" cy="1703258"/>
          </a:xfrm>
        </p:grpSpPr>
        <p:sp>
          <p:nvSpPr>
            <p:cNvPr id="261" name="Text Box 25"/>
            <p:cNvSpPr txBox="1"/>
            <p:nvPr/>
          </p:nvSpPr>
          <p:spPr>
            <a:xfrm>
              <a:off x="6280150" y="0"/>
              <a:ext cx="3505200" cy="701323"/>
            </a:xfrm>
            <a:prstGeom prst="rect">
              <a:avLst/>
            </a:prstGeom>
            <a:noFill/>
            <a:ln w="12700" cap="flat">
              <a:noFill/>
              <a:miter lim="400000"/>
            </a:ln>
            <a:effectLst>
              <a:outerShdw blurRad="101600" dist="50800" dir="5400000" rotWithShape="0">
                <a:srgbClr val="000000">
                  <a:alpha val="49000"/>
                </a:srgbClr>
              </a:outerShdw>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spcBef>
                  <a:spcPts val="2100"/>
                </a:spcBef>
                <a:defRPr sz="3600" b="1" spc="120">
                  <a:solidFill>
                    <a:srgbClr val="C00000"/>
                  </a:solidFill>
                  <a:latin typeface="Arial"/>
                  <a:ea typeface="Arial"/>
                  <a:cs typeface="Arial"/>
                  <a:sym typeface="Arial"/>
                </a:defRPr>
              </a:lvl1pPr>
            </a:lstStyle>
            <a:p>
              <a:r>
                <a:t>WhyTry?</a:t>
              </a:r>
            </a:p>
          </p:txBody>
        </p:sp>
        <p:sp>
          <p:nvSpPr>
            <p:cNvPr id="262" name="Text Box 26"/>
            <p:cNvSpPr txBox="1"/>
            <p:nvPr/>
          </p:nvSpPr>
          <p:spPr>
            <a:xfrm>
              <a:off x="4679950" y="765176"/>
              <a:ext cx="6200777" cy="503940"/>
            </a:xfrm>
            <a:prstGeom prst="rect">
              <a:avLst/>
            </a:prstGeom>
            <a:noFill/>
            <a:ln w="12700" cap="flat">
              <a:noFill/>
              <a:miter lim="400000"/>
            </a:ln>
            <a:effectLst>
              <a:outerShdw blurRad="101600" dist="50800" dir="5400000" rotWithShape="0">
                <a:srgbClr val="000000">
                  <a:alpha val="49000"/>
                </a:srgbClr>
              </a:outerShdw>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defTabSz="1828800">
                <a:spcBef>
                  <a:spcPts val="1300"/>
                </a:spcBef>
                <a:defRPr sz="2200" b="1" spc="120">
                  <a:solidFill>
                    <a:srgbClr val="C00000"/>
                  </a:solidFill>
                  <a:latin typeface="Arial"/>
                  <a:ea typeface="Arial"/>
                  <a:cs typeface="Arial"/>
                  <a:sym typeface="Arial"/>
                </a:defRPr>
              </a:lvl1pPr>
            </a:lstStyle>
            <a:p>
              <a:r>
                <a:t>Opportunity, Freedom, Self-respect</a:t>
              </a:r>
            </a:p>
          </p:txBody>
        </p:sp>
        <p:sp>
          <p:nvSpPr>
            <p:cNvPr id="263" name="Text Box 27"/>
            <p:cNvSpPr txBox="1"/>
            <p:nvPr/>
          </p:nvSpPr>
          <p:spPr>
            <a:xfrm>
              <a:off x="2051050" y="63500"/>
              <a:ext cx="3200400" cy="9755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000"/>
                </a:spcBef>
                <a:defRPr sz="1800">
                  <a:solidFill>
                    <a:srgbClr val="000000"/>
                  </a:solidFill>
                  <a:latin typeface="Arial"/>
                  <a:ea typeface="Arial"/>
                  <a:cs typeface="Arial"/>
                  <a:sym typeface="Arial"/>
                </a:defRPr>
              </a:pPr>
              <a:r>
                <a:t>If channeled,</a:t>
              </a:r>
              <a:br/>
              <a:r>
                <a:t>challenges &amp; anger </a:t>
              </a:r>
              <a:br/>
              <a:r>
                <a:t>can be converted into</a:t>
              </a:r>
            </a:p>
          </p:txBody>
        </p:sp>
        <p:sp>
          <p:nvSpPr>
            <p:cNvPr id="264" name="Text Box 28"/>
            <p:cNvSpPr txBox="1"/>
            <p:nvPr/>
          </p:nvSpPr>
          <p:spPr>
            <a:xfrm>
              <a:off x="0" y="819150"/>
              <a:ext cx="3810000" cy="8841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400"/>
                </a:spcBef>
                <a:defRPr sz="2400" b="1">
                  <a:solidFill>
                    <a:srgbClr val="FFFF00"/>
                  </a:solidFill>
                  <a:effectLst>
                    <a:outerShdw blurRad="50800" dist="50800" dir="5400000" rotWithShape="0">
                      <a:srgbClr val="000000"/>
                    </a:outerShdw>
                  </a:effectLst>
                  <a:latin typeface="Arial"/>
                  <a:ea typeface="Arial"/>
                  <a:cs typeface="Arial"/>
                  <a:sym typeface="Arial"/>
                </a:defRPr>
              </a:pPr>
              <a:r>
                <a:t>Positive Motivation</a:t>
              </a:r>
              <a:br/>
              <a:r>
                <a:t> &amp; Healing</a:t>
              </a:r>
            </a:p>
          </p:txBody>
        </p:sp>
        <p:sp>
          <p:nvSpPr>
            <p:cNvPr id="265" name="Line 5"/>
            <p:cNvSpPr/>
            <p:nvPr/>
          </p:nvSpPr>
          <p:spPr>
            <a:xfrm flipH="1">
              <a:off x="3749676" y="1041399"/>
              <a:ext cx="457201" cy="152402"/>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grpSp>
        <p:nvGrpSpPr>
          <p:cNvPr id="273" name="Group 74"/>
          <p:cNvGrpSpPr/>
          <p:nvPr/>
        </p:nvGrpSpPr>
        <p:grpSpPr>
          <a:xfrm>
            <a:off x="5470524" y="11539149"/>
            <a:ext cx="3368677" cy="1385391"/>
            <a:chOff x="0" y="-6349"/>
            <a:chExt cx="3368676" cy="1385390"/>
          </a:xfrm>
        </p:grpSpPr>
        <p:sp>
          <p:nvSpPr>
            <p:cNvPr id="267" name="Oval 75"/>
            <p:cNvSpPr/>
            <p:nvPr/>
          </p:nvSpPr>
          <p:spPr>
            <a:xfrm rot="20302487">
              <a:off x="2273300" y="268676"/>
              <a:ext cx="968376" cy="479425"/>
            </a:xfrm>
            <a:prstGeom prst="ellipse">
              <a:avLst/>
            </a:prstGeom>
            <a:solidFill>
              <a:srgbClr val="FFFFFF"/>
            </a:solid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268" name="Text Box 24"/>
            <p:cNvSpPr txBox="1"/>
            <p:nvPr/>
          </p:nvSpPr>
          <p:spPr>
            <a:xfrm>
              <a:off x="0" y="214700"/>
              <a:ext cx="3200400" cy="116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defTabSz="1828800">
                <a:spcBef>
                  <a:spcPts val="1300"/>
                </a:spcBef>
                <a:defRPr sz="2200" b="1">
                  <a:solidFill>
                    <a:srgbClr val="000000"/>
                  </a:solidFill>
                  <a:latin typeface="Arial"/>
                  <a:ea typeface="Arial"/>
                  <a:cs typeface="Arial"/>
                  <a:sym typeface="Arial"/>
                </a:defRPr>
              </a:pPr>
              <a:r>
                <a:t>Get Plugged in </a:t>
              </a:r>
              <a:br/>
              <a:r>
                <a:t>“Support System”</a:t>
              </a:r>
            </a:p>
          </p:txBody>
        </p:sp>
        <p:sp>
          <p:nvSpPr>
            <p:cNvPr id="269" name="Line 5"/>
            <p:cNvSpPr/>
            <p:nvPr/>
          </p:nvSpPr>
          <p:spPr>
            <a:xfrm flipV="1">
              <a:off x="2924176" y="535376"/>
              <a:ext cx="444501" cy="79375"/>
            </a:xfrm>
            <a:prstGeom prst="line">
              <a:avLst/>
            </a:prstGeom>
            <a:noFill/>
            <a:ln w="50800" cap="flat">
              <a:solidFill>
                <a:srgbClr val="000000"/>
              </a:solidFill>
              <a:prstDash val="solid"/>
              <a:round/>
              <a:tailEnd type="triangle" w="med" len="med"/>
            </a:ln>
            <a:effectLst/>
          </p:spPr>
          <p:txBody>
            <a:bodyPr wrap="square" lIns="91439" tIns="91439" rIns="91439" bIns="91439" numCol="1" anchor="t">
              <a:noAutofit/>
            </a:bodyPr>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272" name="AutoShape 60"/>
            <p:cNvGrpSpPr/>
            <p:nvPr/>
          </p:nvGrpSpPr>
          <p:grpSpPr>
            <a:xfrm>
              <a:off x="22225" y="-6350"/>
              <a:ext cx="457201" cy="442102"/>
              <a:chOff x="0" y="-6349"/>
              <a:chExt cx="457200" cy="442101"/>
            </a:xfrm>
          </p:grpSpPr>
          <p:sp>
            <p:nvSpPr>
              <p:cNvPr id="270" name="Shape"/>
              <p:cNvSpPr/>
              <p:nvPr/>
            </p:nvSpPr>
            <p:spPr>
              <a:xfrm>
                <a:off x="0" y="62300"/>
                <a:ext cx="457200" cy="30480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0" y="5029"/>
                      <a:pt x="2418" y="6480"/>
                      <a:pt x="5400" y="6480"/>
                    </a:cubicBezTo>
                    <a:cubicBezTo>
                      <a:pt x="8382" y="6480"/>
                      <a:pt x="10800" y="5029"/>
                      <a:pt x="10800" y="3240"/>
                    </a:cubicBezTo>
                    <a:cubicBezTo>
                      <a:pt x="10800" y="1451"/>
                      <a:pt x="13218" y="0"/>
                      <a:pt x="16200" y="0"/>
                    </a:cubicBezTo>
                    <a:cubicBezTo>
                      <a:pt x="19182" y="0"/>
                      <a:pt x="21600" y="1451"/>
                      <a:pt x="21600" y="3240"/>
                    </a:cubicBezTo>
                    <a:lnTo>
                      <a:pt x="21600" y="18360"/>
                    </a:lnTo>
                    <a:cubicBezTo>
                      <a:pt x="21600" y="16571"/>
                      <a:pt x="19182" y="15120"/>
                      <a:pt x="16200" y="15120"/>
                    </a:cubicBezTo>
                    <a:cubicBezTo>
                      <a:pt x="13218" y="15120"/>
                      <a:pt x="10800" y="16571"/>
                      <a:pt x="10800" y="18360"/>
                    </a:cubicBezTo>
                    <a:cubicBezTo>
                      <a:pt x="10800" y="20149"/>
                      <a:pt x="8382" y="21600"/>
                      <a:pt x="5400" y="21600"/>
                    </a:cubicBezTo>
                    <a:cubicBezTo>
                      <a:pt x="2418" y="21600"/>
                      <a:pt x="0" y="20149"/>
                      <a:pt x="0" y="18360"/>
                    </a:cubicBezTo>
                    <a:close/>
                  </a:path>
                </a:pathLst>
              </a:custGeom>
              <a:solidFill>
                <a:srgbClr val="FF0000"/>
              </a:solidFill>
              <a:ln w="12700" cap="flat">
                <a:noFill/>
                <a:miter lim="400000"/>
              </a:ln>
              <a:effectLst>
                <a:outerShdw blurRad="101600" dist="76200" dir="1980000" rotWithShape="0">
                  <a:srgbClr val="000000">
                    <a:alpha val="85000"/>
                  </a:srgbClr>
                </a:outerShdw>
              </a:effectLst>
            </p:spPr>
            <p:txBody>
              <a:bodyPr wrap="square" lIns="91439" tIns="91439" rIns="91439" bIns="91439" numCol="1" anchor="ctr">
                <a:noAutofit/>
              </a:bodyPr>
              <a:lstStyle/>
              <a:p>
                <a:pPr defTabSz="1828800">
                  <a:defRPr sz="2200">
                    <a:solidFill>
                      <a:srgbClr val="000000"/>
                    </a:solidFill>
                    <a:latin typeface="Futura Bold BT"/>
                    <a:ea typeface="Futura Bold BT"/>
                    <a:cs typeface="Futura Bold BT"/>
                    <a:sym typeface="Futura Bold BT"/>
                  </a:defRPr>
                </a:pPr>
                <a:endParaRPr/>
              </a:p>
            </p:txBody>
          </p:sp>
          <p:sp>
            <p:nvSpPr>
              <p:cNvPr id="271" name="7"/>
              <p:cNvSpPr txBox="1"/>
              <p:nvPr/>
            </p:nvSpPr>
            <p:spPr>
              <a:xfrm>
                <a:off x="67241" y="-6350"/>
                <a:ext cx="322718" cy="4421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ctr">
                <a:spAutoFit/>
              </a:bodyPr>
              <a:lstStyle>
                <a:lvl1pPr defTabSz="1828800">
                  <a:defRPr sz="1800" b="1">
                    <a:solidFill>
                      <a:srgbClr val="FFFFFF"/>
                    </a:solidFill>
                    <a:latin typeface="Arial"/>
                    <a:ea typeface="Arial"/>
                    <a:cs typeface="Arial"/>
                    <a:sym typeface="Arial"/>
                  </a:defRPr>
                </a:lvl1pPr>
              </a:lstStyle>
              <a:p>
                <a:r>
                  <a:t>7</a:t>
                </a:r>
              </a:p>
            </p:txBody>
          </p:sp>
        </p:grpSp>
      </p:grpSp>
      <p:pic>
        <p:nvPicPr>
          <p:cNvPr id="274" name="Picture 79" descr="Picture 79"/>
          <p:cNvPicPr>
            <a:picLocks noChangeAspect="1"/>
          </p:cNvPicPr>
          <p:nvPr/>
        </p:nvPicPr>
        <p:blipFill>
          <a:blip r:embed="rId6">
            <a:extLst/>
          </a:blip>
          <a:stretch>
            <a:fillRect/>
          </a:stretch>
        </p:blipFill>
        <p:spPr>
          <a:xfrm>
            <a:off x="13204824" y="2438400"/>
            <a:ext cx="4625977" cy="1905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35"/>
                                        </p:tgtEl>
                                        <p:attrNameLst>
                                          <p:attrName>style.visibility</p:attrName>
                                        </p:attrNameLst>
                                      </p:cBhvr>
                                      <p:to>
                                        <p:strVal val="visible"/>
                                      </p:to>
                                    </p:set>
                                    <p:animEffect transition="in" filter="wipe(left)">
                                      <p:cBhvr>
                                        <p:cTn id="7" dur="500"/>
                                        <p:tgtEl>
                                          <p:spTgt spid="235"/>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238"/>
                                        </p:tgtEl>
                                        <p:attrNameLst>
                                          <p:attrName>style.visibility</p:attrName>
                                        </p:attrNameLst>
                                      </p:cBhvr>
                                      <p:to>
                                        <p:strVal val="visible"/>
                                      </p:to>
                                    </p:set>
                                    <p:animEffect transition="in" filter="wipe(left)">
                                      <p:cBhvr>
                                        <p:cTn id="11" dur="500"/>
                                        <p:tgtEl>
                                          <p:spTgt spid="238"/>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234"/>
                                        </p:tgtEl>
                                        <p:attrNameLst>
                                          <p:attrName>style.visibility</p:attrName>
                                        </p:attrNameLst>
                                      </p:cBhvr>
                                      <p:to>
                                        <p:strVal val="visible"/>
                                      </p:to>
                                    </p:set>
                                    <p:animEffect transition="in" filter="wipe(left)">
                                      <p:cBhvr>
                                        <p:cTn id="15" dur="500"/>
                                        <p:tgtEl>
                                          <p:spTgt spid="234"/>
                                        </p:tgtEl>
                                      </p:cBhvr>
                                    </p:animEffect>
                                  </p:childTnLst>
                                </p:cTn>
                              </p:par>
                            </p:childTnLst>
                          </p:cTn>
                        </p:par>
                        <p:par>
                          <p:cTn id="16" fill="hold">
                            <p:stCondLst>
                              <p:cond delay="1500"/>
                            </p:stCondLst>
                            <p:childTnLst>
                              <p:par>
                                <p:cTn id="17" presetID="22" presetClass="entr" presetSubtype="8" fill="hold" grpId="4" nodeType="afterEffect">
                                  <p:stCondLst>
                                    <p:cond delay="0"/>
                                  </p:stCondLst>
                                  <p:iterate>
                                    <p:tmAbs val="0"/>
                                  </p:iterate>
                                  <p:childTnLst>
                                    <p:set>
                                      <p:cBhvr>
                                        <p:cTn id="18" fill="hold"/>
                                        <p:tgtEl>
                                          <p:spTgt spid="239">
                                            <p:bg/>
                                          </p:spTgt>
                                        </p:tgtEl>
                                        <p:attrNameLst>
                                          <p:attrName>style.visibility</p:attrName>
                                        </p:attrNameLst>
                                      </p:cBhvr>
                                      <p:to>
                                        <p:strVal val="visible"/>
                                      </p:to>
                                    </p:set>
                                    <p:animEffect transition="in" filter="wipe(left)">
                                      <p:cBhvr>
                                        <p:cTn id="19" dur="500"/>
                                        <p:tgtEl>
                                          <p:spTgt spid="239">
                                            <p:bg/>
                                          </p:spTgt>
                                        </p:tgtEl>
                                      </p:cBhvr>
                                    </p:animEffect>
                                  </p:childTnLst>
                                </p:cTn>
                              </p:par>
                              <p:par>
                                <p:cTn id="20" presetID="22" presetClass="entr" presetSubtype="8" fill="hold" grpId="4" nodeType="withEffect">
                                  <p:stCondLst>
                                    <p:cond delay="0"/>
                                  </p:stCondLst>
                                  <p:iterate>
                                    <p:tmAbs val="0"/>
                                  </p:iterate>
                                  <p:childTnLst>
                                    <p:set>
                                      <p:cBhvr>
                                        <p:cTn id="21" fill="hold"/>
                                        <p:tgtEl>
                                          <p:spTgt spid="239">
                                            <p:txEl>
                                              <p:pRg st="0" end="0"/>
                                            </p:txEl>
                                          </p:spTgt>
                                        </p:tgtEl>
                                        <p:attrNameLst>
                                          <p:attrName>style.visibility</p:attrName>
                                        </p:attrNameLst>
                                      </p:cBhvr>
                                      <p:to>
                                        <p:strVal val="visible"/>
                                      </p:to>
                                    </p:set>
                                    <p:animEffect transition="in" filter="wipe(left)">
                                      <p:cBhvr>
                                        <p:cTn id="22" dur="500"/>
                                        <p:tgtEl>
                                          <p:spTgt spid="2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274"/>
                                        </p:tgtEl>
                                        <p:attrNameLst>
                                          <p:attrName>style.visibility</p:attrName>
                                        </p:attrNameLst>
                                      </p:cBhvr>
                                      <p:to>
                                        <p:strVal val="visible"/>
                                      </p:to>
                                    </p:set>
                                    <p:animEffect transition="in" filter="wipe(left)">
                                      <p:cBhvr>
                                        <p:cTn id="27" dur="500"/>
                                        <p:tgtEl>
                                          <p:spTgt spid="274"/>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6" nodeType="clickEffect">
                                  <p:stCondLst>
                                    <p:cond delay="0"/>
                                  </p:stCondLst>
                                  <p:iterate>
                                    <p:tmAbs val="0"/>
                                  </p:iterate>
                                  <p:childTnLst>
                                    <p:set>
                                      <p:cBhvr>
                                        <p:cTn id="31" fill="hold"/>
                                        <p:tgtEl>
                                          <p:spTgt spid="246"/>
                                        </p:tgtEl>
                                        <p:attrNameLst>
                                          <p:attrName>style.visibility</p:attrName>
                                        </p:attrNameLst>
                                      </p:cBhvr>
                                      <p:to>
                                        <p:strVal val="visible"/>
                                      </p:to>
                                    </p:set>
                                    <p:anim calcmode="lin" valueType="num">
                                      <p:cBhvr>
                                        <p:cTn id="32" dur="500" fill="hold"/>
                                        <p:tgtEl>
                                          <p:spTgt spid="246"/>
                                        </p:tgtEl>
                                        <p:attrNameLst>
                                          <p:attrName>ppt_w</p:attrName>
                                        </p:attrNameLst>
                                      </p:cBhvr>
                                      <p:tavLst>
                                        <p:tav tm="0">
                                          <p:val>
                                            <p:fltVal val="0"/>
                                          </p:val>
                                        </p:tav>
                                        <p:tav tm="100000">
                                          <p:val>
                                            <p:strVal val="#ppt_w"/>
                                          </p:val>
                                        </p:tav>
                                      </p:tavLst>
                                    </p:anim>
                                    <p:anim calcmode="lin" valueType="num">
                                      <p:cBhvr>
                                        <p:cTn id="33" dur="500" fill="hold"/>
                                        <p:tgtEl>
                                          <p:spTgt spid="246"/>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7" nodeType="clickEffect">
                                  <p:stCondLst>
                                    <p:cond delay="0"/>
                                  </p:stCondLst>
                                  <p:iterate>
                                    <p:tmAbs val="0"/>
                                  </p:iterate>
                                  <p:childTnLst>
                                    <p:set>
                                      <p:cBhvr>
                                        <p:cTn id="37" fill="hold"/>
                                        <p:tgtEl>
                                          <p:spTgt spid="253"/>
                                        </p:tgtEl>
                                        <p:attrNameLst>
                                          <p:attrName>style.visibility</p:attrName>
                                        </p:attrNameLst>
                                      </p:cBhvr>
                                      <p:to>
                                        <p:strVal val="visible"/>
                                      </p:to>
                                    </p:set>
                                    <p:anim calcmode="lin" valueType="num">
                                      <p:cBhvr>
                                        <p:cTn id="38" dur="500" fill="hold"/>
                                        <p:tgtEl>
                                          <p:spTgt spid="253"/>
                                        </p:tgtEl>
                                        <p:attrNameLst>
                                          <p:attrName>ppt_w</p:attrName>
                                        </p:attrNameLst>
                                      </p:cBhvr>
                                      <p:tavLst>
                                        <p:tav tm="0">
                                          <p:val>
                                            <p:fltVal val="0"/>
                                          </p:val>
                                        </p:tav>
                                        <p:tav tm="100000">
                                          <p:val>
                                            <p:strVal val="#ppt_w"/>
                                          </p:val>
                                        </p:tav>
                                      </p:tavLst>
                                    </p:anim>
                                    <p:anim calcmode="lin" valueType="num">
                                      <p:cBhvr>
                                        <p:cTn id="39" dur="500" fill="hold"/>
                                        <p:tgtEl>
                                          <p:spTgt spid="253"/>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8" nodeType="clickEffect">
                                  <p:stCondLst>
                                    <p:cond delay="0"/>
                                  </p:stCondLst>
                                  <p:iterate>
                                    <p:tmAbs val="0"/>
                                  </p:iterate>
                                  <p:childTnLst>
                                    <p:set>
                                      <p:cBhvr>
                                        <p:cTn id="43" fill="hold"/>
                                        <p:tgtEl>
                                          <p:spTgt spid="260"/>
                                        </p:tgtEl>
                                        <p:attrNameLst>
                                          <p:attrName>style.visibility</p:attrName>
                                        </p:attrNameLst>
                                      </p:cBhvr>
                                      <p:to>
                                        <p:strVal val="visible"/>
                                      </p:to>
                                    </p:set>
                                    <p:anim calcmode="lin" valueType="num">
                                      <p:cBhvr>
                                        <p:cTn id="44" dur="500" fill="hold"/>
                                        <p:tgtEl>
                                          <p:spTgt spid="260"/>
                                        </p:tgtEl>
                                        <p:attrNameLst>
                                          <p:attrName>ppt_w</p:attrName>
                                        </p:attrNameLst>
                                      </p:cBhvr>
                                      <p:tavLst>
                                        <p:tav tm="0">
                                          <p:val>
                                            <p:fltVal val="0"/>
                                          </p:val>
                                        </p:tav>
                                        <p:tav tm="100000">
                                          <p:val>
                                            <p:strVal val="#ppt_w"/>
                                          </p:val>
                                        </p:tav>
                                      </p:tavLst>
                                    </p:anim>
                                    <p:anim calcmode="lin" valueType="num">
                                      <p:cBhvr>
                                        <p:cTn id="45" dur="500" fill="hold"/>
                                        <p:tgtEl>
                                          <p:spTgt spid="260"/>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9" nodeType="clickEffect">
                                  <p:stCondLst>
                                    <p:cond delay="0"/>
                                  </p:stCondLst>
                                  <p:iterate>
                                    <p:tmAbs val="0"/>
                                  </p:iterate>
                                  <p:childTnLst>
                                    <p:set>
                                      <p:cBhvr>
                                        <p:cTn id="49" fill="hold"/>
                                        <p:tgtEl>
                                          <p:spTgt spid="273"/>
                                        </p:tgtEl>
                                        <p:attrNameLst>
                                          <p:attrName>style.visibility</p:attrName>
                                        </p:attrNameLst>
                                      </p:cBhvr>
                                      <p:to>
                                        <p:strVal val="visible"/>
                                      </p:to>
                                    </p:set>
                                    <p:anim calcmode="lin" valueType="num">
                                      <p:cBhvr>
                                        <p:cTn id="50" dur="500" fill="hold"/>
                                        <p:tgtEl>
                                          <p:spTgt spid="273"/>
                                        </p:tgtEl>
                                        <p:attrNameLst>
                                          <p:attrName>ppt_w</p:attrName>
                                        </p:attrNameLst>
                                      </p:cBhvr>
                                      <p:tavLst>
                                        <p:tav tm="0">
                                          <p:val>
                                            <p:fltVal val="0"/>
                                          </p:val>
                                        </p:tav>
                                        <p:tav tm="100000">
                                          <p:val>
                                            <p:strVal val="#ppt_w"/>
                                          </p:val>
                                        </p:tav>
                                      </p:tavLst>
                                    </p:anim>
                                    <p:anim calcmode="lin" valueType="num">
                                      <p:cBhvr>
                                        <p:cTn id="51" dur="500" fill="hold"/>
                                        <p:tgtEl>
                                          <p:spTgt spid="273"/>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10" nodeType="clickEffect">
                                  <p:stCondLst>
                                    <p:cond delay="0"/>
                                  </p:stCondLst>
                                  <p:iterate>
                                    <p:tmAbs val="0"/>
                                  </p:iterate>
                                  <p:childTnLst>
                                    <p:set>
                                      <p:cBhvr>
                                        <p:cTn id="55" fill="hold"/>
                                        <p:tgtEl>
                                          <p:spTgt spid="266"/>
                                        </p:tgtEl>
                                        <p:attrNameLst>
                                          <p:attrName>style.visibility</p:attrName>
                                        </p:attrNameLst>
                                      </p:cBhvr>
                                      <p:to>
                                        <p:strVal val="visible"/>
                                      </p:to>
                                    </p:set>
                                    <p:anim calcmode="lin" valueType="num">
                                      <p:cBhvr>
                                        <p:cTn id="56" dur="500" fill="hold"/>
                                        <p:tgtEl>
                                          <p:spTgt spid="266"/>
                                        </p:tgtEl>
                                        <p:attrNameLst>
                                          <p:attrName>ppt_w</p:attrName>
                                        </p:attrNameLst>
                                      </p:cBhvr>
                                      <p:tavLst>
                                        <p:tav tm="0">
                                          <p:val>
                                            <p:fltVal val="0"/>
                                          </p:val>
                                        </p:tav>
                                        <p:tav tm="100000">
                                          <p:val>
                                            <p:strVal val="#ppt_w"/>
                                          </p:val>
                                        </p:tav>
                                      </p:tavLst>
                                    </p:anim>
                                    <p:anim calcmode="lin" valueType="num">
                                      <p:cBhvr>
                                        <p:cTn id="57" dur="500" fill="hold"/>
                                        <p:tgtEl>
                                          <p:spTgt spid="2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3" animBg="1" advAuto="0"/>
      <p:bldP spid="235" grpId="1" animBg="1" advAuto="0"/>
      <p:bldP spid="238" grpId="2" animBg="1" advAuto="0"/>
      <p:bldP spid="239" grpId="4" build="p" bldLvl="5" animBg="1" advAuto="0"/>
      <p:bldP spid="246" grpId="6" animBg="1" advAuto="0"/>
      <p:bldP spid="253" grpId="7" animBg="1" advAuto="0"/>
      <p:bldP spid="260" grpId="8" animBg="1" advAuto="0"/>
      <p:bldP spid="266" grpId="10" animBg="1" advAuto="0"/>
      <p:bldP spid="273" grpId="9" animBg="1" advAuto="0"/>
      <p:bldP spid="274"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Activity</a:t>
            </a:r>
          </a:p>
        </p:txBody>
      </p:sp>
      <p:sp>
        <p:nvSpPr>
          <p:cNvPr id="277" name="Rectangle 8"/>
          <p:cNvSpPr txBox="1"/>
          <p:nvPr/>
        </p:nvSpPr>
        <p:spPr>
          <a:xfrm>
            <a:off x="5943600" y="11430000"/>
            <a:ext cx="12649200" cy="11643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t>Create your own learning activity slide.  This may include either an object lesson, a group activity, or a group / movement activity.  This slide may include instructions /rules for the activity or a relevant visual prompt to introduce the activity. </a:t>
            </a:r>
          </a:p>
        </p:txBody>
      </p:sp>
      <p:grpSp>
        <p:nvGrpSpPr>
          <p:cNvPr id="280" name="Group 9"/>
          <p:cNvGrpSpPr/>
          <p:nvPr/>
        </p:nvGrpSpPr>
        <p:grpSpPr>
          <a:xfrm>
            <a:off x="10224726" y="5029199"/>
            <a:ext cx="3657601" cy="3657601"/>
            <a:chOff x="0" y="0"/>
            <a:chExt cx="3657600" cy="3657600"/>
          </a:xfrm>
        </p:grpSpPr>
        <p:pic>
          <p:nvPicPr>
            <p:cNvPr id="278" name="Picture 12" descr="Picture 12"/>
            <p:cNvPicPr>
              <a:picLocks noChangeAspect="1"/>
            </p:cNvPicPr>
            <p:nvPr/>
          </p:nvPicPr>
          <p:blipFill>
            <a:blip r:embed="rId2">
              <a:extLst/>
            </a:blip>
            <a:stretch>
              <a:fillRect/>
            </a:stretch>
          </p:blipFill>
          <p:spPr>
            <a:xfrm>
              <a:off x="0" y="-1"/>
              <a:ext cx="3657600" cy="3633218"/>
            </a:xfrm>
            <a:prstGeom prst="rect">
              <a:avLst/>
            </a:prstGeom>
            <a:ln w="12700" cap="flat">
              <a:noFill/>
              <a:miter lim="400000"/>
            </a:ln>
            <a:effectLst>
              <a:outerShdw blurRad="584200" dist="279400" dir="2700000" rotWithShape="0">
                <a:srgbClr val="333333">
                  <a:alpha val="64999"/>
                </a:srgbClr>
              </a:outerShdw>
            </a:effectLst>
          </p:spPr>
        </p:pic>
        <p:sp>
          <p:nvSpPr>
            <p:cNvPr id="279"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 name="Group 6"/>
          <p:cNvGrpSpPr/>
          <p:nvPr/>
        </p:nvGrpSpPr>
        <p:grpSpPr>
          <a:xfrm>
            <a:off x="10210800" y="5028841"/>
            <a:ext cx="3657600" cy="3622025"/>
            <a:chOff x="0" y="0"/>
            <a:chExt cx="3657600" cy="3622024"/>
          </a:xfrm>
        </p:grpSpPr>
        <p:pic>
          <p:nvPicPr>
            <p:cNvPr id="282" name="Picture 10" descr="Picture 10"/>
            <p:cNvPicPr>
              <a:picLocks noChangeAspect="1"/>
            </p:cNvPicPr>
            <p:nvPr/>
          </p:nvPicPr>
          <p:blipFill>
            <a:blip r:embed="rId2">
              <a:extLst/>
            </a:blip>
            <a:stretch>
              <a:fillRect/>
            </a:stretch>
          </p:blipFill>
          <p:spPr>
            <a:xfrm>
              <a:off x="0" y="352"/>
              <a:ext cx="3657600" cy="3621672"/>
            </a:xfrm>
            <a:prstGeom prst="rect">
              <a:avLst/>
            </a:prstGeom>
            <a:ln w="12700" cap="flat">
              <a:noFill/>
              <a:miter lim="400000"/>
            </a:ln>
            <a:effectLst>
              <a:outerShdw blurRad="584200" dist="279400" dir="2700000" rotWithShape="0">
                <a:srgbClr val="333333">
                  <a:alpha val="64999"/>
                </a:srgbClr>
              </a:outerShdw>
            </a:effectLst>
          </p:spPr>
        </p:pic>
        <p:sp>
          <p:nvSpPr>
            <p:cNvPr id="283" name="Oval 11"/>
            <p:cNvSpPr/>
            <p:nvPr/>
          </p:nvSpPr>
          <p:spPr>
            <a:xfrm>
              <a:off x="0" y="-1"/>
              <a:ext cx="3657600" cy="3621673"/>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285"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Journal</a:t>
            </a:r>
          </a:p>
        </p:txBody>
      </p:sp>
      <p:sp>
        <p:nvSpPr>
          <p:cNvPr id="286" name="Rectangle 8"/>
          <p:cNvSpPr txBox="1"/>
          <p:nvPr/>
        </p:nvSpPr>
        <p:spPr>
          <a:xfrm>
            <a:off x="5791200" y="11430000"/>
            <a:ext cx="12649200" cy="11643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t>Create your own journal activity slide.  This slide may include an art activity, observation activity, or game plan exercise from the WhyTry student journal.  This slide may contain the actual journal page or a relevant visual prompt to introduce the journal activity.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475</Words>
  <Application>Microsoft Macintosh PowerPoint</Application>
  <PresentationFormat>Custom</PresentationFormat>
  <Paragraphs>113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Futura Bold BT</vt:lpstr>
      <vt:lpstr>Futura Medium BT</vt:lpstr>
      <vt:lpstr>Gill Sans Light</vt:lpstr>
      <vt:lpstr>Helvetica Neue</vt:lpstr>
      <vt:lpstr>Times New Roman</vt:lpstr>
      <vt:lpstr>Arial</vt:lpstr>
      <vt:lpstr>Showroom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Hans Magleby</cp:lastModifiedBy>
  <cp:revision>1</cp:revision>
  <dcterms:modified xsi:type="dcterms:W3CDTF">2019-04-16T17:29:50Z</dcterms:modified>
</cp:coreProperties>
</file>