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23" r:id="rId5"/>
    <p:sldId id="1024" r:id="rId6"/>
    <p:sldId id="1025" r:id="rId7"/>
    <p:sldId id="1026" r:id="rId8"/>
    <p:sldId id="1027" r:id="rId9"/>
    <p:sldId id="102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152" y="30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0EC0198C-13CD-224A-8FBC-5C502BA6FD01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0EC0198C-13CD-224A-8FBC-5C502BA6FD0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439" r="3373" b="3836"/>
          <a:stretch/>
        </p:blipFill>
        <p:spPr>
          <a:xfrm>
            <a:off x="1546722" y="624658"/>
            <a:ext cx="5893665" cy="440454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25377" y="5410200"/>
            <a:ext cx="4358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Defense Mechanisms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439" r="3373" b="3836"/>
          <a:stretch/>
        </p:blipFill>
        <p:spPr>
          <a:xfrm>
            <a:off x="3109764" y="1344387"/>
            <a:ext cx="2749438" cy="205475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30826" y="228600"/>
            <a:ext cx="5544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Defense Mechanisms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/>
          <a:stretch/>
        </p:blipFill>
        <p:spPr bwMode="auto">
          <a:xfrm>
            <a:off x="301752" y="228599"/>
            <a:ext cx="8549640" cy="6400800"/>
          </a:xfrm>
          <a:prstGeom prst="rect">
            <a:avLst/>
          </a:prstGeom>
          <a:ln w="9525" cmpd="sng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33400" y="2346247"/>
            <a:ext cx="369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Arial"/>
                <a:cs typeface="Arial"/>
              </a:rPr>
              <a:t>Four</a:t>
            </a:r>
            <a:r>
              <a:rPr lang="en-US" sz="1200" dirty="0" smtClean="0">
                <a:latin typeface="Arial"/>
                <a:cs typeface="Arial"/>
              </a:rPr>
              <a:t> steps to control your defense mechanisms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533400" y="4556044"/>
            <a:ext cx="4572000" cy="6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3. </a:t>
            </a:r>
            <a:r>
              <a:rPr lang="en-US" dirty="0" smtClean="0">
                <a:latin typeface="Arial"/>
                <a:cs typeface="Arial"/>
              </a:rPr>
              <a:t>Don’</a:t>
            </a:r>
            <a:r>
              <a:rPr lang="en-US" altLang="ja-JP" dirty="0" smtClean="0">
                <a:latin typeface="Arial"/>
                <a:cs typeface="Arial"/>
              </a:rPr>
              <a:t>t </a:t>
            </a:r>
            <a:r>
              <a:rPr lang="en-US" altLang="ja-JP" dirty="0">
                <a:latin typeface="Arial"/>
                <a:cs typeface="Arial"/>
              </a:rPr>
              <a:t>let other people </a:t>
            </a:r>
            <a:r>
              <a:rPr lang="en-US" altLang="ja-JP" dirty="0" smtClean="0">
                <a:latin typeface="Arial"/>
                <a:cs typeface="Arial"/>
              </a:rPr>
              <a:t>control </a:t>
            </a:r>
            <a:r>
              <a:rPr lang="en-US" altLang="ja-JP" dirty="0">
                <a:latin typeface="Arial"/>
                <a:cs typeface="Arial"/>
              </a:rPr>
              <a:t>how you </a:t>
            </a:r>
            <a:r>
              <a:rPr lang="en-US" altLang="ja-JP" dirty="0" smtClean="0">
                <a:latin typeface="Arial"/>
                <a:cs typeface="Arial"/>
              </a:rPr>
              <a:t>will respond</a:t>
            </a:r>
            <a:r>
              <a:rPr lang="en-US" altLang="ja-JP" dirty="0">
                <a:latin typeface="Arial"/>
                <a:cs typeface="Arial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latin typeface="Arial"/>
                <a:cs typeface="Arial"/>
              </a:rPr>
              <a:t>    </a:t>
            </a:r>
            <a:r>
              <a:rPr lang="en-US" b="0" dirty="0" smtClean="0">
                <a:latin typeface="Arial"/>
                <a:cs typeface="Arial"/>
              </a:rPr>
              <a:t>You know someone is trying to control you if they are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b="0" dirty="0" smtClean="0">
                <a:latin typeface="Arial"/>
                <a:cs typeface="Arial"/>
              </a:rPr>
              <a:t>    yelling at you, physically attacking you, or </a:t>
            </a:r>
            <a:r>
              <a:rPr lang="en-US" altLang="ja-JP" b="0" dirty="0" smtClean="0">
                <a:latin typeface="Arial"/>
                <a:cs typeface="Arial"/>
              </a:rPr>
              <a:t>putting you </a:t>
            </a:r>
            <a:r>
              <a:rPr lang="en-US" altLang="ja-JP" b="0" dirty="0">
                <a:latin typeface="Arial"/>
                <a:cs typeface="Arial"/>
              </a:rPr>
              <a:t>down.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08" name="Text Box 17"/>
          <p:cNvSpPr txBox="1">
            <a:spLocks noChangeArrowheads="1"/>
          </p:cNvSpPr>
          <p:nvPr/>
        </p:nvSpPr>
        <p:spPr bwMode="auto">
          <a:xfrm>
            <a:off x="681568" y="5758190"/>
            <a:ext cx="30909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Arial"/>
                <a:cs typeface="Arial"/>
              </a:rPr>
              <a:t>What </a:t>
            </a:r>
            <a:r>
              <a:rPr lang="en-US" b="0" dirty="0" smtClean="0">
                <a:latin typeface="Arial"/>
                <a:cs typeface="Arial"/>
              </a:rPr>
              <a:t>might happen </a:t>
            </a:r>
            <a:r>
              <a:rPr lang="en-US" b="0" dirty="0">
                <a:latin typeface="Arial"/>
                <a:cs typeface="Arial"/>
              </a:rPr>
              <a:t>when</a:t>
            </a:r>
            <a:r>
              <a:rPr lang="en-US" b="0" dirty="0" smtClean="0">
                <a:latin typeface="Arial"/>
                <a:cs typeface="Arial"/>
              </a:rPr>
              <a:t> you </a:t>
            </a:r>
            <a:r>
              <a:rPr lang="en-US" b="0" dirty="0">
                <a:latin typeface="Arial"/>
                <a:cs typeface="Arial"/>
              </a:rPr>
              <a:t>stay in control?</a:t>
            </a:r>
          </a:p>
        </p:txBody>
      </p:sp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533400" y="5385780"/>
            <a:ext cx="403860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4. Select a positive </a:t>
            </a:r>
            <a:r>
              <a:rPr lang="en-US" dirty="0" smtClean="0">
                <a:latin typeface="Arial"/>
                <a:cs typeface="Arial"/>
              </a:rPr>
              <a:t>solution.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latin typeface="Arial"/>
                <a:cs typeface="Arial"/>
              </a:rPr>
              <a:t>    What would motivate</a:t>
            </a:r>
            <a:r>
              <a:rPr lang="en-US" b="0" dirty="0" smtClean="0">
                <a:latin typeface="Arial"/>
                <a:cs typeface="Arial"/>
              </a:rPr>
              <a:t> you </a:t>
            </a:r>
            <a:r>
              <a:rPr lang="en-US" b="0" dirty="0">
                <a:latin typeface="Arial"/>
                <a:cs typeface="Arial"/>
              </a:rPr>
              <a:t>to do the </a:t>
            </a:r>
            <a:r>
              <a:rPr lang="en-US" altLang="ja-JP" b="0" dirty="0" smtClean="0">
                <a:latin typeface="Arial"/>
                <a:cs typeface="Arial"/>
              </a:rPr>
              <a:t>tougher (harder) thing</a:t>
            </a:r>
            <a:r>
              <a:rPr lang="en-US" altLang="ja-JP" b="0" dirty="0">
                <a:latin typeface="Arial"/>
                <a:cs typeface="Arial"/>
              </a:rPr>
              <a:t>?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4673601" y="2562753"/>
            <a:ext cx="1047750" cy="366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 Feeling</a:t>
            </a:r>
          </a:p>
        </p:txBody>
      </p:sp>
      <p:sp>
        <p:nvSpPr>
          <p:cNvPr id="21511" name="Text Box 25"/>
          <p:cNvSpPr txBox="1">
            <a:spLocks noChangeArrowheads="1"/>
          </p:cNvSpPr>
          <p:nvPr/>
        </p:nvSpPr>
        <p:spPr bwMode="auto">
          <a:xfrm>
            <a:off x="6553200" y="847764"/>
            <a:ext cx="946150" cy="3667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Choice</a:t>
            </a:r>
          </a:p>
        </p:txBody>
      </p:sp>
      <p:sp>
        <p:nvSpPr>
          <p:cNvPr id="21512" name="Text Box 28"/>
          <p:cNvSpPr txBox="1">
            <a:spLocks noChangeArrowheads="1"/>
          </p:cNvSpPr>
          <p:nvPr/>
        </p:nvSpPr>
        <p:spPr bwMode="auto">
          <a:xfrm>
            <a:off x="5707062" y="5638800"/>
            <a:ext cx="1173162" cy="396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Defense</a:t>
            </a:r>
          </a:p>
        </p:txBody>
      </p:sp>
      <p:sp>
        <p:nvSpPr>
          <p:cNvPr id="21513" name="Line 38"/>
          <p:cNvSpPr>
            <a:spLocks noChangeShapeType="1"/>
          </p:cNvSpPr>
          <p:nvPr/>
        </p:nvSpPr>
        <p:spPr bwMode="auto">
          <a:xfrm>
            <a:off x="7466171" y="4552950"/>
            <a:ext cx="240983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 dirty="0">
              <a:latin typeface="Arial"/>
              <a:cs typeface="Arial"/>
            </a:endParaRPr>
          </a:p>
        </p:txBody>
      </p:sp>
      <p:sp>
        <p:nvSpPr>
          <p:cNvPr id="21514" name="Text Box 39"/>
          <p:cNvSpPr txBox="1">
            <a:spLocks noChangeArrowheads="1"/>
          </p:cNvSpPr>
          <p:nvPr/>
        </p:nvSpPr>
        <p:spPr bwMode="auto">
          <a:xfrm>
            <a:off x="7558673" y="4819650"/>
            <a:ext cx="11592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Arial"/>
                <a:cs typeface="Arial"/>
              </a:rPr>
              <a:t>This</a:t>
            </a:r>
            <a:r>
              <a:rPr lang="en-US" dirty="0" smtClean="0">
                <a:latin typeface="Arial"/>
                <a:cs typeface="Arial"/>
              </a:rPr>
              <a:t> gives you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self-respect.</a:t>
            </a:r>
            <a:r>
              <a:rPr lang="en-US" altLang="ja-JP" dirty="0">
                <a:latin typeface="Arial"/>
                <a:cs typeface="Arial"/>
              </a:rPr>
              <a:t/>
            </a:r>
            <a:br>
              <a:rPr lang="en-US" altLang="ja-JP" dirty="0">
                <a:latin typeface="Arial"/>
                <a:cs typeface="Arial"/>
              </a:rPr>
            </a:br>
            <a:r>
              <a:rPr lang="en-US" altLang="ja-JP" dirty="0">
                <a:latin typeface="Arial"/>
                <a:cs typeface="Arial"/>
              </a:rPr>
              <a:t>Why?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515" name="Text Box 40"/>
          <p:cNvSpPr txBox="1">
            <a:spLocks noChangeArrowheads="1"/>
          </p:cNvSpPr>
          <p:nvPr/>
        </p:nvSpPr>
        <p:spPr bwMode="auto">
          <a:xfrm>
            <a:off x="4708525" y="5973763"/>
            <a:ext cx="3810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How do you know when you’ve selected a positive Defense</a:t>
            </a:r>
            <a:r>
              <a:rPr lang="en-US" dirty="0" smtClean="0">
                <a:latin typeface="Arial"/>
                <a:cs typeface="Arial"/>
              </a:rPr>
              <a:t> mechanism</a:t>
            </a:r>
            <a:r>
              <a:rPr lang="en-US" dirty="0">
                <a:latin typeface="Arial"/>
                <a:cs typeface="Arial"/>
              </a:rPr>
              <a:t>?. . 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517" name="Text Box 45"/>
          <p:cNvSpPr txBox="1">
            <a:spLocks noChangeArrowheads="1"/>
          </p:cNvSpPr>
          <p:nvPr/>
        </p:nvSpPr>
        <p:spPr bwMode="auto">
          <a:xfrm>
            <a:off x="6781800" y="117373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 dirty="0">
                <a:latin typeface="Arial"/>
                <a:cs typeface="Arial"/>
              </a:rPr>
              <a:t>Who</a:t>
            </a:r>
            <a:r>
              <a:rPr lang="en-US" sz="1000" b="0" dirty="0" smtClean="0">
                <a:latin typeface="Arial"/>
                <a:cs typeface="Arial"/>
              </a:rPr>
              <a:t> chooses </a:t>
            </a:r>
            <a:r>
              <a:rPr lang="en-US" sz="1000" b="0" dirty="0">
                <a:latin typeface="Arial"/>
                <a:cs typeface="Arial"/>
              </a:rPr>
              <a:t>the defense?</a:t>
            </a:r>
          </a:p>
        </p:txBody>
      </p:sp>
      <p:sp>
        <p:nvSpPr>
          <p:cNvPr id="21518" name="Text Box 46"/>
          <p:cNvSpPr txBox="1">
            <a:spLocks noChangeArrowheads="1"/>
          </p:cNvSpPr>
          <p:nvPr/>
        </p:nvSpPr>
        <p:spPr bwMode="auto">
          <a:xfrm>
            <a:off x="7086600" y="1526056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 dirty="0">
                <a:latin typeface="Arial"/>
                <a:cs typeface="Arial"/>
              </a:rPr>
              <a:t>How do</a:t>
            </a:r>
            <a:r>
              <a:rPr lang="en-US" sz="1000" b="0" dirty="0" smtClean="0">
                <a:latin typeface="Arial"/>
                <a:cs typeface="Arial"/>
              </a:rPr>
              <a:t> you </a:t>
            </a:r>
            <a:r>
              <a:rPr lang="en-US" sz="1000" b="0" dirty="0">
                <a:latin typeface="Arial"/>
                <a:cs typeface="Arial"/>
              </a:rPr>
              <a:t>protect</a:t>
            </a:r>
            <a:r>
              <a:rPr lang="en-US" sz="1000" b="0" dirty="0" smtClean="0">
                <a:latin typeface="Arial"/>
                <a:cs typeface="Arial"/>
              </a:rPr>
              <a:t> your </a:t>
            </a:r>
            <a:r>
              <a:rPr lang="en-US" sz="1000" b="0" dirty="0">
                <a:latin typeface="Arial"/>
                <a:cs typeface="Arial"/>
              </a:rPr>
              <a:t>feelings?</a:t>
            </a:r>
          </a:p>
        </p:txBody>
      </p:sp>
      <p:sp>
        <p:nvSpPr>
          <p:cNvPr id="21519" name="AutoShape 51"/>
          <p:cNvSpPr>
            <a:spLocks noChangeArrowheads="1"/>
          </p:cNvSpPr>
          <p:nvPr/>
        </p:nvSpPr>
        <p:spPr bwMode="auto">
          <a:xfrm>
            <a:off x="4521201" y="254846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1520" name="AutoShape 52"/>
          <p:cNvSpPr>
            <a:spLocks noChangeArrowheads="1"/>
          </p:cNvSpPr>
          <p:nvPr/>
        </p:nvSpPr>
        <p:spPr bwMode="auto">
          <a:xfrm>
            <a:off x="6324600" y="847764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1521" name="AutoShape 53"/>
          <p:cNvSpPr>
            <a:spLocks noChangeArrowheads="1"/>
          </p:cNvSpPr>
          <p:nvPr/>
        </p:nvSpPr>
        <p:spPr bwMode="auto">
          <a:xfrm>
            <a:off x="5427662" y="573087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1522" name="Text Box 6"/>
          <p:cNvSpPr txBox="1">
            <a:spLocks noChangeArrowheads="1"/>
          </p:cNvSpPr>
          <p:nvPr/>
        </p:nvSpPr>
        <p:spPr bwMode="auto">
          <a:xfrm>
            <a:off x="2743200" y="730251"/>
            <a:ext cx="24808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Arial"/>
                <a:cs typeface="Arial"/>
              </a:rPr>
              <a:t>What is a defense mechanism?</a:t>
            </a:r>
          </a:p>
        </p:txBody>
      </p:sp>
      <p:sp>
        <p:nvSpPr>
          <p:cNvPr id="21523" name="Text Box 15"/>
          <p:cNvSpPr txBox="1">
            <a:spLocks noChangeArrowheads="1"/>
          </p:cNvSpPr>
          <p:nvPr/>
        </p:nvSpPr>
        <p:spPr bwMode="auto">
          <a:xfrm>
            <a:off x="533400" y="3878657"/>
            <a:ext cx="388471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2.</a:t>
            </a:r>
            <a:r>
              <a:rPr lang="en-US" dirty="0" smtClean="0">
                <a:latin typeface="Arial"/>
                <a:cs typeface="Arial"/>
              </a:rPr>
              <a:t> Identify the situations where you can practice step 1.</a:t>
            </a:r>
            <a:endParaRPr lang="en-US" altLang="ja-JP" dirty="0" smtClean="0"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0" dirty="0" smtClean="0">
                <a:latin typeface="Arial"/>
                <a:cs typeface="Arial"/>
              </a:rPr>
              <a:t>What are the situations you need to practice this?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27" name="AutoShape 49"/>
          <p:cNvSpPr>
            <a:spLocks noChangeArrowheads="1"/>
          </p:cNvSpPr>
          <p:nvPr/>
        </p:nvSpPr>
        <p:spPr bwMode="auto">
          <a:xfrm>
            <a:off x="2514600" y="776289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528" name="Text Box 14"/>
          <p:cNvSpPr txBox="1">
            <a:spLocks noChangeArrowheads="1"/>
          </p:cNvSpPr>
          <p:nvPr/>
        </p:nvSpPr>
        <p:spPr bwMode="auto">
          <a:xfrm>
            <a:off x="685801" y="2905112"/>
            <a:ext cx="4343399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86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defTabSz="6286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defTabSz="6286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defTabSz="6286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defTabSz="6286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 dirty="0" smtClean="0">
                <a:latin typeface="Arial"/>
                <a:cs typeface="Arial"/>
              </a:rPr>
              <a:t>When you are in a pressure situation, these are the signs:</a:t>
            </a:r>
          </a:p>
          <a:p>
            <a:pPr eaLnBrk="1" hangingPunct="1">
              <a:lnSpc>
                <a:spcPct val="120000"/>
              </a:lnSpc>
            </a:pPr>
            <a:r>
              <a:rPr lang="en-US" b="0" dirty="0" smtClean="0">
                <a:latin typeface="Arial"/>
                <a:cs typeface="Arial"/>
              </a:rPr>
              <a:t>You feel angry, frustrated, nervous.</a:t>
            </a:r>
          </a:p>
          <a:p>
            <a:pPr eaLnBrk="1" hangingPunct="1">
              <a:lnSpc>
                <a:spcPct val="120000"/>
              </a:lnSpc>
            </a:pPr>
            <a:r>
              <a:rPr lang="en-US" b="0" dirty="0" smtClean="0">
                <a:latin typeface="Arial"/>
                <a:cs typeface="Arial"/>
              </a:rPr>
              <a:t>What outward behaviors can you use to help control</a:t>
            </a:r>
          </a:p>
          <a:p>
            <a:pPr eaLnBrk="1" hangingPunct="1">
              <a:lnSpc>
                <a:spcPct val="70000"/>
              </a:lnSpc>
            </a:pPr>
            <a:r>
              <a:rPr lang="en-US" b="0" dirty="0" smtClean="0">
                <a:latin typeface="Arial"/>
                <a:cs typeface="Arial"/>
              </a:rPr>
              <a:t>the pressure?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30" name="Text Box 13"/>
          <p:cNvSpPr txBox="1">
            <a:spLocks noChangeArrowheads="1"/>
          </p:cNvSpPr>
          <p:nvPr/>
        </p:nvSpPr>
        <p:spPr bwMode="auto">
          <a:xfrm>
            <a:off x="533400" y="2705087"/>
            <a:ext cx="19638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1.</a:t>
            </a:r>
            <a:r>
              <a:rPr lang="en-US" dirty="0" smtClean="0">
                <a:latin typeface="Arial"/>
                <a:cs typeface="Arial"/>
              </a:rPr>
              <a:t> Recognize the situation.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31" name="AutoShape 54"/>
          <p:cNvSpPr>
            <a:spLocks noChangeArrowheads="1"/>
          </p:cNvSpPr>
          <p:nvPr/>
        </p:nvSpPr>
        <p:spPr bwMode="auto">
          <a:xfrm>
            <a:off x="381000" y="2227712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grpSp>
        <p:nvGrpSpPr>
          <p:cNvPr id="21532" name="Group 64"/>
          <p:cNvGrpSpPr>
            <a:grpSpLocks/>
          </p:cNvGrpSpPr>
          <p:nvPr/>
        </p:nvGrpSpPr>
        <p:grpSpPr bwMode="auto">
          <a:xfrm>
            <a:off x="381000" y="1035050"/>
            <a:ext cx="4800600" cy="1135063"/>
            <a:chOff x="192" y="652"/>
            <a:chExt cx="3024" cy="715"/>
          </a:xfrm>
        </p:grpSpPr>
        <p:sp>
          <p:nvSpPr>
            <p:cNvPr id="21535" name="Text Box 7"/>
            <p:cNvSpPr txBox="1">
              <a:spLocks noChangeArrowheads="1"/>
            </p:cNvSpPr>
            <p:nvPr/>
          </p:nvSpPr>
          <p:spPr bwMode="auto">
            <a:xfrm>
              <a:off x="326" y="652"/>
              <a:ext cx="780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11111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/>
                  <a:cs typeface="Arial"/>
                </a:rPr>
                <a:t>Situation:</a:t>
              </a:r>
              <a:endParaRPr lang="en-US" sz="1800" b="0">
                <a:latin typeface="Arial"/>
                <a:cs typeface="Arial"/>
              </a:endParaRPr>
            </a:p>
          </p:txBody>
        </p:sp>
        <p:sp>
          <p:nvSpPr>
            <p:cNvPr id="21536" name="Text Box 8"/>
            <p:cNvSpPr txBox="1">
              <a:spLocks noChangeArrowheads="1"/>
            </p:cNvSpPr>
            <p:nvPr/>
          </p:nvSpPr>
          <p:spPr bwMode="auto">
            <a:xfrm>
              <a:off x="336" y="852"/>
              <a:ext cx="76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Disrespected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Yelled at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Put down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Laughed at</a:t>
              </a:r>
            </a:p>
          </p:txBody>
        </p:sp>
        <p:sp>
          <p:nvSpPr>
            <p:cNvPr id="21537" name="Text Box 9"/>
            <p:cNvSpPr txBox="1">
              <a:spLocks noChangeArrowheads="1"/>
            </p:cNvSpPr>
            <p:nvPr/>
          </p:nvSpPr>
          <p:spPr bwMode="auto">
            <a:xfrm>
              <a:off x="1034" y="852"/>
              <a:ext cx="912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Mad at</a:t>
              </a:r>
              <a:r>
                <a:rPr lang="en-US" b="0" dirty="0" smtClean="0">
                  <a:latin typeface="Arial"/>
                  <a:cs typeface="Arial"/>
                </a:rPr>
                <a:t> parent</a:t>
              </a:r>
              <a:endParaRPr lang="en-US" b="0" dirty="0">
                <a:latin typeface="Arial"/>
                <a:cs typeface="Arial"/>
              </a:endParaRP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Embarrassed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Make a mistake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Feel</a:t>
              </a:r>
              <a:r>
                <a:rPr lang="en-US" b="0" dirty="0" smtClean="0">
                  <a:latin typeface="Arial"/>
                  <a:cs typeface="Arial"/>
                </a:rPr>
                <a:t> pressure</a:t>
              </a:r>
              <a:endParaRPr lang="en-US" b="0" dirty="0">
                <a:latin typeface="Arial"/>
                <a:cs typeface="Arial"/>
              </a:endParaRPr>
            </a:p>
          </p:txBody>
        </p:sp>
        <p:sp>
          <p:nvSpPr>
            <p:cNvPr id="21538" name="Text Box 10"/>
            <p:cNvSpPr txBox="1">
              <a:spLocks noChangeArrowheads="1"/>
            </p:cNvSpPr>
            <p:nvPr/>
          </p:nvSpPr>
          <p:spPr bwMode="auto">
            <a:xfrm>
              <a:off x="1831" y="839"/>
              <a:ext cx="76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b="0" dirty="0" smtClean="0">
                  <a:latin typeface="Arial"/>
                  <a:cs typeface="Arial"/>
                </a:rPr>
                <a:t>You’</a:t>
              </a:r>
              <a:r>
                <a:rPr lang="en-US" altLang="ja-JP" b="0" dirty="0" smtClean="0">
                  <a:latin typeface="Arial"/>
                  <a:cs typeface="Arial"/>
                </a:rPr>
                <a:t>re </a:t>
              </a:r>
              <a:r>
                <a:rPr lang="en-US" altLang="ja-JP" b="0" dirty="0">
                  <a:latin typeface="Arial"/>
                  <a:cs typeface="Arial"/>
                </a:rPr>
                <a:t>hit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You lose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Confronted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Frustrated</a:t>
              </a:r>
            </a:p>
          </p:txBody>
        </p:sp>
        <p:sp>
          <p:nvSpPr>
            <p:cNvPr id="21539" name="Text Box 11"/>
            <p:cNvSpPr txBox="1">
              <a:spLocks noChangeArrowheads="1"/>
            </p:cNvSpPr>
            <p:nvPr/>
          </p:nvSpPr>
          <p:spPr bwMode="auto">
            <a:xfrm>
              <a:off x="2448" y="839"/>
              <a:ext cx="76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Blamed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Get</a:t>
              </a:r>
              <a:r>
                <a:rPr lang="en-US" b="0" dirty="0" smtClean="0">
                  <a:latin typeface="Arial"/>
                  <a:cs typeface="Arial"/>
                </a:rPr>
                <a:t> caught</a:t>
              </a:r>
              <a:endParaRPr lang="en-US" b="0" dirty="0">
                <a:latin typeface="Arial"/>
                <a:cs typeface="Arial"/>
              </a:endParaRP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Hurt</a:t>
              </a:r>
            </a:p>
            <a:p>
              <a:pPr eaLnBrk="1" hangingPunct="1">
                <a:spcBef>
                  <a:spcPct val="10000"/>
                </a:spcBef>
                <a:buFontTx/>
                <a:buChar char="-"/>
              </a:pPr>
              <a:r>
                <a:rPr lang="en-US" b="0" dirty="0">
                  <a:latin typeface="Arial"/>
                  <a:cs typeface="Arial"/>
                </a:rPr>
                <a:t>Angry</a:t>
              </a:r>
            </a:p>
          </p:txBody>
        </p:sp>
        <p:sp>
          <p:nvSpPr>
            <p:cNvPr id="21540" name="AutoShape 50"/>
            <p:cNvSpPr>
              <a:spLocks noChangeArrowheads="1"/>
            </p:cNvSpPr>
            <p:nvPr/>
          </p:nvSpPr>
          <p:spPr bwMode="auto">
            <a:xfrm>
              <a:off x="192" y="672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1541" name="Text Box 63"/>
            <p:cNvSpPr txBox="1">
              <a:spLocks noChangeArrowheads="1"/>
            </p:cNvSpPr>
            <p:nvPr/>
          </p:nvSpPr>
          <p:spPr bwMode="auto">
            <a:xfrm>
              <a:off x="1028" y="706"/>
              <a:ext cx="17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/>
                  <a:cs typeface="Arial"/>
                </a:rPr>
                <a:t>How do you respond (act) when . . .</a:t>
              </a:r>
              <a:r>
                <a:rPr lang="en-US" b="0"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4479925" y="6059488"/>
            <a:ext cx="161925" cy="1428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/>
              <a:ea typeface="Arial" charset="0"/>
              <a:cs typeface="Arial"/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 rot="720970">
            <a:off x="7072361" y="2402226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Positive</a:t>
            </a:r>
            <a:endParaRPr lang="en-US" b="0" dirty="0">
              <a:solidFill>
                <a:srgbClr val="00FF00"/>
              </a:solidFill>
              <a:effectLst>
                <a:outerShdw blurRad="50800" dist="381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 rot="20737775">
            <a:off x="6008396" y="2395293"/>
            <a:ext cx="826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88000"/>
                    </a:srgbClr>
                  </a:outerShdw>
                </a:effectLst>
                <a:latin typeface="Arial"/>
                <a:cs typeface="Arial"/>
              </a:rPr>
              <a:t>Negative</a:t>
            </a:r>
            <a:endParaRPr lang="en-US" b="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8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auto">
          <a:xfrm flipV="1">
            <a:off x="364066" y="6350000"/>
            <a:ext cx="762000" cy="1524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6172200" y="4295001"/>
            <a:ext cx="2057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Arial"/>
                <a:cs typeface="Arial"/>
              </a:rPr>
              <a:t>“Easy”         “Hard”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1516" name="Text Box 41"/>
          <p:cNvSpPr txBox="1">
            <a:spLocks noChangeArrowheads="1"/>
          </p:cNvSpPr>
          <p:nvPr/>
        </p:nvSpPr>
        <p:spPr bwMode="auto">
          <a:xfrm>
            <a:off x="4419600" y="6330950"/>
            <a:ext cx="40575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When you are helping (not hurting) yourself and others.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165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1752" y="228599"/>
            <a:ext cx="8549640" cy="6400800"/>
            <a:chOff x="301752" y="228599"/>
            <a:chExt cx="8549640" cy="6400800"/>
          </a:xfrm>
        </p:grpSpPr>
        <p:pic>
          <p:nvPicPr>
            <p:cNvPr id="42" name="Picture 44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7"/>
            <a:stretch/>
          </p:blipFill>
          <p:spPr bwMode="auto">
            <a:xfrm>
              <a:off x="301752" y="228599"/>
              <a:ext cx="8549640" cy="6400800"/>
            </a:xfrm>
            <a:prstGeom prst="rect">
              <a:avLst/>
            </a:prstGeom>
            <a:ln w="952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 bwMode="auto">
            <a:xfrm>
              <a:off x="337160" y="6400800"/>
              <a:ext cx="762000" cy="1720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1201" y="2548465"/>
            <a:ext cx="1200150" cy="381000"/>
            <a:chOff x="4521201" y="2548465"/>
            <a:chExt cx="1200150" cy="381000"/>
          </a:xfrm>
        </p:grpSpPr>
        <p:sp>
          <p:nvSpPr>
            <p:cNvPr id="21510" name="Text Box 23"/>
            <p:cNvSpPr txBox="1">
              <a:spLocks noChangeArrowheads="1"/>
            </p:cNvSpPr>
            <p:nvPr/>
          </p:nvSpPr>
          <p:spPr bwMode="auto">
            <a:xfrm>
              <a:off x="4673601" y="2562753"/>
              <a:ext cx="1047750" cy="366712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0000"/>
                  </a:solidFill>
                  <a:latin typeface="Arial"/>
                  <a:cs typeface="Arial"/>
                </a:rPr>
                <a:t> Feeling</a:t>
              </a:r>
            </a:p>
          </p:txBody>
        </p:sp>
        <p:sp>
          <p:nvSpPr>
            <p:cNvPr id="21519" name="AutoShape 51"/>
            <p:cNvSpPr>
              <a:spLocks noChangeArrowheads="1"/>
            </p:cNvSpPr>
            <p:nvPr/>
          </p:nvSpPr>
          <p:spPr bwMode="auto">
            <a:xfrm>
              <a:off x="4521201" y="254846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24600" y="847764"/>
            <a:ext cx="2057400" cy="1078402"/>
            <a:chOff x="6324600" y="847764"/>
            <a:chExt cx="2057400" cy="1078402"/>
          </a:xfrm>
        </p:grpSpPr>
        <p:sp>
          <p:nvSpPr>
            <p:cNvPr id="21511" name="Text Box 25"/>
            <p:cNvSpPr txBox="1">
              <a:spLocks noChangeArrowheads="1"/>
            </p:cNvSpPr>
            <p:nvPr/>
          </p:nvSpPr>
          <p:spPr bwMode="auto">
            <a:xfrm>
              <a:off x="6553200" y="847764"/>
              <a:ext cx="946150" cy="366713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11111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/>
                  <a:cs typeface="Arial"/>
                </a:rPr>
                <a:t>Choice</a:t>
              </a:r>
            </a:p>
          </p:txBody>
        </p:sp>
        <p:sp>
          <p:nvSpPr>
            <p:cNvPr id="21517" name="Text Box 45"/>
            <p:cNvSpPr txBox="1">
              <a:spLocks noChangeArrowheads="1"/>
            </p:cNvSpPr>
            <p:nvPr/>
          </p:nvSpPr>
          <p:spPr bwMode="auto">
            <a:xfrm>
              <a:off x="6781800" y="1173730"/>
              <a:ext cx="1219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 dirty="0">
                  <a:latin typeface="Arial"/>
                  <a:cs typeface="Arial"/>
                </a:rPr>
                <a:t>Who</a:t>
              </a:r>
              <a:r>
                <a:rPr lang="en-US" sz="1000" b="0" dirty="0" smtClean="0">
                  <a:latin typeface="Arial"/>
                  <a:cs typeface="Arial"/>
                </a:rPr>
                <a:t> chooses </a:t>
              </a:r>
              <a:r>
                <a:rPr lang="en-US" sz="1000" b="0" dirty="0">
                  <a:latin typeface="Arial"/>
                  <a:cs typeface="Arial"/>
                </a:rPr>
                <a:t>the defense?</a:t>
              </a:r>
            </a:p>
          </p:txBody>
        </p:sp>
        <p:sp>
          <p:nvSpPr>
            <p:cNvPr id="21518" name="Text Box 46"/>
            <p:cNvSpPr txBox="1">
              <a:spLocks noChangeArrowheads="1"/>
            </p:cNvSpPr>
            <p:nvPr/>
          </p:nvSpPr>
          <p:spPr bwMode="auto">
            <a:xfrm>
              <a:off x="7086600" y="1526056"/>
              <a:ext cx="1295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 dirty="0">
                  <a:latin typeface="Arial"/>
                  <a:cs typeface="Arial"/>
                </a:rPr>
                <a:t>How do</a:t>
              </a:r>
              <a:r>
                <a:rPr lang="en-US" sz="1000" b="0" dirty="0" smtClean="0">
                  <a:latin typeface="Arial"/>
                  <a:cs typeface="Arial"/>
                </a:rPr>
                <a:t> you </a:t>
              </a:r>
              <a:r>
                <a:rPr lang="en-US" sz="1000" b="0" dirty="0">
                  <a:latin typeface="Arial"/>
                  <a:cs typeface="Arial"/>
                </a:rPr>
                <a:t>protect</a:t>
              </a:r>
              <a:r>
                <a:rPr lang="en-US" sz="1000" b="0" dirty="0" smtClean="0">
                  <a:latin typeface="Arial"/>
                  <a:cs typeface="Arial"/>
                </a:rPr>
                <a:t> your </a:t>
              </a:r>
              <a:r>
                <a:rPr lang="en-US" sz="1000" b="0" dirty="0">
                  <a:latin typeface="Arial"/>
                  <a:cs typeface="Arial"/>
                </a:rPr>
                <a:t>feelings?</a:t>
              </a:r>
            </a:p>
          </p:txBody>
        </p:sp>
        <p:sp>
          <p:nvSpPr>
            <p:cNvPr id="21520" name="AutoShape 52"/>
            <p:cNvSpPr>
              <a:spLocks noChangeArrowheads="1"/>
            </p:cNvSpPr>
            <p:nvPr/>
          </p:nvSpPr>
          <p:spPr bwMode="auto">
            <a:xfrm>
              <a:off x="6324600" y="847764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4600" y="730251"/>
            <a:ext cx="2709467" cy="276999"/>
            <a:chOff x="2514600" y="730251"/>
            <a:chExt cx="2709467" cy="276999"/>
          </a:xfrm>
        </p:grpSpPr>
        <p:sp>
          <p:nvSpPr>
            <p:cNvPr id="21522" name="Text Box 6"/>
            <p:cNvSpPr txBox="1">
              <a:spLocks noChangeArrowheads="1"/>
            </p:cNvSpPr>
            <p:nvPr/>
          </p:nvSpPr>
          <p:spPr bwMode="auto">
            <a:xfrm>
              <a:off x="2743200" y="730251"/>
              <a:ext cx="24808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Arial"/>
                  <a:cs typeface="Arial"/>
                </a:rPr>
                <a:t>What is a defense mechanism?</a:t>
              </a:r>
            </a:p>
          </p:txBody>
        </p:sp>
        <p:sp>
          <p:nvSpPr>
            <p:cNvPr id="21527" name="AutoShape 49"/>
            <p:cNvSpPr>
              <a:spLocks noChangeArrowheads="1"/>
            </p:cNvSpPr>
            <p:nvPr/>
          </p:nvSpPr>
          <p:spPr bwMode="auto">
            <a:xfrm>
              <a:off x="2514600" y="776289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21536" name="Text Box 8"/>
          <p:cNvSpPr txBox="1">
            <a:spLocks noChangeArrowheads="1"/>
          </p:cNvSpPr>
          <p:nvPr/>
        </p:nvSpPr>
        <p:spPr bwMode="auto">
          <a:xfrm>
            <a:off x="609600" y="1352550"/>
            <a:ext cx="1219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Disrespected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Yelled at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Put down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Laughed at</a:t>
            </a:r>
          </a:p>
        </p:txBody>
      </p:sp>
      <p:sp>
        <p:nvSpPr>
          <p:cNvPr id="21537" name="Text Box 9"/>
          <p:cNvSpPr txBox="1">
            <a:spLocks noChangeArrowheads="1"/>
          </p:cNvSpPr>
          <p:nvPr/>
        </p:nvSpPr>
        <p:spPr bwMode="auto">
          <a:xfrm>
            <a:off x="1717675" y="1352550"/>
            <a:ext cx="14478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Mad at</a:t>
            </a:r>
            <a:r>
              <a:rPr lang="en-US" b="0" dirty="0" smtClean="0">
                <a:latin typeface="Arial"/>
                <a:cs typeface="Arial"/>
              </a:rPr>
              <a:t> parent</a:t>
            </a:r>
            <a:endParaRPr lang="en-US" b="0" dirty="0">
              <a:latin typeface="Arial"/>
              <a:cs typeface="Arial"/>
            </a:endParaRP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Embarrassed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Make a mistake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Feel</a:t>
            </a:r>
            <a:r>
              <a:rPr lang="en-US" b="0" dirty="0" smtClean="0">
                <a:latin typeface="Arial"/>
                <a:cs typeface="Arial"/>
              </a:rPr>
              <a:t> pressure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21538" name="Text Box 10"/>
          <p:cNvSpPr txBox="1">
            <a:spLocks noChangeArrowheads="1"/>
          </p:cNvSpPr>
          <p:nvPr/>
        </p:nvSpPr>
        <p:spPr bwMode="auto">
          <a:xfrm>
            <a:off x="2982913" y="1331913"/>
            <a:ext cx="1219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0" dirty="0" smtClean="0">
                <a:latin typeface="Arial"/>
                <a:cs typeface="Arial"/>
              </a:rPr>
              <a:t>You’</a:t>
            </a:r>
            <a:r>
              <a:rPr lang="en-US" altLang="ja-JP" b="0" dirty="0" smtClean="0">
                <a:latin typeface="Arial"/>
                <a:cs typeface="Arial"/>
              </a:rPr>
              <a:t>re </a:t>
            </a:r>
            <a:r>
              <a:rPr lang="en-US" altLang="ja-JP" b="0" dirty="0">
                <a:latin typeface="Arial"/>
                <a:cs typeface="Arial"/>
              </a:rPr>
              <a:t>hit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You lose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Confronted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Frustrated</a:t>
            </a:r>
          </a:p>
        </p:txBody>
      </p:sp>
      <p:sp>
        <p:nvSpPr>
          <p:cNvPr id="21539" name="Text Box 11"/>
          <p:cNvSpPr txBox="1">
            <a:spLocks noChangeArrowheads="1"/>
          </p:cNvSpPr>
          <p:nvPr/>
        </p:nvSpPr>
        <p:spPr bwMode="auto">
          <a:xfrm>
            <a:off x="3962400" y="1331913"/>
            <a:ext cx="1219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Blamed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Get</a:t>
            </a:r>
            <a:r>
              <a:rPr lang="en-US" b="0" dirty="0" smtClean="0">
                <a:latin typeface="Arial"/>
                <a:cs typeface="Arial"/>
              </a:rPr>
              <a:t> caught</a:t>
            </a:r>
            <a:endParaRPr lang="en-US" b="0" dirty="0">
              <a:latin typeface="Arial"/>
              <a:cs typeface="Arial"/>
            </a:endParaRP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Hurt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b="0" dirty="0">
                <a:latin typeface="Arial"/>
                <a:cs typeface="Arial"/>
              </a:rPr>
              <a:t>Angry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1035050"/>
            <a:ext cx="4114800" cy="366713"/>
            <a:chOff x="381000" y="1035050"/>
            <a:chExt cx="4114800" cy="366713"/>
          </a:xfrm>
        </p:grpSpPr>
        <p:sp>
          <p:nvSpPr>
            <p:cNvPr id="21535" name="Text Box 7"/>
            <p:cNvSpPr txBox="1">
              <a:spLocks noChangeArrowheads="1"/>
            </p:cNvSpPr>
            <p:nvPr/>
          </p:nvSpPr>
          <p:spPr bwMode="auto">
            <a:xfrm>
              <a:off x="593725" y="1035050"/>
              <a:ext cx="1238250" cy="366713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11111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0000"/>
                  </a:solidFill>
                  <a:latin typeface="Arial"/>
                  <a:cs typeface="Arial"/>
                </a:rPr>
                <a:t>Situation:</a:t>
              </a:r>
              <a:endParaRPr lang="en-US" sz="1800" b="0" dirty="0">
                <a:latin typeface="Arial"/>
                <a:cs typeface="Arial"/>
              </a:endParaRPr>
            </a:p>
          </p:txBody>
        </p:sp>
        <p:sp>
          <p:nvSpPr>
            <p:cNvPr id="21540" name="AutoShape 50"/>
            <p:cNvSpPr>
              <a:spLocks noChangeArrowheads="1"/>
            </p:cNvSpPr>
            <p:nvPr/>
          </p:nvSpPr>
          <p:spPr bwMode="auto">
            <a:xfrm>
              <a:off x="381000" y="10668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1541" name="Text Box 63"/>
            <p:cNvSpPr txBox="1">
              <a:spLocks noChangeArrowheads="1"/>
            </p:cNvSpPr>
            <p:nvPr/>
          </p:nvSpPr>
          <p:spPr bwMode="auto">
            <a:xfrm>
              <a:off x="1708150" y="1120775"/>
              <a:ext cx="27876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/>
                  <a:cs typeface="Arial"/>
                </a:rPr>
                <a:t>How do you respond (act) when . . .</a:t>
              </a:r>
              <a:r>
                <a:rPr lang="en-US" b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08396" y="2395293"/>
            <a:ext cx="1864184" cy="283932"/>
            <a:chOff x="6008396" y="2395293"/>
            <a:chExt cx="1864184" cy="283932"/>
          </a:xfrm>
        </p:grpSpPr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 rot="720970">
              <a:off x="7072361" y="2402226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00FF00"/>
                  </a:solidFill>
                  <a:effectLst>
                    <a:outerShdw blurRad="50800" dist="38100" dir="2700000" algn="tl" rotWithShape="0">
                      <a:srgbClr val="000000">
                        <a:alpha val="79000"/>
                      </a:srgbClr>
                    </a:outerShdw>
                  </a:effectLst>
                  <a:latin typeface="Arial"/>
                  <a:cs typeface="Arial"/>
                </a:rPr>
                <a:t>Positive</a:t>
              </a:r>
              <a:endParaRPr lang="en-US" b="0" dirty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 rot="20737775">
              <a:off x="6008396" y="2395293"/>
              <a:ext cx="8261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88000"/>
                      </a:srgbClr>
                    </a:outerShdw>
                  </a:effectLst>
                  <a:latin typeface="Arial"/>
                  <a:cs typeface="Arial"/>
                </a:rPr>
                <a:t>Negative</a:t>
              </a:r>
              <a:endParaRPr lang="en-US" b="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88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6096000" y="4295001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200" dirty="0" smtClean="0">
                <a:latin typeface="Arial"/>
                <a:cs typeface="Arial"/>
              </a:rPr>
              <a:t>“Easy”         “Hard”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33400" y="4556044"/>
            <a:ext cx="4572000" cy="6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3. </a:t>
            </a:r>
            <a:r>
              <a:rPr lang="en-US" dirty="0" smtClean="0">
                <a:latin typeface="Arial"/>
                <a:cs typeface="Arial"/>
              </a:rPr>
              <a:t>Don’</a:t>
            </a:r>
            <a:r>
              <a:rPr lang="en-US" altLang="ja-JP" dirty="0" smtClean="0">
                <a:latin typeface="Arial"/>
                <a:cs typeface="Arial"/>
              </a:rPr>
              <a:t>t </a:t>
            </a:r>
            <a:r>
              <a:rPr lang="en-US" altLang="ja-JP" dirty="0">
                <a:latin typeface="Arial"/>
                <a:cs typeface="Arial"/>
              </a:rPr>
              <a:t>let other people </a:t>
            </a:r>
            <a:r>
              <a:rPr lang="en-US" altLang="ja-JP" dirty="0" smtClean="0">
                <a:latin typeface="Arial"/>
                <a:cs typeface="Arial"/>
              </a:rPr>
              <a:t>control </a:t>
            </a:r>
            <a:r>
              <a:rPr lang="en-US" altLang="ja-JP" dirty="0">
                <a:latin typeface="Arial"/>
                <a:cs typeface="Arial"/>
              </a:rPr>
              <a:t>how you </a:t>
            </a:r>
            <a:r>
              <a:rPr lang="en-US" altLang="ja-JP" dirty="0" smtClean="0">
                <a:latin typeface="Arial"/>
                <a:cs typeface="Arial"/>
              </a:rPr>
              <a:t>will respond</a:t>
            </a:r>
            <a:r>
              <a:rPr lang="en-US" altLang="ja-JP" dirty="0">
                <a:latin typeface="Arial"/>
                <a:cs typeface="Arial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latin typeface="Arial"/>
                <a:cs typeface="Arial"/>
              </a:rPr>
              <a:t>    </a:t>
            </a:r>
            <a:r>
              <a:rPr lang="en-US" b="0" dirty="0" smtClean="0">
                <a:latin typeface="Arial"/>
                <a:cs typeface="Arial"/>
              </a:rPr>
              <a:t>You know someone is trying to control you if they are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b="0" dirty="0" smtClean="0">
                <a:latin typeface="Arial"/>
                <a:cs typeface="Arial"/>
              </a:rPr>
              <a:t>    yelling at you, physically attacking you, or </a:t>
            </a:r>
            <a:r>
              <a:rPr lang="en-US" altLang="ja-JP" b="0" dirty="0" smtClean="0">
                <a:latin typeface="Arial"/>
                <a:cs typeface="Arial"/>
              </a:rPr>
              <a:t>putting you </a:t>
            </a:r>
            <a:r>
              <a:rPr lang="en-US" altLang="ja-JP" b="0" dirty="0">
                <a:latin typeface="Arial"/>
                <a:cs typeface="Arial"/>
              </a:rPr>
              <a:t>down.</a:t>
            </a:r>
            <a:endParaRPr lang="en-US" b="0" dirty="0"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33400" y="5385780"/>
            <a:ext cx="4038600" cy="634020"/>
            <a:chOff x="533400" y="5385780"/>
            <a:chExt cx="4038600" cy="634020"/>
          </a:xfrm>
        </p:grpSpPr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681568" y="5758190"/>
              <a:ext cx="30909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>
                  <a:latin typeface="Arial"/>
                  <a:cs typeface="Arial"/>
                </a:rPr>
                <a:t>What </a:t>
              </a:r>
              <a:r>
                <a:rPr lang="en-US" b="0" dirty="0" smtClean="0">
                  <a:latin typeface="Arial"/>
                  <a:cs typeface="Arial"/>
                </a:rPr>
                <a:t>might happen </a:t>
              </a:r>
              <a:r>
                <a:rPr lang="en-US" b="0" dirty="0">
                  <a:latin typeface="Arial"/>
                  <a:cs typeface="Arial"/>
                </a:rPr>
                <a:t>when</a:t>
              </a:r>
              <a:r>
                <a:rPr lang="en-US" b="0" dirty="0" smtClean="0">
                  <a:latin typeface="Arial"/>
                  <a:cs typeface="Arial"/>
                </a:rPr>
                <a:t> you </a:t>
              </a:r>
              <a:r>
                <a:rPr lang="en-US" b="0" dirty="0">
                  <a:latin typeface="Arial"/>
                  <a:cs typeface="Arial"/>
                </a:rPr>
                <a:t>stay in control?</a:t>
              </a: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533400" y="5385780"/>
              <a:ext cx="4038600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4. Select a positive </a:t>
              </a:r>
              <a:r>
                <a:rPr lang="en-US" dirty="0" smtClean="0">
                  <a:latin typeface="Arial"/>
                  <a:cs typeface="Arial"/>
                </a:rPr>
                <a:t>solution.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b="0" dirty="0">
                  <a:latin typeface="Arial"/>
                  <a:cs typeface="Arial"/>
                </a:rPr>
                <a:t>    What would motivate</a:t>
              </a:r>
              <a:r>
                <a:rPr lang="en-US" b="0" dirty="0" smtClean="0">
                  <a:latin typeface="Arial"/>
                  <a:cs typeface="Arial"/>
                </a:rPr>
                <a:t> you </a:t>
              </a:r>
              <a:r>
                <a:rPr lang="en-US" b="0" dirty="0">
                  <a:latin typeface="Arial"/>
                  <a:cs typeface="Arial"/>
                </a:rPr>
                <a:t>to do the </a:t>
              </a:r>
              <a:r>
                <a:rPr lang="en-US" altLang="ja-JP" b="0" dirty="0" smtClean="0">
                  <a:latin typeface="Arial"/>
                  <a:cs typeface="Arial"/>
                </a:rPr>
                <a:t>tougher (harder) thing</a:t>
              </a:r>
              <a:r>
                <a:rPr lang="en-US" altLang="ja-JP" b="0" dirty="0">
                  <a:latin typeface="Arial"/>
                  <a:cs typeface="Arial"/>
                </a:rPr>
                <a:t>?</a:t>
              </a:r>
              <a:endParaRPr lang="en-US" b="0" dirty="0">
                <a:latin typeface="Arial"/>
                <a:cs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66171" y="4552950"/>
            <a:ext cx="1251794" cy="866864"/>
            <a:chOff x="7466171" y="4552950"/>
            <a:chExt cx="1251794" cy="866864"/>
          </a:xfrm>
        </p:grpSpPr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7466171" y="4552950"/>
              <a:ext cx="240983" cy="247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"/>
                <a:cs typeface="Arial"/>
              </a:endParaRPr>
            </a:p>
          </p:txBody>
        </p:sp>
        <p:sp>
          <p:nvSpPr>
            <p:cNvPr id="55" name="Text Box 39"/>
            <p:cNvSpPr txBox="1">
              <a:spLocks noChangeArrowheads="1"/>
            </p:cNvSpPr>
            <p:nvPr/>
          </p:nvSpPr>
          <p:spPr bwMode="auto">
            <a:xfrm>
              <a:off x="7558673" y="4819650"/>
              <a:ext cx="1159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Arial"/>
                  <a:cs typeface="Arial"/>
                </a:rPr>
                <a:t>This</a:t>
              </a:r>
              <a:r>
                <a:rPr lang="en-US" dirty="0" smtClean="0">
                  <a:latin typeface="Arial"/>
                  <a:cs typeface="Arial"/>
                </a:rPr>
                <a:t> gives you </a:t>
              </a:r>
              <a:r>
                <a:rPr lang="en-US" dirty="0">
                  <a:latin typeface="Arial"/>
                  <a:cs typeface="Arial"/>
                </a:rPr>
                <a:t/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altLang="ja-JP" dirty="0" smtClean="0">
                  <a:solidFill>
                    <a:srgbClr val="FF0000"/>
                  </a:solidFill>
                  <a:latin typeface="Arial"/>
                  <a:cs typeface="Arial"/>
                </a:rPr>
                <a:t>self-respect.</a:t>
              </a:r>
              <a:r>
                <a:rPr lang="en-US" altLang="ja-JP" dirty="0">
                  <a:latin typeface="Arial"/>
                  <a:cs typeface="Arial"/>
                </a:rPr>
                <a:t/>
              </a:r>
              <a:br>
                <a:rPr lang="en-US" altLang="ja-JP" dirty="0">
                  <a:latin typeface="Arial"/>
                  <a:cs typeface="Arial"/>
                </a:rPr>
              </a:br>
              <a:r>
                <a:rPr lang="en-US" altLang="ja-JP" dirty="0">
                  <a:latin typeface="Arial"/>
                  <a:cs typeface="Arial"/>
                </a:rPr>
                <a:t>Why?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533400" y="3878657"/>
            <a:ext cx="388471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2.</a:t>
            </a:r>
            <a:r>
              <a:rPr lang="en-US" dirty="0" smtClean="0">
                <a:latin typeface="Arial"/>
                <a:cs typeface="Arial"/>
              </a:rPr>
              <a:t> Identify the situations where you can practice step 1.</a:t>
            </a:r>
            <a:endParaRPr lang="en-US" altLang="ja-JP" dirty="0" smtClean="0"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0" dirty="0" smtClean="0">
                <a:latin typeface="Arial"/>
                <a:cs typeface="Arial"/>
              </a:rPr>
              <a:t>What are the situations you need to practice this?</a:t>
            </a:r>
            <a:endParaRPr lang="en-US" b="0" dirty="0">
              <a:latin typeface="Arial"/>
              <a:cs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33400" y="2705087"/>
            <a:ext cx="4495800" cy="1028713"/>
            <a:chOff x="533400" y="2705087"/>
            <a:chExt cx="4495800" cy="1028713"/>
          </a:xfrm>
        </p:grpSpPr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685801" y="2905112"/>
              <a:ext cx="4343399" cy="8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86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6286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defTabSz="6286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defTabSz="6286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defTabSz="6286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b="0" dirty="0" smtClean="0">
                  <a:latin typeface="Arial"/>
                  <a:cs typeface="Arial"/>
                </a:rPr>
                <a:t>When you are in a pressure situation, these are the signs: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b="0" dirty="0" smtClean="0">
                  <a:latin typeface="Arial"/>
                  <a:cs typeface="Arial"/>
                </a:rPr>
                <a:t>You feel angry, frustrated, nervous.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b="0" dirty="0" smtClean="0">
                  <a:latin typeface="Arial"/>
                  <a:cs typeface="Arial"/>
                </a:rPr>
                <a:t>What outward behaviors can you use to help control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en-US" b="0" dirty="0" smtClean="0">
                  <a:latin typeface="Arial"/>
                  <a:cs typeface="Arial"/>
                </a:rPr>
                <a:t>the pressure?</a:t>
              </a:r>
              <a:endParaRPr lang="en-US" b="0" dirty="0">
                <a:latin typeface="Arial"/>
                <a:cs typeface="Arial"/>
              </a:endParaRP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533400" y="2705087"/>
              <a:ext cx="196388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1.</a:t>
              </a:r>
              <a:r>
                <a:rPr lang="en-US" dirty="0" smtClean="0">
                  <a:latin typeface="Arial"/>
                  <a:cs typeface="Arial"/>
                </a:rPr>
                <a:t> Recognize the situation.</a:t>
              </a:r>
              <a:endParaRPr lang="en-US" b="0" dirty="0">
                <a:latin typeface="Arial"/>
                <a:cs typeface="Arial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1000" y="2227712"/>
            <a:ext cx="3844925" cy="393173"/>
            <a:chOff x="381000" y="2227712"/>
            <a:chExt cx="3844925" cy="393173"/>
          </a:xfrm>
        </p:grpSpPr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533400" y="2346247"/>
              <a:ext cx="3692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Arial"/>
                  <a:cs typeface="Arial"/>
                </a:rPr>
                <a:t>Four</a:t>
              </a:r>
              <a:r>
                <a:rPr lang="en-US" sz="1200" dirty="0" smtClean="0">
                  <a:latin typeface="Arial"/>
                  <a:cs typeface="Arial"/>
                </a:rPr>
                <a:t> steps to control your defense mechanisms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6" name="AutoShape 54"/>
            <p:cNvSpPr>
              <a:spLocks noChangeArrowheads="1"/>
            </p:cNvSpPr>
            <p:nvPr/>
          </p:nvSpPr>
          <p:spPr bwMode="auto">
            <a:xfrm>
              <a:off x="381000" y="2227712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86447" y="5638800"/>
            <a:ext cx="3932078" cy="763588"/>
            <a:chOff x="4586447" y="5638800"/>
            <a:chExt cx="3932078" cy="763588"/>
          </a:xfrm>
        </p:grpSpPr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5707062" y="5638800"/>
              <a:ext cx="1173162" cy="396875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11111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Arial"/>
                  <a:cs typeface="Arial"/>
                </a:rPr>
                <a:t>Defense</a:t>
              </a: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auto">
            <a:xfrm>
              <a:off x="4708525" y="5973763"/>
              <a:ext cx="3810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How do you know when you’ve selected a positive Defense</a:t>
              </a:r>
              <a:r>
                <a:rPr lang="en-US" dirty="0" smtClean="0">
                  <a:latin typeface="Arial"/>
                  <a:cs typeface="Arial"/>
                </a:rPr>
                <a:t> mechanism</a:t>
              </a:r>
              <a:r>
                <a:rPr lang="en-US" dirty="0">
                  <a:latin typeface="Arial"/>
                  <a:cs typeface="Arial"/>
                </a:rPr>
                <a:t>?. . .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/>
          </p:nvSpPr>
          <p:spPr bwMode="auto">
            <a:xfrm>
              <a:off x="5486400" y="573087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71" name="AutoShape 65"/>
            <p:cNvSpPr>
              <a:spLocks noChangeArrowheads="1"/>
            </p:cNvSpPr>
            <p:nvPr/>
          </p:nvSpPr>
          <p:spPr bwMode="auto">
            <a:xfrm>
              <a:off x="4586447" y="6092264"/>
              <a:ext cx="161925" cy="14287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/>
                <a:ea typeface="Arial" charset="0"/>
                <a:cs typeface="Arial"/>
              </a:endParaRPr>
            </a:p>
          </p:txBody>
        </p:sp>
      </p:grp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4419600" y="6330950"/>
            <a:ext cx="40575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When you are helping (not hurting) yourself and others.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967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build="p"/>
      <p:bldP spid="21537" grpId="0" build="p"/>
      <p:bldP spid="21538" grpId="0" build="p"/>
      <p:bldP spid="21539" grpId="0" build="p"/>
      <p:bldP spid="54" grpId="0"/>
      <p:bldP spid="47" grpId="0"/>
      <p:bldP spid="59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2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300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323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7651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Macintosh PowerPoint</Application>
  <PresentationFormat>On-screen Show (4:3)</PresentationFormat>
  <Paragraphs>121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2015-01-12T21:23:40Z</dcterms:modified>
</cp:coreProperties>
</file>