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rgbClr val="FFFFFF"/>
        </a:solidFill>
        <a:effectLst/>
        <a:uFillTx/>
        <a:latin typeface="+mn-lt"/>
        <a:ea typeface="+mn-ea"/>
        <a:cs typeface="+mn-cs"/>
        <a:sym typeface="Helvetica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797A7C">
              <a:alpha val="30000"/>
            </a:srgbClr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Shape 124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/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Shape 12"/>
          <p:cNvSpPr/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body" sz="quarter" idx="13"/>
          </p:nvPr>
        </p:nvSpPr>
        <p:spPr>
          <a:xfrm>
            <a:off x="1270000" y="6362700"/>
            <a:ext cx="10464800" cy="4699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24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Shape 94"/>
          <p:cNvSpPr/>
          <p:nvPr>
            <p:ph type="body" sz="quarter" idx="14"/>
          </p:nvPr>
        </p:nvSpPr>
        <p:spPr>
          <a:xfrm>
            <a:off x="1270000" y="4267200"/>
            <a:ext cx="10464800" cy="6858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pic" idx="13"/>
          </p:nvPr>
        </p:nvSpPr>
        <p:spPr>
          <a:xfrm>
            <a:off x="-3175" y="0"/>
            <a:ext cx="13004800" cy="9753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hape 10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/>
          <p:nvPr>
            <p:ph type="sldNum" sz="quarter" idx="2"/>
          </p:nvPr>
        </p:nvSpPr>
        <p:spPr>
          <a:xfrm>
            <a:off x="6285653" y="8779792"/>
            <a:ext cx="3034455" cy="520701"/>
          </a:xfrm>
          <a:prstGeom prst="rect">
            <a:avLst/>
          </a:prstGeom>
        </p:spPr>
        <p:txBody>
          <a:bodyPr lIns="65023" tIns="65023" rIns="65023" bIns="65023" anchor="ctr"/>
          <a:lstStyle>
            <a:lvl1pPr algn="r" defTabSz="1300480">
              <a:defRPr b="1" sz="16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/>
          <p:nvPr>
            <p:ph type="pic" idx="13"/>
          </p:nvPr>
        </p:nvSpPr>
        <p:spPr>
          <a:xfrm>
            <a:off x="1619250" y="660400"/>
            <a:ext cx="9758016" cy="5905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Shape 21"/>
          <p:cNvSpPr/>
          <p:nvPr>
            <p:ph type="title"/>
          </p:nvPr>
        </p:nvSpPr>
        <p:spPr>
          <a:xfrm>
            <a:off x="1270000" y="6718300"/>
            <a:ext cx="10464800" cy="1422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Shape 22"/>
          <p:cNvSpPr/>
          <p:nvPr>
            <p:ph type="body" sz="quarter" idx="1"/>
          </p:nvPr>
        </p:nvSpPr>
        <p:spPr>
          <a:xfrm>
            <a:off x="1270000" y="81915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hape 3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>
            <p:ph type="pic" sz="half" idx="13"/>
          </p:nvPr>
        </p:nvSpPr>
        <p:spPr>
          <a:xfrm>
            <a:off x="6718299" y="638919"/>
            <a:ext cx="5325770" cy="82169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Shape 39"/>
          <p:cNvSpPr/>
          <p:nvPr>
            <p:ph type="title"/>
          </p:nvPr>
        </p:nvSpPr>
        <p:spPr>
          <a:xfrm>
            <a:off x="952500" y="635000"/>
            <a:ext cx="5334000" cy="39878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Shape 40"/>
          <p:cNvSpPr/>
          <p:nvPr>
            <p:ph type="body" sz="quarter" idx="1"/>
          </p:nvPr>
        </p:nvSpPr>
        <p:spPr>
          <a:xfrm>
            <a:off x="952500" y="4762500"/>
            <a:ext cx="5334000" cy="4114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hape 4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Shape 57"/>
          <p:cNvSpPr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type="pic" sz="half" idx="13"/>
          </p:nvPr>
        </p:nvSpPr>
        <p:spPr>
          <a:xfrm>
            <a:off x="6718300" y="2590800"/>
            <a:ext cx="5334000" cy="6286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Shape 66"/>
          <p:cNvSpPr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Shape 67"/>
          <p:cNvSpPr/>
          <p:nvPr>
            <p:ph type="body" sz="half" idx="1"/>
          </p:nvPr>
        </p:nvSpPr>
        <p:spPr>
          <a:xfrm>
            <a:off x="952500" y="2590800"/>
            <a:ext cx="5334000" cy="6286500"/>
          </a:xfrm>
          <a:prstGeom prst="rect">
            <a:avLst/>
          </a:prstGeom>
        </p:spPr>
        <p:txBody>
          <a:bodyPr/>
          <a:lstStyle>
            <a:lvl1pPr marL="342900" indent="-342900">
              <a:spcBef>
                <a:spcPts val="3200"/>
              </a:spcBef>
              <a:defRPr sz="2800"/>
            </a:lvl1pPr>
            <a:lvl2pPr marL="685800" indent="-342900">
              <a:spcBef>
                <a:spcPts val="3200"/>
              </a:spcBef>
              <a:defRPr sz="2800"/>
            </a:lvl2pPr>
            <a:lvl3pPr marL="1231900" indent="-342900">
              <a:spcBef>
                <a:spcPts val="3200"/>
              </a:spcBef>
              <a:defRPr sz="2800"/>
            </a:lvl3pPr>
            <a:lvl4pPr marL="1676400" indent="-342900">
              <a:spcBef>
                <a:spcPts val="3200"/>
              </a:spcBef>
              <a:defRPr sz="2800"/>
            </a:lvl4pPr>
            <a:lvl5pPr marL="2120900" indent="-342900">
              <a:spcBef>
                <a:spcPts val="3200"/>
              </a:spcBef>
              <a:defRPr sz="2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pic" sz="quarter" idx="13"/>
          </p:nvPr>
        </p:nvSpPr>
        <p:spPr>
          <a:xfrm>
            <a:off x="6731000" y="49657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Shape 84"/>
          <p:cNvSpPr/>
          <p:nvPr>
            <p:ph type="pic" sz="quarter" idx="14"/>
          </p:nvPr>
        </p:nvSpPr>
        <p:spPr>
          <a:xfrm>
            <a:off x="6731000" y="635000"/>
            <a:ext cx="5334000" cy="3898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pic" sz="half" idx="15"/>
          </p:nvPr>
        </p:nvSpPr>
        <p:spPr>
          <a:xfrm>
            <a:off x="952500" y="635000"/>
            <a:ext cx="5334000" cy="8229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>
            <p:ph type="title"/>
          </p:nvPr>
        </p:nvSpPr>
        <p:spPr>
          <a:xfrm>
            <a:off x="952500" y="254000"/>
            <a:ext cx="11099800" cy="215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Shape 3"/>
          <p:cNvSpPr/>
          <p:nvPr>
            <p:ph type="body" idx="1"/>
          </p:nvPr>
        </p:nvSpPr>
        <p:spPr>
          <a:xfrm>
            <a:off x="952500" y="2590800"/>
            <a:ext cx="11099800" cy="6286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/>
          <p:nvPr>
            <p:ph type="sldNum" sz="quarter" idx="2"/>
          </p:nvPr>
        </p:nvSpPr>
        <p:spPr>
          <a:xfrm>
            <a:off x="6311798" y="9258300"/>
            <a:ext cx="368504" cy="3810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800"/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transition xmlns:p14="http://schemas.microsoft.com/office/powerpoint/2010/main" spd="med" advClick="1"/>
  <p:txStyles>
    <p:title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80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444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1pPr>
      <a:lvl2pPr marL="889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2pPr>
      <a:lvl3pPr marL="1333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3pPr>
      <a:lvl4pPr marL="1778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4pPr>
      <a:lvl5pPr marL="2222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5pPr>
      <a:lvl6pPr marL="2667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6pPr>
      <a:lvl7pPr marL="3111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7pPr>
      <a:lvl8pPr marL="35560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8pPr>
      <a:lvl9pPr marL="4000500" marR="0" indent="-444500" algn="l" defTabSz="584200" rtl="0" latinLnBrk="0">
        <a:lnSpc>
          <a:spcPct val="100000"/>
        </a:lnSpc>
        <a:spcBef>
          <a:spcPts val="4200"/>
        </a:spcBef>
        <a:spcAft>
          <a:spcPts val="0"/>
        </a:spcAft>
        <a:buClrTx/>
        <a:buSzPct val="75000"/>
        <a:buFontTx/>
        <a:buChar char="•"/>
        <a:tabLst/>
        <a:defRPr b="0" baseline="0" cap="none" i="0" spc="0" strike="noStrike" sz="3800" u="none">
          <a:ln>
            <a:noFill/>
          </a:ln>
          <a:solidFill>
            <a:srgbClr val="FFFFFF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jpe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.jpeg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.jpeg"/><Relationship Id="rId3" Type="http://schemas.openxmlformats.org/officeDocument/2006/relationships/image" Target="../media/image3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2.jpeg"/><Relationship Id="rId3" Type="http://schemas.openxmlformats.org/officeDocument/2006/relationships/image" Target="../media/image3.png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pn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.jpeg"/><Relationship Id="rId3" Type="http://schemas.openxmlformats.org/officeDocument/2006/relationships/image" Target="../media/image3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.jpe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shutterstock_551802991-small.jpg"/>
          <p:cNvPicPr>
            <a:picLocks noChangeAspect="1"/>
          </p:cNvPicPr>
          <p:nvPr/>
        </p:nvPicPr>
        <p:blipFill>
          <a:blip r:embed="rId2">
            <a:alphaModFix amt="79878"/>
            <a:extLst/>
          </a:blip>
          <a:stretch>
            <a:fillRect/>
          </a:stretch>
        </p:blipFill>
        <p:spPr>
          <a:xfrm>
            <a:off x="-1505068" y="69634"/>
            <a:ext cx="14802775" cy="9869723"/>
          </a:xfrm>
          <a:prstGeom prst="rect">
            <a:avLst/>
          </a:prstGeom>
          <a:ln w="12700">
            <a:miter lim="400000"/>
          </a:ln>
        </p:spPr>
      </p:pic>
      <p:sp>
        <p:nvSpPr>
          <p:cNvPr id="127" name="Shape 127"/>
          <p:cNvSpPr/>
          <p:nvPr/>
        </p:nvSpPr>
        <p:spPr>
          <a:xfrm>
            <a:off x="3895007" y="343182"/>
            <a:ext cx="5214786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Welcome To Class!</a:t>
            </a:r>
          </a:p>
        </p:txBody>
      </p:sp>
      <p:sp>
        <p:nvSpPr>
          <p:cNvPr id="128" name="Shape 128"/>
          <p:cNvSpPr/>
          <p:nvPr/>
        </p:nvSpPr>
        <p:spPr>
          <a:xfrm>
            <a:off x="1065670" y="23744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What is your favorite season?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2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28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shutterstock_547532473.jpg"/>
          <p:cNvPicPr>
            <a:picLocks noChangeAspect="1"/>
          </p:cNvPicPr>
          <p:nvPr/>
        </p:nvPicPr>
        <p:blipFill>
          <a:blip r:embed="rId2">
            <a:alphaModFix amt="68400"/>
            <a:extLst/>
          </a:blip>
          <a:stretch>
            <a:fillRect/>
          </a:stretch>
        </p:blipFill>
        <p:spPr>
          <a:xfrm>
            <a:off x="-658433" y="-8580"/>
            <a:ext cx="13906693" cy="10264146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2156669" y="343182"/>
            <a:ext cx="869146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One of a Kind</a:t>
            </a:r>
          </a:p>
        </p:txBody>
      </p:sp>
      <p:sp>
        <p:nvSpPr>
          <p:cNvPr id="186" name="Shape 186"/>
          <p:cNvSpPr/>
          <p:nvPr/>
        </p:nvSpPr>
        <p:spPr>
          <a:xfrm>
            <a:off x="1065670" y="23744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Fold the paper in half.</a:t>
            </a:r>
          </a:p>
        </p:txBody>
      </p:sp>
      <p:sp>
        <p:nvSpPr>
          <p:cNvPr id="187" name="Shape 187"/>
          <p:cNvSpPr/>
          <p:nvPr/>
        </p:nvSpPr>
        <p:spPr>
          <a:xfrm>
            <a:off x="1065670" y="3513525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Fold in half again in the opposite direction.</a:t>
            </a:r>
          </a:p>
        </p:txBody>
      </p:sp>
      <p:sp>
        <p:nvSpPr>
          <p:cNvPr id="188" name="Shape 188"/>
          <p:cNvSpPr/>
          <p:nvPr/>
        </p:nvSpPr>
        <p:spPr>
          <a:xfrm>
            <a:off x="1065670" y="465260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completely tear off two of the four corners.</a:t>
            </a:r>
          </a:p>
        </p:txBody>
      </p:sp>
      <p:sp>
        <p:nvSpPr>
          <p:cNvPr id="189" name="Shape 189"/>
          <p:cNvSpPr/>
          <p:nvPr/>
        </p:nvSpPr>
        <p:spPr>
          <a:xfrm>
            <a:off x="1065670" y="579167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make big tears, small tears, creative tears or any kind of tears as long as the two corners are completely torn off.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8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7" grpId="2"/>
      <p:bldP build="p" bldLvl="5" animBg="1" rev="0" advAuto="0" spid="188" grpId="3"/>
      <p:bldP build="p" bldLvl="5" animBg="1" rev="0" advAuto="0" spid="186" grpId="1"/>
      <p:bldP build="p" bldLvl="5" animBg="1" rev="0" advAuto="0" spid="189" grpId="4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hutterstock_249120187.jpg"/>
          <p:cNvPicPr>
            <a:picLocks noChangeAspect="1"/>
          </p:cNvPicPr>
          <p:nvPr/>
        </p:nvPicPr>
        <p:blipFill>
          <a:blip r:embed="rId2">
            <a:alphaModFix amt="83350"/>
            <a:extLst/>
          </a:blip>
          <a:stretch>
            <a:fillRect/>
          </a:stretch>
        </p:blipFill>
        <p:spPr>
          <a:xfrm>
            <a:off x="-95361" y="-614302"/>
            <a:ext cx="13195522" cy="10982204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Shape 192"/>
          <p:cNvSpPr/>
          <p:nvPr/>
        </p:nvSpPr>
        <p:spPr>
          <a:xfrm>
            <a:off x="2203054" y="343182"/>
            <a:ext cx="8598692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One of a kind</a:t>
            </a:r>
          </a:p>
        </p:txBody>
      </p:sp>
      <p:sp>
        <p:nvSpPr>
          <p:cNvPr id="193" name="Shape 193"/>
          <p:cNvSpPr/>
          <p:nvPr/>
        </p:nvSpPr>
        <p:spPr>
          <a:xfrm>
            <a:off x="1065670" y="237445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Why were all the papers different when everyone received the same instructions?</a:t>
            </a:r>
          </a:p>
        </p:txBody>
      </p:sp>
      <p:sp>
        <p:nvSpPr>
          <p:cNvPr id="194" name="Shape 194"/>
          <p:cNvSpPr/>
          <p:nvPr/>
        </p:nvSpPr>
        <p:spPr>
          <a:xfrm>
            <a:off x="1065670" y="351352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Even though we do have some similarities, why are we all different?</a:t>
            </a:r>
          </a:p>
        </p:txBody>
      </p:sp>
      <p:sp>
        <p:nvSpPr>
          <p:cNvPr id="195" name="Shape 195"/>
          <p:cNvSpPr/>
          <p:nvPr/>
        </p:nvSpPr>
        <p:spPr>
          <a:xfrm>
            <a:off x="1065670" y="465260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positive character traits do you have that set you apart?</a:t>
            </a:r>
          </a:p>
        </p:txBody>
      </p:sp>
      <p:sp>
        <p:nvSpPr>
          <p:cNvPr id="196" name="Shape 196"/>
          <p:cNvSpPr/>
          <p:nvPr/>
        </p:nvSpPr>
        <p:spPr>
          <a:xfrm>
            <a:off x="1065670" y="5791675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do you let people see “the real me”?</a:t>
            </a:r>
          </a:p>
        </p:txBody>
      </p:sp>
      <p:sp>
        <p:nvSpPr>
          <p:cNvPr id="197" name="Shape 197"/>
          <p:cNvSpPr/>
          <p:nvPr/>
        </p:nvSpPr>
        <p:spPr>
          <a:xfrm>
            <a:off x="1065670" y="649895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Why is it important to put our energy and effort int our strengths and goals?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9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9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9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9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94" grpId="2"/>
      <p:bldP build="p" bldLvl="5" animBg="1" rev="0" advAuto="0" spid="195" grpId="3"/>
      <p:bldP build="p" bldLvl="5" animBg="1" rev="0" advAuto="0" spid="196" grpId="4"/>
      <p:bldP build="p" bldLvl="5" animBg="1" rev="0" advAuto="0" spid="197" grpId="5"/>
      <p:bldP build="p" bldLvl="5" animBg="1" rev="0" advAuto="0" spid="193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hutterstock_554202202.jpg"/>
          <p:cNvPicPr>
            <a:picLocks noChangeAspect="1"/>
          </p:cNvPicPr>
          <p:nvPr/>
        </p:nvPicPr>
        <p:blipFill>
          <a:blip r:embed="rId2">
            <a:alphaModFix amt="61863"/>
            <a:extLst/>
          </a:blip>
          <a:stretch>
            <a:fillRect/>
          </a:stretch>
        </p:blipFill>
        <p:spPr>
          <a:xfrm>
            <a:off x="-200023" y="-191353"/>
            <a:ext cx="15187411" cy="11893039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4838950" y="313335"/>
            <a:ext cx="5109466" cy="74676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Thank for Coming!</a:t>
            </a:r>
          </a:p>
        </p:txBody>
      </p:sp>
      <p:pic>
        <p:nvPicPr>
          <p:cNvPr id="201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0927877" y="46488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shutterstock_551050771-small.jpg"/>
          <p:cNvPicPr>
            <a:picLocks noChangeAspect="1"/>
          </p:cNvPicPr>
          <p:nvPr/>
        </p:nvPicPr>
        <p:blipFill>
          <a:blip r:embed="rId2">
            <a:alphaModFix amt="33914"/>
            <a:extLst/>
          </a:blip>
          <a:stretch>
            <a:fillRect/>
          </a:stretch>
        </p:blipFill>
        <p:spPr>
          <a:xfrm>
            <a:off x="-446253" y="-87260"/>
            <a:ext cx="14890358" cy="9928120"/>
          </a:xfrm>
          <a:prstGeom prst="rect">
            <a:avLst/>
          </a:prstGeom>
          <a:ln w="12700">
            <a:miter lim="400000"/>
          </a:ln>
        </p:spPr>
      </p:pic>
      <p:sp>
        <p:nvSpPr>
          <p:cNvPr id="131" name="Shape 131"/>
          <p:cNvSpPr/>
          <p:nvPr/>
        </p:nvSpPr>
        <p:spPr>
          <a:xfrm>
            <a:off x="956735" y="389868"/>
            <a:ext cx="7613441" cy="8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5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Stereotypes</a:t>
            </a:r>
          </a:p>
        </p:txBody>
      </p:sp>
      <p:pic>
        <p:nvPicPr>
          <p:cNvPr id="132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33" name="Shape 133"/>
          <p:cNvSpPr/>
          <p:nvPr/>
        </p:nvSpPr>
        <p:spPr>
          <a:xfrm>
            <a:off x="1263481" y="2846153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Write down as many of the school’s stereotypes as you can in 3 minutes.</a:t>
            </a:r>
          </a:p>
        </p:txBody>
      </p:sp>
      <p:sp>
        <p:nvSpPr>
          <p:cNvPr id="134" name="Shape 134"/>
          <p:cNvSpPr/>
          <p:nvPr/>
        </p:nvSpPr>
        <p:spPr>
          <a:xfrm>
            <a:off x="1263481" y="4464207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Pick a scribe to write for the group.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3" grpId="1"/>
      <p:bldP build="p" bldLvl="5" animBg="1" rev="0" advAuto="0" spid="134" grpId="2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shutterstock_551050771-small.jpg"/>
          <p:cNvPicPr>
            <a:picLocks noChangeAspect="1"/>
          </p:cNvPicPr>
          <p:nvPr/>
        </p:nvPicPr>
        <p:blipFill>
          <a:blip r:embed="rId2">
            <a:alphaModFix amt="32586"/>
            <a:extLst/>
          </a:blip>
          <a:stretch>
            <a:fillRect/>
          </a:stretch>
        </p:blipFill>
        <p:spPr>
          <a:xfrm>
            <a:off x="-522334" y="-87260"/>
            <a:ext cx="14890357" cy="99281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38" name="Shape 138"/>
          <p:cNvSpPr/>
          <p:nvPr/>
        </p:nvSpPr>
        <p:spPr>
          <a:xfrm>
            <a:off x="956735" y="389868"/>
            <a:ext cx="7613441" cy="8827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5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Stereotypes</a:t>
            </a:r>
          </a:p>
        </p:txBody>
      </p:sp>
      <p:sp>
        <p:nvSpPr>
          <p:cNvPr id="139" name="Shape 139"/>
          <p:cNvSpPr/>
          <p:nvPr/>
        </p:nvSpPr>
        <p:spPr>
          <a:xfrm>
            <a:off x="1065670" y="24760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Would you define any of these labels as negative? Why?</a:t>
            </a:r>
          </a:p>
        </p:txBody>
      </p:sp>
      <p:sp>
        <p:nvSpPr>
          <p:cNvPr id="140" name="Shape 140"/>
          <p:cNvSpPr/>
          <p:nvPr/>
        </p:nvSpPr>
        <p:spPr>
          <a:xfrm>
            <a:off x="1065670" y="3111050"/>
            <a:ext cx="1114822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 you feel any of these labels are unfair or inaccurate? Why?</a:t>
            </a:r>
          </a:p>
        </p:txBody>
      </p:sp>
      <p:sp>
        <p:nvSpPr>
          <p:cNvPr id="141" name="Shape 141"/>
          <p:cNvSpPr/>
          <p:nvPr/>
        </p:nvSpPr>
        <p:spPr>
          <a:xfrm>
            <a:off x="1065670" y="37460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Why do we label people?</a:t>
            </a:r>
          </a:p>
        </p:txBody>
      </p:sp>
      <p:sp>
        <p:nvSpPr>
          <p:cNvPr id="142" name="Shape 142"/>
          <p:cNvSpPr/>
          <p:nvPr/>
        </p:nvSpPr>
        <p:spPr>
          <a:xfrm>
            <a:off x="1065670" y="43810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In what ways are labels important?</a:t>
            </a:r>
          </a:p>
        </p:txBody>
      </p:sp>
      <p:sp>
        <p:nvSpPr>
          <p:cNvPr id="143" name="Shape 143"/>
          <p:cNvSpPr/>
          <p:nvPr/>
        </p:nvSpPr>
        <p:spPr>
          <a:xfrm>
            <a:off x="1065670" y="501605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Have you ever given somebody a table based on a first impression and later changed it?</a:t>
            </a:r>
          </a:p>
        </p:txBody>
      </p:sp>
      <p:sp>
        <p:nvSpPr>
          <p:cNvPr id="144" name="Shape 144"/>
          <p:cNvSpPr/>
          <p:nvPr/>
        </p:nvSpPr>
        <p:spPr>
          <a:xfrm>
            <a:off x="1065670" y="60828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can labeling be hurtful to others?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3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4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4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4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4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Class="entr" nodeType="click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7" dur="1000"/>
                                        <p:tgtEl>
                                          <p:spTgt spid="14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Class="entr" nodeType="withEffect" presetSubtype="8" presetID="2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9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50" dur="1000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39" grpId="1"/>
      <p:bldP build="p" bldLvl="5" animBg="1" rev="0" advAuto="0" spid="142" grpId="4"/>
      <p:bldP build="p" bldLvl="5" animBg="1" rev="0" advAuto="0" spid="140" grpId="2"/>
      <p:bldP build="p" bldLvl="5" animBg="1" rev="0" advAuto="0" spid="144" grpId="6"/>
      <p:bldP build="p" bldLvl="5" animBg="1" rev="0" advAuto="0" spid="143" grpId="5"/>
      <p:bldP build="p" bldLvl="5" animBg="1" rev="0" advAuto="0" spid="141" grpId="3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labels_new_text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45817" y="-391432"/>
            <a:ext cx="13296434" cy="1027451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shutterstock_542220598.jpg"/>
          <p:cNvPicPr>
            <a:picLocks noChangeAspect="1"/>
          </p:cNvPicPr>
          <p:nvPr/>
        </p:nvPicPr>
        <p:blipFill>
          <a:blip r:embed="rId2">
            <a:alphaModFix amt="23382"/>
            <a:extLst/>
          </a:blip>
          <a:stretch>
            <a:fillRect/>
          </a:stretch>
        </p:blipFill>
        <p:spPr>
          <a:xfrm>
            <a:off x="-21240" y="190404"/>
            <a:ext cx="13741569" cy="10289137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hape 149"/>
          <p:cNvSpPr/>
          <p:nvPr/>
        </p:nvSpPr>
        <p:spPr>
          <a:xfrm>
            <a:off x="4148895" y="343182"/>
            <a:ext cx="470701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The Can</a:t>
            </a:r>
          </a:p>
        </p:txBody>
      </p:sp>
      <p:sp>
        <p:nvSpPr>
          <p:cNvPr id="150" name="Shape 150"/>
          <p:cNvSpPr/>
          <p:nvPr/>
        </p:nvSpPr>
        <p:spPr>
          <a:xfrm>
            <a:off x="1065670" y="237445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What would Happen if we walked int o a grocery store and it was filled with cans that didn't have labels?</a:t>
            </a:r>
          </a:p>
        </p:txBody>
      </p:sp>
      <p:sp>
        <p:nvSpPr>
          <p:cNvPr id="151" name="Shape 151"/>
          <p:cNvSpPr/>
          <p:nvPr/>
        </p:nvSpPr>
        <p:spPr>
          <a:xfrm>
            <a:off x="1065670" y="355137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Why might it be important to have labels for something like a can?</a:t>
            </a:r>
          </a:p>
        </p:txBody>
      </p:sp>
      <p:sp>
        <p:nvSpPr>
          <p:cNvPr id="152" name="Shape 152"/>
          <p:cNvSpPr/>
          <p:nvPr/>
        </p:nvSpPr>
        <p:spPr>
          <a:xfrm>
            <a:off x="1065670" y="4728289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Create a label for yourself.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5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2" grpId="3"/>
      <p:bldP build="p" bldLvl="5" animBg="1" rev="0" advAuto="0" spid="150" grpId="1"/>
      <p:bldP build="p" bldLvl="5" animBg="1" rev="0" advAuto="0" spid="151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hutterstock_542220598.jpg"/>
          <p:cNvPicPr>
            <a:picLocks noChangeAspect="1"/>
          </p:cNvPicPr>
          <p:nvPr/>
        </p:nvPicPr>
        <p:blipFill>
          <a:blip r:embed="rId2">
            <a:alphaModFix amt="23382"/>
            <a:extLst/>
          </a:blip>
          <a:stretch>
            <a:fillRect/>
          </a:stretch>
        </p:blipFill>
        <p:spPr>
          <a:xfrm>
            <a:off x="-51088" y="175481"/>
            <a:ext cx="13741570" cy="10289137"/>
          </a:xfrm>
          <a:prstGeom prst="rect">
            <a:avLst/>
          </a:prstGeom>
          <a:ln w="12700">
            <a:miter lim="400000"/>
          </a:ln>
        </p:spPr>
      </p:pic>
      <p:sp>
        <p:nvSpPr>
          <p:cNvPr id="155" name="Shape 155"/>
          <p:cNvSpPr/>
          <p:nvPr/>
        </p:nvSpPr>
        <p:spPr>
          <a:xfrm>
            <a:off x="4148895" y="343182"/>
            <a:ext cx="4707010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Activity: The Can</a:t>
            </a:r>
          </a:p>
        </p:txBody>
      </p:sp>
      <p:sp>
        <p:nvSpPr>
          <p:cNvPr id="156" name="Shape 156"/>
          <p:cNvSpPr/>
          <p:nvPr/>
        </p:nvSpPr>
        <p:spPr>
          <a:xfrm>
            <a:off x="365724" y="237445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Was it easy to think of negative Labels that you have been Given? Why?</a:t>
            </a:r>
          </a:p>
        </p:txBody>
      </p:sp>
      <p:sp>
        <p:nvSpPr>
          <p:cNvPr id="157" name="Shape 157"/>
          <p:cNvSpPr/>
          <p:nvPr/>
        </p:nvSpPr>
        <p:spPr>
          <a:xfrm>
            <a:off x="365724" y="351352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Was it hard for you to think of positive labels for yourself? Why?</a:t>
            </a:r>
          </a:p>
        </p:txBody>
      </p:sp>
      <p:sp>
        <p:nvSpPr>
          <p:cNvPr id="158" name="Shape 158"/>
          <p:cNvSpPr/>
          <p:nvPr/>
        </p:nvSpPr>
        <p:spPr>
          <a:xfrm>
            <a:off x="365724" y="4652600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How can you change the way people label you from something that is negative to something that is positive?</a:t>
            </a:r>
          </a:p>
        </p:txBody>
      </p:sp>
      <p:sp>
        <p:nvSpPr>
          <p:cNvPr id="159" name="Shape 159"/>
          <p:cNvSpPr/>
          <p:nvPr/>
        </p:nvSpPr>
        <p:spPr>
          <a:xfrm>
            <a:off x="365724" y="579167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How will focusing on our strengths affect the way people label us?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5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5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5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58" grpId="3"/>
      <p:bldP build="p" bldLvl="5" animBg="1" rev="0" advAuto="0" spid="157" grpId="2"/>
      <p:bldP build="p" bldLvl="5" animBg="1" rev="0" advAuto="0" spid="156" grpId="1"/>
      <p:bldP build="p" bldLvl="5" animBg="1" rev="0" advAuto="0" spid="159" grpId="4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shutterstock_549395002.jpg"/>
          <p:cNvPicPr>
            <a:picLocks noChangeAspect="1"/>
          </p:cNvPicPr>
          <p:nvPr/>
        </p:nvPicPr>
        <p:blipFill>
          <a:blip r:embed="rId2">
            <a:alphaModFix amt="32894"/>
            <a:extLst/>
          </a:blip>
          <a:stretch>
            <a:fillRect/>
          </a:stretch>
        </p:blipFill>
        <p:spPr>
          <a:xfrm>
            <a:off x="-561474" y="-3413704"/>
            <a:ext cx="14402516" cy="14402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image3.png" descr="WT_LOGO.png"/>
          <p:cNvPicPr>
            <a:picLocks noChangeAspect="1"/>
          </p:cNvPicPr>
          <p:nvPr/>
        </p:nvPicPr>
        <p:blipFill>
          <a:blip r:embed="rId3">
            <a:extLst/>
          </a:blip>
          <a:srcRect l="0" t="0" r="0" b="18657"/>
          <a:stretch>
            <a:fillRect/>
          </a:stretch>
        </p:blipFill>
        <p:spPr>
          <a:xfrm>
            <a:off x="11013726" y="258030"/>
            <a:ext cx="1589477" cy="10106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406400" dist="190500" dir="2700000">
              <a:srgbClr val="333333">
                <a:alpha val="64999"/>
              </a:srgbClr>
            </a:outerShdw>
          </a:effectLst>
        </p:spPr>
      </p:pic>
      <p:sp>
        <p:nvSpPr>
          <p:cNvPr id="163" name="Shape 163"/>
          <p:cNvSpPr/>
          <p:nvPr/>
        </p:nvSpPr>
        <p:spPr>
          <a:xfrm>
            <a:off x="2352497" y="321888"/>
            <a:ext cx="7613441" cy="882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53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Journal Activity </a:t>
            </a:r>
          </a:p>
        </p:txBody>
      </p:sp>
      <p:sp>
        <p:nvSpPr>
          <p:cNvPr id="164" name="Shape 164"/>
          <p:cNvSpPr/>
          <p:nvPr/>
        </p:nvSpPr>
        <p:spPr>
          <a:xfrm>
            <a:off x="1065670" y="235778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are some of the labels you have? Make a list of the positive and negative labels you have.</a:t>
            </a:r>
          </a:p>
        </p:txBody>
      </p:sp>
      <p:sp>
        <p:nvSpPr>
          <p:cNvPr id="165" name="Shape 165"/>
          <p:cNvSpPr/>
          <p:nvPr/>
        </p:nvSpPr>
        <p:spPr>
          <a:xfrm>
            <a:off x="1065670" y="3506629"/>
            <a:ext cx="11148227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If you live up to negative labels where will it get you?</a:t>
            </a:r>
          </a:p>
        </p:txBody>
      </p:sp>
      <p:sp>
        <p:nvSpPr>
          <p:cNvPr id="166" name="Shape 166"/>
          <p:cNvSpPr/>
          <p:nvPr/>
        </p:nvSpPr>
        <p:spPr>
          <a:xfrm>
            <a:off x="1065670" y="4223673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If you live up to positive labels where will it get you?</a:t>
            </a:r>
          </a:p>
        </p:txBody>
      </p:sp>
      <p:sp>
        <p:nvSpPr>
          <p:cNvPr id="167" name="Shape 167"/>
          <p:cNvSpPr/>
          <p:nvPr/>
        </p:nvSpPr>
        <p:spPr>
          <a:xfrm>
            <a:off x="1065670" y="4940718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did you do today to live up to your positive labels</a:t>
            </a:r>
          </a:p>
        </p:txBody>
      </p:sp>
      <p:sp>
        <p:nvSpPr>
          <p:cNvPr id="168" name="Shape 168"/>
          <p:cNvSpPr/>
          <p:nvPr/>
        </p:nvSpPr>
        <p:spPr>
          <a:xfrm>
            <a:off x="1065670" y="5657762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How can I do more of that tomorrow?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6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6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6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6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6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Class="entr" nodeType="click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8" fill="hold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9" dur="1000"/>
                                        <p:tgtEl>
                                          <p:spTgt spid="16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Class="entr" nodeType="withEffect" presetSubtype="8" presetID="22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1" fill="hold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42" dur="1000"/>
                                        <p:tgtEl>
                                          <p:spTgt spid="16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65" grpId="2"/>
      <p:bldP build="p" bldLvl="5" animBg="1" rev="0" advAuto="0" spid="168" grpId="5"/>
      <p:bldP build="p" bldLvl="5" animBg="1" rev="0" advAuto="0" spid="166" grpId="3"/>
      <p:bldP build="p" bldLvl="5" animBg="1" rev="0" advAuto="0" spid="164" grpId="1"/>
      <p:bldP build="p" bldLvl="5" animBg="1" rev="0" advAuto="0" spid="167" grpId="4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shutterstock_551900695.jpg"/>
          <p:cNvPicPr>
            <a:picLocks noChangeAspect="1"/>
          </p:cNvPicPr>
          <p:nvPr/>
        </p:nvPicPr>
        <p:blipFill>
          <a:blip r:embed="rId2">
            <a:alphaModFix amt="62505"/>
            <a:extLst/>
          </a:blip>
          <a:stretch>
            <a:fillRect/>
          </a:stretch>
        </p:blipFill>
        <p:spPr>
          <a:xfrm>
            <a:off x="-184424" y="-1575495"/>
            <a:ext cx="13373648" cy="12325010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Shape 171"/>
          <p:cNvSpPr/>
          <p:nvPr/>
        </p:nvSpPr>
        <p:spPr>
          <a:xfrm>
            <a:off x="3051623" y="343182"/>
            <a:ext cx="6901555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Apples</a:t>
            </a:r>
          </a:p>
        </p:txBody>
      </p:sp>
      <p:sp>
        <p:nvSpPr>
          <p:cNvPr id="172" name="Shape 172"/>
          <p:cNvSpPr/>
          <p:nvPr/>
        </p:nvSpPr>
        <p:spPr>
          <a:xfrm>
            <a:off x="1065670" y="241142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Pick an apple</a:t>
            </a:r>
          </a:p>
        </p:txBody>
      </p:sp>
      <p:sp>
        <p:nvSpPr>
          <p:cNvPr id="173" name="Shape 173"/>
          <p:cNvSpPr/>
          <p:nvPr/>
        </p:nvSpPr>
        <p:spPr>
          <a:xfrm>
            <a:off x="1065670" y="3178373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Write your name on the apple</a:t>
            </a:r>
          </a:p>
        </p:txBody>
      </p:sp>
      <p:sp>
        <p:nvSpPr>
          <p:cNvPr id="174" name="Shape 174"/>
          <p:cNvSpPr/>
          <p:nvPr/>
        </p:nvSpPr>
        <p:spPr>
          <a:xfrm>
            <a:off x="1065670" y="3945325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Write on the apple negative labels others have given you (fair or unfair) and labels you have given yourself</a:t>
            </a:r>
          </a:p>
        </p:txBody>
      </p:sp>
      <p:sp>
        <p:nvSpPr>
          <p:cNvPr id="175" name="Shape 175"/>
          <p:cNvSpPr/>
          <p:nvPr/>
        </p:nvSpPr>
        <p:spPr>
          <a:xfrm>
            <a:off x="1065670" y="5114231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 How will focusing on our strengths affect the way people label us?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7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7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7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72" grpId="1"/>
      <p:bldP build="p" bldLvl="5" animBg="1" rev="0" advAuto="0" spid="174" grpId="3"/>
      <p:bldP build="p" bldLvl="5" animBg="1" rev="0" advAuto="0" spid="173" grpId="2"/>
      <p:bldP build="p" bldLvl="5" animBg="1" rev="0" advAuto="0" spid="175" grpId="4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hutterstock_478821253-small.jpg"/>
          <p:cNvPicPr>
            <a:picLocks noChangeAspect="1"/>
          </p:cNvPicPr>
          <p:nvPr/>
        </p:nvPicPr>
        <p:blipFill>
          <a:blip r:embed="rId2">
            <a:alphaModFix amt="52668"/>
            <a:extLst/>
          </a:blip>
          <a:stretch>
            <a:fillRect/>
          </a:stretch>
        </p:blipFill>
        <p:spPr>
          <a:xfrm>
            <a:off x="-765397" y="177362"/>
            <a:ext cx="14914366" cy="9944125"/>
          </a:xfrm>
          <a:prstGeom prst="rect">
            <a:avLst/>
          </a:prstGeom>
          <a:ln w="12700">
            <a:miter lim="400000"/>
          </a:ln>
        </p:spPr>
      </p:pic>
      <p:sp>
        <p:nvSpPr>
          <p:cNvPr id="178" name="Shape 178"/>
          <p:cNvSpPr/>
          <p:nvPr/>
        </p:nvSpPr>
        <p:spPr>
          <a:xfrm>
            <a:off x="3051623" y="343182"/>
            <a:ext cx="6901555" cy="7467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defTabSz="1300480">
              <a:defRPr b="1" sz="4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Alternate Activity: Apples</a:t>
            </a:r>
          </a:p>
        </p:txBody>
      </p:sp>
      <p:sp>
        <p:nvSpPr>
          <p:cNvPr id="179" name="Shape 179"/>
          <p:cNvSpPr/>
          <p:nvPr/>
        </p:nvSpPr>
        <p:spPr>
          <a:xfrm>
            <a:off x="1065670" y="2374450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What shape do you see inside?</a:t>
            </a:r>
          </a:p>
        </p:txBody>
      </p:sp>
      <p:sp>
        <p:nvSpPr>
          <p:cNvPr id="180" name="Shape 180"/>
          <p:cNvSpPr/>
          <p:nvPr/>
        </p:nvSpPr>
        <p:spPr>
          <a:xfrm>
            <a:off x="1065670" y="3304596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 people see you negative labels or the “star inside”?</a:t>
            </a:r>
          </a:p>
        </p:txBody>
      </p:sp>
      <p:sp>
        <p:nvSpPr>
          <p:cNvPr id="181" name="Shape 181"/>
          <p:cNvSpPr/>
          <p:nvPr/>
        </p:nvSpPr>
        <p:spPr>
          <a:xfrm>
            <a:off x="1065670" y="4227771"/>
            <a:ext cx="10187095" cy="9936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Who determines if people see what is on the outside or inside of your apple?</a:t>
            </a:r>
          </a:p>
        </p:txBody>
      </p:sp>
      <p:sp>
        <p:nvSpPr>
          <p:cNvPr id="182" name="Shape 182"/>
          <p:cNvSpPr/>
          <p:nvPr/>
        </p:nvSpPr>
        <p:spPr>
          <a:xfrm>
            <a:off x="1065670" y="5582746"/>
            <a:ext cx="10187095" cy="561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marL="147052" indent="-147052" algn="l" defTabSz="1300480">
              <a:buSzPct val="100000"/>
              <a:buChar char="•"/>
              <a:defRPr b="1" sz="2800">
                <a:solidFill>
                  <a:srgbClr val="000000"/>
                </a:solidFill>
                <a:latin typeface="Futura Md BT"/>
                <a:ea typeface="Futura Md BT"/>
                <a:cs typeface="Futura Md BT"/>
                <a:sym typeface="Futura Md BT"/>
              </a:defRPr>
            </a:lvl1pPr>
          </a:lstStyle>
          <a:p>
            <a:pPr/>
            <a:r>
              <a:t>Does everyone have a “star” inside? Why or why not?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7" dur="1000"/>
                                        <p:tgtEl>
                                          <p:spTgt spid="17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Class="entr" nodeType="withEffect" presetSubtype="8" presetID="2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0" dur="1000"/>
                                        <p:tgtEl>
                                          <p:spTgt spid="1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5" dur="1000"/>
                                        <p:tgtEl>
                                          <p:spTgt spid="18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Class="entr" nodeType="withEffect" presetSubtype="8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18" dur="1000"/>
                                        <p:tgtEl>
                                          <p:spTgt spid="1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3" dur="1000"/>
                                        <p:tgtEl>
                                          <p:spTgt spid="18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Class="entr" nodeType="withEffect" presetSubtype="8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26" dur="1000"/>
                                        <p:tgtEl>
                                          <p:spTgt spid="18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Class="entr" nodeType="click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1" dur="1000"/>
                                        <p:tgtEl>
                                          <p:spTgt spid="18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Class="entr" nodeType="withEffect" presetSubtype="8" presetID="2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left)" transition="in">
                                      <p:cBhvr>
                                        <p:cTn id="34" dur="1000"/>
                                        <p:tgtEl>
                                          <p:spTgt spid="1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0" grpId="2"/>
      <p:bldP build="p" bldLvl="5" animBg="1" rev="0" advAuto="0" spid="181" grpId="3"/>
      <p:bldP build="p" bldLvl="5" animBg="1" rev="0" advAuto="0" spid="179" grpId="1"/>
      <p:bldP build="p" bldLvl="5" animBg="1" rev="0" advAuto="0" spid="182" grpId="4"/>
    </p:bldLst>
  </p:timing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