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>
            <a:hlinkClick r:id="" invalidUrl="" action="ppaction://hlinkshowjump?jump=lastslideviewed" tgtFrame="" tooltip="" history="1" highlightClick="0" endSnd="0"/>
          </p:cNvPr>
          <p:cNvGrpSpPr/>
          <p:nvPr/>
        </p:nvGrpSpPr>
        <p:grpSpPr>
          <a:xfrm>
            <a:off x="6349906" y="9449163"/>
            <a:ext cx="357863" cy="279718"/>
            <a:chOff x="0" y="0"/>
            <a:chExt cx="357862" cy="279716"/>
          </a:xfrm>
        </p:grpSpPr>
        <p:sp>
          <p:nvSpPr>
            <p:cNvPr id="124" name="Shape 124"/>
            <p:cNvSpPr/>
            <p:nvPr/>
          </p:nvSpPr>
          <p:spPr>
            <a:xfrm>
              <a:off x="0" y="-1"/>
              <a:ext cx="357863" cy="279718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74038" y="34965"/>
              <a:ext cx="209788" cy="20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3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3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</p:grpSp>
      <p:sp>
        <p:nvSpPr>
          <p:cNvPr id="127" name="Shape 127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>
            <a:off x="6177279" y="9297528"/>
            <a:ext cx="758615" cy="56444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spcBef>
                <a:spcPts val="900"/>
              </a:spcBef>
              <a:defRPr b="1" sz="14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pP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utterstock_564476473.pdf"/>
          <p:cNvPicPr>
            <a:picLocks noChangeAspect="1"/>
          </p:cNvPicPr>
          <p:nvPr/>
        </p:nvPicPr>
        <p:blipFill>
          <a:blip r:embed="rId2">
            <a:alphaModFix amt="42381"/>
            <a:extLst/>
          </a:blip>
          <a:stretch>
            <a:fillRect/>
          </a:stretch>
        </p:blipFill>
        <p:spPr>
          <a:xfrm>
            <a:off x="-56075" y="-98160"/>
            <a:ext cx="13116950" cy="1311694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895007" y="343182"/>
            <a:ext cx="521478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39" name="Shape 139"/>
          <p:cNvSpPr/>
          <p:nvPr/>
        </p:nvSpPr>
        <p:spPr>
          <a:xfrm>
            <a:off x="730914" y="1394272"/>
            <a:ext cx="1132016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do you want to be when you grow up?</a:t>
            </a:r>
          </a:p>
        </p:txBody>
      </p:sp>
      <p:pic>
        <p:nvPicPr>
          <p:cNvPr id="1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utterstock_563424493.jpg"/>
          <p:cNvPicPr>
            <a:picLocks noChangeAspect="1"/>
          </p:cNvPicPr>
          <p:nvPr/>
        </p:nvPicPr>
        <p:blipFill>
          <a:blip r:embed="rId2">
            <a:alphaModFix amt="59404"/>
            <a:extLst/>
          </a:blip>
          <a:stretch>
            <a:fillRect/>
          </a:stretch>
        </p:blipFill>
        <p:spPr>
          <a:xfrm>
            <a:off x="-1193222" y="-78801"/>
            <a:ext cx="15391244" cy="983870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2404009" y="343182"/>
            <a:ext cx="819678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Perspective</a:t>
            </a:r>
          </a:p>
        </p:txBody>
      </p:sp>
      <p:sp>
        <p:nvSpPr>
          <p:cNvPr id="201" name="Shape 201"/>
          <p:cNvSpPr/>
          <p:nvPr/>
        </p:nvSpPr>
        <p:spPr>
          <a:xfrm>
            <a:off x="365724" y="2374450"/>
            <a:ext cx="10187095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In what direction was you finger moving at waist level? In what direction was it moving when you raised it above your head? </a:t>
            </a:r>
          </a:p>
        </p:txBody>
      </p:sp>
      <p:sp>
        <p:nvSpPr>
          <p:cNvPr id="202" name="Shape 202"/>
          <p:cNvSpPr/>
          <p:nvPr/>
        </p:nvSpPr>
        <p:spPr>
          <a:xfrm>
            <a:off x="365724" y="3862406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Did you stop rotating your finer one direction and start rotating it in the other direction?</a:t>
            </a:r>
          </a:p>
        </p:txBody>
      </p:sp>
      <p:sp>
        <p:nvSpPr>
          <p:cNvPr id="203" name="Shape 203"/>
          <p:cNvSpPr/>
          <p:nvPr/>
        </p:nvSpPr>
        <p:spPr>
          <a:xfrm>
            <a:off x="365724" y="4968318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 you account for the apparent change in direction? </a:t>
            </a:r>
          </a:p>
        </p:txBody>
      </p:sp>
      <p:sp>
        <p:nvSpPr>
          <p:cNvPr id="204" name="Shape 204"/>
          <p:cNvSpPr/>
          <p:nvPr/>
        </p:nvSpPr>
        <p:spPr>
          <a:xfrm>
            <a:off x="392444" y="5590540"/>
            <a:ext cx="10467933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does moving your hand from waist level to above your head change your perspective.</a:t>
            </a:r>
          </a:p>
        </p:txBody>
      </p:sp>
      <p:sp>
        <p:nvSpPr>
          <p:cNvPr id="205" name="Shape 205"/>
          <p:cNvSpPr/>
          <p:nvPr/>
        </p:nvSpPr>
        <p:spPr>
          <a:xfrm>
            <a:off x="368095" y="6698586"/>
            <a:ext cx="1111831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does perspective relate to climbing the wall?</a:t>
            </a:r>
          </a:p>
        </p:txBody>
      </p:sp>
      <p:sp>
        <p:nvSpPr>
          <p:cNvPr id="206" name="Shape 206"/>
          <p:cNvSpPr/>
          <p:nvPr/>
        </p:nvSpPr>
        <p:spPr>
          <a:xfrm>
            <a:off x="368095" y="7318674"/>
            <a:ext cx="1111831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does your perspective change as you climb the wall?</a:t>
            </a:r>
          </a:p>
        </p:txBody>
      </p:sp>
      <p:sp>
        <p:nvSpPr>
          <p:cNvPr id="207" name="Shape 207"/>
          <p:cNvSpPr/>
          <p:nvPr/>
        </p:nvSpPr>
        <p:spPr>
          <a:xfrm>
            <a:off x="368095" y="7943030"/>
            <a:ext cx="1111831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problems in life might be easier to solve if we look at them with a different perspective?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Class="entr" nodeType="with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0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1000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Class="entr" nodeType="with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8" dur="10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4" grpId="4"/>
      <p:bldP build="p" bldLvl="5" animBg="1" rev="0" advAuto="0" spid="205" grpId="5"/>
      <p:bldP build="p" bldLvl="5" animBg="1" rev="0" advAuto="0" spid="202" grpId="2"/>
      <p:bldP build="p" bldLvl="5" animBg="1" rev="0" advAuto="0" spid="203" grpId="3"/>
      <p:bldP build="p" bldLvl="5" animBg="1" rev="0" advAuto="0" spid="206" grpId="6"/>
      <p:bldP build="p" bldLvl="5" animBg="1" rev="0" advAuto="0" spid="201" grpId="1"/>
      <p:bldP build="p" bldLvl="5" animBg="1" rev="0" advAuto="0" spid="207" grpId="7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utterstock_534437794.jpg"/>
          <p:cNvPicPr>
            <a:picLocks noChangeAspect="1"/>
          </p:cNvPicPr>
          <p:nvPr/>
        </p:nvPicPr>
        <p:blipFill>
          <a:blip r:embed="rId2">
            <a:alphaModFix amt="45064"/>
            <a:extLst/>
          </a:blip>
          <a:stretch>
            <a:fillRect/>
          </a:stretch>
        </p:blipFill>
        <p:spPr>
          <a:xfrm>
            <a:off x="-1320653" y="-168771"/>
            <a:ext cx="15518780" cy="1002007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744253" y="343182"/>
            <a:ext cx="1151629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Things That Matter Most</a:t>
            </a:r>
          </a:p>
        </p:txBody>
      </p:sp>
      <p:sp>
        <p:nvSpPr>
          <p:cNvPr id="211" name="Shape 211"/>
          <p:cNvSpPr/>
          <p:nvPr/>
        </p:nvSpPr>
        <p:spPr>
          <a:xfrm>
            <a:off x="365724" y="2705253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The beans represent the walls/challenges in your life</a:t>
            </a:r>
          </a:p>
        </p:txBody>
      </p:sp>
      <p:sp>
        <p:nvSpPr>
          <p:cNvPr id="212" name="Shape 212"/>
          <p:cNvSpPr/>
          <p:nvPr/>
        </p:nvSpPr>
        <p:spPr>
          <a:xfrm>
            <a:off x="365724" y="422080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The Ping Pong balls represent things that are important to be successful.</a:t>
            </a:r>
          </a:p>
        </p:txBody>
      </p:sp>
      <p:sp>
        <p:nvSpPr>
          <p:cNvPr id="213" name="Shape 213"/>
          <p:cNvSpPr/>
          <p:nvPr/>
        </p:nvSpPr>
        <p:spPr>
          <a:xfrm>
            <a:off x="365724" y="607001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 we get the important things in life to the top?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3" grpId="3"/>
      <p:bldP build="p" bldLvl="5" animBg="1" rev="0" advAuto="0" spid="212" grpId="2"/>
      <p:bldP build="p" bldLvl="5" animBg="1" rev="0" advAuto="0" spid="2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utterstock_534437794.jpg"/>
          <p:cNvPicPr>
            <a:picLocks noChangeAspect="1"/>
          </p:cNvPicPr>
          <p:nvPr/>
        </p:nvPicPr>
        <p:blipFill>
          <a:blip r:embed="rId2">
            <a:alphaModFix amt="45064"/>
            <a:extLst/>
          </a:blip>
          <a:stretch>
            <a:fillRect/>
          </a:stretch>
        </p:blipFill>
        <p:spPr>
          <a:xfrm>
            <a:off x="-1320653" y="-168771"/>
            <a:ext cx="15518780" cy="100200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821880" y="343182"/>
            <a:ext cx="11361041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Activity:Things That Matter Most</a:t>
            </a:r>
          </a:p>
        </p:txBody>
      </p:sp>
      <p:sp>
        <p:nvSpPr>
          <p:cNvPr id="217" name="Shape 217"/>
          <p:cNvSpPr/>
          <p:nvPr/>
        </p:nvSpPr>
        <p:spPr>
          <a:xfrm>
            <a:off x="365724" y="2308168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are the beans in your life?</a:t>
            </a:r>
          </a:p>
        </p:txBody>
      </p:sp>
      <p:sp>
        <p:nvSpPr>
          <p:cNvPr id="218" name="Shape 218"/>
          <p:cNvSpPr/>
          <p:nvPr/>
        </p:nvSpPr>
        <p:spPr>
          <a:xfrm>
            <a:off x="365724" y="3007387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are the Ping Pong balls in your life?</a:t>
            </a:r>
          </a:p>
        </p:txBody>
      </p:sp>
      <p:sp>
        <p:nvSpPr>
          <p:cNvPr id="219" name="Shape 219"/>
          <p:cNvSpPr/>
          <p:nvPr/>
        </p:nvSpPr>
        <p:spPr>
          <a:xfrm>
            <a:off x="365724" y="3714662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can you rise above the “beans” and make it to the top?</a:t>
            </a:r>
          </a:p>
        </p:txBody>
      </p:sp>
      <p:sp>
        <p:nvSpPr>
          <p:cNvPr id="220" name="Shape 220"/>
          <p:cNvSpPr/>
          <p:nvPr/>
        </p:nvSpPr>
        <p:spPr>
          <a:xfrm>
            <a:off x="350385" y="4845680"/>
            <a:ext cx="10467933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will your life be like if you stay down in the “beans”?</a:t>
            </a:r>
          </a:p>
        </p:txBody>
      </p:sp>
      <p:sp>
        <p:nvSpPr>
          <p:cNvPr id="221" name="Shape 221"/>
          <p:cNvSpPr/>
          <p:nvPr/>
        </p:nvSpPr>
        <p:spPr>
          <a:xfrm>
            <a:off x="368095" y="5544899"/>
            <a:ext cx="1111831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will you feel about yourself when you rise to the top? Why?</a:t>
            </a:r>
          </a:p>
        </p:txBody>
      </p:sp>
      <p:sp>
        <p:nvSpPr>
          <p:cNvPr id="222" name="Shape 222"/>
          <p:cNvSpPr/>
          <p:nvPr/>
        </p:nvSpPr>
        <p:spPr>
          <a:xfrm>
            <a:off x="368095" y="6675918"/>
            <a:ext cx="1111831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kind of opportunities are available on top of the wall?</a:t>
            </a:r>
          </a:p>
        </p:txBody>
      </p:sp>
      <p:sp>
        <p:nvSpPr>
          <p:cNvPr id="223" name="Shape 223"/>
          <p:cNvSpPr/>
          <p:nvPr/>
        </p:nvSpPr>
        <p:spPr>
          <a:xfrm>
            <a:off x="368095" y="7375138"/>
            <a:ext cx="1111831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problems in life might be easier to solve if we look at them with a different perspective?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Class="entr" nodeType="with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0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1000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Class="entr" nodeType="with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8" dur="10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1" grpId="5"/>
      <p:bldP build="p" bldLvl="5" animBg="1" rev="0" advAuto="0" spid="220" grpId="4"/>
      <p:bldP build="p" bldLvl="5" animBg="1" rev="0" advAuto="0" spid="217" grpId="1"/>
      <p:bldP build="p" bldLvl="5" animBg="1" rev="0" advAuto="0" spid="218" grpId="2"/>
      <p:bldP build="p" bldLvl="5" animBg="1" rev="0" advAuto="0" spid="222" grpId="6"/>
      <p:bldP build="p" bldLvl="5" animBg="1" rev="0" advAuto="0" spid="223" grpId="7"/>
      <p:bldP build="p" bldLvl="5" animBg="1" rev="0" advAuto="0" spid="219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utterstock_564362761.jpg"/>
          <p:cNvPicPr>
            <a:picLocks noChangeAspect="1"/>
          </p:cNvPicPr>
          <p:nvPr/>
        </p:nvPicPr>
        <p:blipFill>
          <a:blip r:embed="rId2">
            <a:alphaModFix amt="46153"/>
            <a:extLst/>
          </a:blip>
          <a:stretch>
            <a:fillRect/>
          </a:stretch>
        </p:blipFill>
        <p:spPr>
          <a:xfrm>
            <a:off x="-1729558" y="-366244"/>
            <a:ext cx="15821587" cy="1056608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3792278" y="343182"/>
            <a:ext cx="542024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227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utterstock_563486392.pdf"/>
          <p:cNvPicPr>
            <a:picLocks noChangeAspect="1"/>
          </p:cNvPicPr>
          <p:nvPr/>
        </p:nvPicPr>
        <p:blipFill>
          <a:blip r:embed="rId2">
            <a:alphaModFix amt="42168"/>
            <a:extLst/>
          </a:blip>
          <a:stretch>
            <a:fillRect/>
          </a:stretch>
        </p:blipFill>
        <p:spPr>
          <a:xfrm>
            <a:off x="-94297" y="-1719897"/>
            <a:ext cx="13193394" cy="1319339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2752689" y="343182"/>
            <a:ext cx="605162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Count the F’s</a:t>
            </a:r>
          </a:p>
        </p:txBody>
      </p:sp>
      <p:pic>
        <p:nvPicPr>
          <p:cNvPr id="144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45" name="Shape 145"/>
          <p:cNvSpPr/>
          <p:nvPr/>
        </p:nvSpPr>
        <p:spPr>
          <a:xfrm>
            <a:off x="1065670" y="23744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Keep the papers face down until I say go!</a:t>
            </a:r>
          </a:p>
        </p:txBody>
      </p:sp>
      <p:sp>
        <p:nvSpPr>
          <p:cNvPr id="146" name="Shape 146"/>
          <p:cNvSpPr/>
          <p:nvPr/>
        </p:nvSpPr>
        <p:spPr>
          <a:xfrm>
            <a:off x="1065670" y="3233894"/>
            <a:ext cx="10654961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When I say go you have 15 seconds to count the number of times the letter “f” appears in the paragraph.</a:t>
            </a:r>
          </a:p>
        </p:txBody>
      </p:sp>
      <p:sp>
        <p:nvSpPr>
          <p:cNvPr id="147" name="Shape 147"/>
          <p:cNvSpPr/>
          <p:nvPr/>
        </p:nvSpPr>
        <p:spPr>
          <a:xfrm>
            <a:off x="1065670" y="4525138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When the 15 seconds are up flip your paper back over.</a:t>
            </a:r>
          </a:p>
        </p:txBody>
      </p:sp>
      <p:sp>
        <p:nvSpPr>
          <p:cNvPr id="148" name="Shape 148"/>
          <p:cNvSpPr/>
          <p:nvPr/>
        </p:nvSpPr>
        <p:spPr>
          <a:xfrm>
            <a:off x="1065670" y="5361491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Close your eyes</a:t>
            </a:r>
          </a:p>
        </p:txBody>
      </p:sp>
      <p:sp>
        <p:nvSpPr>
          <p:cNvPr id="149" name="Shape 149"/>
          <p:cNvSpPr/>
          <p:nvPr/>
        </p:nvSpPr>
        <p:spPr>
          <a:xfrm>
            <a:off x="1065670" y="6197844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Stay standing if you don't match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7" grpId="3"/>
      <p:bldP build="p" bldLvl="5" animBg="1" rev="0" advAuto="0" spid="145" grpId="1"/>
      <p:bldP build="p" bldLvl="5" animBg="1" rev="0" advAuto="0" spid="146" grpId="2"/>
      <p:bldP build="p" bldLvl="5" animBg="1" rev="0" advAuto="0" spid="148" grpId="4"/>
      <p:bldP build="p" bldLvl="5" animBg="1" rev="0" advAuto="0" spid="149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utterstock_563486392.pdf"/>
          <p:cNvPicPr>
            <a:picLocks noChangeAspect="1"/>
          </p:cNvPicPr>
          <p:nvPr/>
        </p:nvPicPr>
        <p:blipFill>
          <a:blip r:embed="rId2">
            <a:alphaModFix amt="42168"/>
            <a:extLst/>
          </a:blip>
          <a:stretch>
            <a:fillRect/>
          </a:stretch>
        </p:blipFill>
        <p:spPr>
          <a:xfrm>
            <a:off x="-94297" y="-1719897"/>
            <a:ext cx="13193394" cy="1319339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2752689" y="343182"/>
            <a:ext cx="605162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Count the F’s</a:t>
            </a:r>
          </a:p>
        </p:txBody>
      </p:sp>
      <p:pic>
        <p:nvPicPr>
          <p:cNvPr id="153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54" name="Shape 154"/>
          <p:cNvSpPr/>
          <p:nvPr/>
        </p:nvSpPr>
        <p:spPr>
          <a:xfrm>
            <a:off x="1065670" y="2374450"/>
            <a:ext cx="10187095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Everybody was given the same paragraph. Why were there so many different responses when you were asked how many “f’s” you counted?</a:t>
            </a:r>
          </a:p>
        </p:txBody>
      </p:sp>
      <p:sp>
        <p:nvSpPr>
          <p:cNvPr id="155" name="Shape 155"/>
          <p:cNvSpPr/>
          <p:nvPr/>
        </p:nvSpPr>
        <p:spPr>
          <a:xfrm>
            <a:off x="1060619" y="3846858"/>
            <a:ext cx="1065496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Why did some of you not see all of the “f’s”?</a:t>
            </a:r>
          </a:p>
        </p:txBody>
      </p:sp>
      <p:sp>
        <p:nvSpPr>
          <p:cNvPr id="156" name="Shape 156"/>
          <p:cNvSpPr/>
          <p:nvPr/>
        </p:nvSpPr>
        <p:spPr>
          <a:xfrm>
            <a:off x="1065670" y="4455666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Not seeing all the “f’s” is like having a limited view. Does seeing the “big picture” help? Why?</a:t>
            </a:r>
          </a:p>
        </p:txBody>
      </p:sp>
      <p:sp>
        <p:nvSpPr>
          <p:cNvPr id="157" name="Shape 157"/>
          <p:cNvSpPr/>
          <p:nvPr/>
        </p:nvSpPr>
        <p:spPr>
          <a:xfrm>
            <a:off x="1065670" y="5496274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does our perspective affect our ability to solve problems?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7" grpId="4"/>
      <p:bldP build="p" bldLvl="5" animBg="1" rev="0" advAuto="0" spid="154" grpId="1"/>
      <p:bldP build="p" bldLvl="5" animBg="1" rev="0" advAuto="0" spid="155" grpId="2"/>
      <p:bldP build="p" bldLvl="5" animBg="1" rev="0" advAuto="0" spid="156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utterstock_565388098.jpg"/>
          <p:cNvPicPr>
            <a:picLocks noChangeAspect="1"/>
          </p:cNvPicPr>
          <p:nvPr/>
        </p:nvPicPr>
        <p:blipFill>
          <a:blip r:embed="rId2">
            <a:alphaModFix amt="35907"/>
            <a:extLst/>
          </a:blip>
          <a:stretch>
            <a:fillRect/>
          </a:stretch>
        </p:blipFill>
        <p:spPr>
          <a:xfrm>
            <a:off x="-1597280" y="-39102"/>
            <a:ext cx="15352980" cy="1023532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4278748" y="343182"/>
            <a:ext cx="299950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Homework</a:t>
            </a:r>
          </a:p>
        </p:txBody>
      </p:sp>
      <p:pic>
        <p:nvPicPr>
          <p:cNvPr id="161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62" name="Shape 162"/>
          <p:cNvSpPr/>
          <p:nvPr/>
        </p:nvSpPr>
        <p:spPr>
          <a:xfrm>
            <a:off x="1065670" y="237445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Each group will present or teach the rest of the class about one of the 10 metaphors we have covered in class.</a:t>
            </a:r>
          </a:p>
        </p:txBody>
      </p:sp>
      <p:sp>
        <p:nvSpPr>
          <p:cNvPr id="163" name="Shape 163"/>
          <p:cNvSpPr/>
          <p:nvPr/>
        </p:nvSpPr>
        <p:spPr>
          <a:xfrm>
            <a:off x="1052970" y="3441712"/>
            <a:ext cx="10654961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Your group will sign up to teach a specific metaphor on the sign up sheet.</a:t>
            </a:r>
          </a:p>
        </p:txBody>
      </p:sp>
      <p:sp>
        <p:nvSpPr>
          <p:cNvPr id="164" name="Shape 164"/>
          <p:cNvSpPr/>
          <p:nvPr/>
        </p:nvSpPr>
        <p:spPr>
          <a:xfrm>
            <a:off x="1065670" y="4508974"/>
            <a:ext cx="10187095" cy="1425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You can be as creative as you would like in presenting this, you use appropriate music, video, pictures, posters, etc.. To illustrate what the metaphor is teaching.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3" grpId="2"/>
      <p:bldP build="p" bldLvl="5" animBg="1" rev="0" advAuto="0" spid="164" grpId="3"/>
      <p:bldP build="p" bldLvl="5" animBg="1" rev="0" advAuto="0" spid="16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the_wall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3" y="-227351"/>
            <a:ext cx="13005926" cy="10050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utterstock_549395002.jpg"/>
          <p:cNvPicPr>
            <a:picLocks noChangeAspect="1"/>
          </p:cNvPicPr>
          <p:nvPr/>
        </p:nvPicPr>
        <p:blipFill>
          <a:blip r:embed="rId2">
            <a:alphaModFix amt="22973"/>
            <a:extLst/>
          </a:blip>
          <a:stretch>
            <a:fillRect/>
          </a:stretch>
        </p:blipFill>
        <p:spPr>
          <a:xfrm>
            <a:off x="-279602" y="-3474648"/>
            <a:ext cx="14402516" cy="1440251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-205444" y="178534"/>
            <a:ext cx="128899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Journal Activity</a:t>
            </a:r>
          </a:p>
        </p:txBody>
      </p:sp>
      <p:sp>
        <p:nvSpPr>
          <p:cNvPr id="170" name="Shape 170"/>
          <p:cNvSpPr/>
          <p:nvPr/>
        </p:nvSpPr>
        <p:spPr>
          <a:xfrm>
            <a:off x="1394833" y="2047112"/>
            <a:ext cx="10187095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Each of the steps on the wall include a question for you to ask yourself. these questions help you to remember if you taking the right steps to stay on top o the wall.</a:t>
            </a:r>
          </a:p>
        </p:txBody>
      </p:sp>
      <p:sp>
        <p:nvSpPr>
          <p:cNvPr id="171" name="Shape 171"/>
          <p:cNvSpPr/>
          <p:nvPr/>
        </p:nvSpPr>
        <p:spPr>
          <a:xfrm>
            <a:off x="1421553" y="3590209"/>
            <a:ext cx="10944977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Are you taking the steps to get on top of the wall? If so what differences have you observed at home?</a:t>
            </a:r>
          </a:p>
        </p:txBody>
      </p:sp>
      <p:sp>
        <p:nvSpPr>
          <p:cNvPr id="172" name="Shape 172"/>
          <p:cNvSpPr/>
          <p:nvPr/>
        </p:nvSpPr>
        <p:spPr>
          <a:xfrm>
            <a:off x="1394833" y="470820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differences have you observed at school?</a:t>
            </a:r>
          </a:p>
        </p:txBody>
      </p:sp>
      <p:sp>
        <p:nvSpPr>
          <p:cNvPr id="173" name="Shape 173"/>
          <p:cNvSpPr/>
          <p:nvPr/>
        </p:nvSpPr>
        <p:spPr>
          <a:xfrm>
            <a:off x="1394833" y="5391045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differences have you observed with your peers?</a:t>
            </a:r>
          </a:p>
        </p:txBody>
      </p:sp>
      <p:sp>
        <p:nvSpPr>
          <p:cNvPr id="174" name="Shape 174"/>
          <p:cNvSpPr/>
          <p:nvPr/>
        </p:nvSpPr>
        <p:spPr>
          <a:xfrm>
            <a:off x="1394833" y="6077236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does climbing and achieving the “big view” give you endless options?</a:t>
            </a:r>
          </a:p>
        </p:txBody>
      </p:sp>
      <p:pic>
        <p:nvPicPr>
          <p:cNvPr id="175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0" grpId="1"/>
      <p:bldP build="p" bldLvl="5" animBg="1" rev="0" advAuto="0" spid="171" grpId="2"/>
      <p:bldP build="p" bldLvl="5" animBg="1" rev="0" advAuto="0" spid="173" grpId="4"/>
      <p:bldP build="p" bldLvl="5" animBg="1" rev="0" advAuto="0" spid="172" grpId="3"/>
      <p:bldP build="p" bldLvl="5" animBg="1" rev="0" advAuto="0" spid="174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utterstock_566907925.jpg"/>
          <p:cNvPicPr>
            <a:picLocks noChangeAspect="1"/>
          </p:cNvPicPr>
          <p:nvPr/>
        </p:nvPicPr>
        <p:blipFill>
          <a:blip r:embed="rId2">
            <a:alphaModFix amt="47790"/>
            <a:extLst/>
          </a:blip>
          <a:stretch>
            <a:fillRect/>
          </a:stretch>
        </p:blipFill>
        <p:spPr>
          <a:xfrm>
            <a:off x="-919032" y="-104048"/>
            <a:ext cx="17035107" cy="996169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-205444" y="178534"/>
            <a:ext cx="128899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Activity:Draw to Win</a:t>
            </a:r>
          </a:p>
        </p:txBody>
      </p:sp>
      <p:sp>
        <p:nvSpPr>
          <p:cNvPr id="179" name="Shape 179"/>
          <p:cNvSpPr/>
          <p:nvPr/>
        </p:nvSpPr>
        <p:spPr>
          <a:xfrm>
            <a:off x="1408853" y="2068141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You will have 3 minutes to draw anything you would like.</a:t>
            </a:r>
          </a:p>
        </p:txBody>
      </p:sp>
      <p:sp>
        <p:nvSpPr>
          <p:cNvPr id="180" name="Shape 180"/>
          <p:cNvSpPr/>
          <p:nvPr/>
        </p:nvSpPr>
        <p:spPr>
          <a:xfrm>
            <a:off x="1410172" y="3602059"/>
            <a:ext cx="10944977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If you draw what I am looking for you could win the drawing contest. The reward will not be based on artistic talent.</a:t>
            </a:r>
          </a:p>
        </p:txBody>
      </p:sp>
      <p:sp>
        <p:nvSpPr>
          <p:cNvPr id="181" name="Shape 181"/>
          <p:cNvSpPr/>
          <p:nvPr/>
        </p:nvSpPr>
        <p:spPr>
          <a:xfrm>
            <a:off x="1408853" y="5567776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Now Draw a picture of your goal or dream.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0" grpId="2"/>
      <p:bldP build="p" bldLvl="5" animBg="1" rev="0" advAuto="0" spid="179" grpId="1"/>
      <p:bldP build="p" bldLvl="5" animBg="1" rev="0" advAuto="0" spid="181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utterstock_566907925.jpg"/>
          <p:cNvPicPr>
            <a:picLocks noChangeAspect="1"/>
          </p:cNvPicPr>
          <p:nvPr/>
        </p:nvPicPr>
        <p:blipFill>
          <a:blip r:embed="rId2">
            <a:alphaModFix amt="47790"/>
            <a:extLst/>
          </a:blip>
          <a:stretch>
            <a:fillRect/>
          </a:stretch>
        </p:blipFill>
        <p:spPr>
          <a:xfrm>
            <a:off x="-1031189" y="-104048"/>
            <a:ext cx="17035107" cy="996169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-205444" y="178534"/>
            <a:ext cx="128899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Draw to Win</a:t>
            </a:r>
          </a:p>
        </p:txBody>
      </p:sp>
      <p:sp>
        <p:nvSpPr>
          <p:cNvPr id="185" name="Shape 185"/>
          <p:cNvSpPr/>
          <p:nvPr/>
        </p:nvSpPr>
        <p:spPr>
          <a:xfrm>
            <a:off x="1408853" y="2068141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 you think this contest was fair? Why or why not?</a:t>
            </a:r>
          </a:p>
        </p:txBody>
      </p:sp>
      <p:sp>
        <p:nvSpPr>
          <p:cNvPr id="186" name="Shape 186"/>
          <p:cNvSpPr/>
          <p:nvPr/>
        </p:nvSpPr>
        <p:spPr>
          <a:xfrm>
            <a:off x="1393513" y="2851010"/>
            <a:ext cx="1094497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would have made this contest easier?</a:t>
            </a:r>
          </a:p>
        </p:txBody>
      </p:sp>
      <p:sp>
        <p:nvSpPr>
          <p:cNvPr id="187" name="Shape 187"/>
          <p:cNvSpPr/>
          <p:nvPr/>
        </p:nvSpPr>
        <p:spPr>
          <a:xfrm>
            <a:off x="1408853" y="3633880"/>
            <a:ext cx="1018709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where do you want to be in 10 years? </a:t>
            </a:r>
          </a:p>
        </p:txBody>
      </p:sp>
      <p:sp>
        <p:nvSpPr>
          <p:cNvPr id="188" name="Shape 188"/>
          <p:cNvSpPr/>
          <p:nvPr/>
        </p:nvSpPr>
        <p:spPr>
          <a:xfrm>
            <a:off x="1408853" y="4416749"/>
            <a:ext cx="10187094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does having a limited view make it difficult to reach our goals?</a:t>
            </a:r>
          </a:p>
        </p:txBody>
      </p:sp>
      <p:sp>
        <p:nvSpPr>
          <p:cNvPr id="189" name="Shape 189"/>
          <p:cNvSpPr/>
          <p:nvPr/>
        </p:nvSpPr>
        <p:spPr>
          <a:xfrm>
            <a:off x="1408853" y="5631418"/>
            <a:ext cx="10187094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does seeing the big picture give us opportunity, freedom, and self respect?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8" grpId="4"/>
      <p:bldP build="p" bldLvl="5" animBg="1" rev="0" advAuto="0" spid="186" grpId="2"/>
      <p:bldP build="p" bldLvl="5" animBg="1" rev="0" advAuto="0" spid="189" grpId="5"/>
      <p:bldP build="p" bldLvl="5" animBg="1" rev="0" advAuto="0" spid="187" grpId="3"/>
      <p:bldP build="p" bldLvl="5" animBg="1" rev="0" advAuto="0" spid="18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utterstock_563424493.jpg"/>
          <p:cNvPicPr>
            <a:picLocks noChangeAspect="1"/>
          </p:cNvPicPr>
          <p:nvPr/>
        </p:nvPicPr>
        <p:blipFill>
          <a:blip r:embed="rId2">
            <a:alphaModFix amt="59404"/>
            <a:extLst/>
          </a:blip>
          <a:stretch>
            <a:fillRect/>
          </a:stretch>
        </p:blipFill>
        <p:spPr>
          <a:xfrm>
            <a:off x="-1193222" y="-78801"/>
            <a:ext cx="15391244" cy="983870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2404009" y="343182"/>
            <a:ext cx="819678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Perspective</a:t>
            </a:r>
          </a:p>
        </p:txBody>
      </p:sp>
      <p:sp>
        <p:nvSpPr>
          <p:cNvPr id="193" name="Shape 193"/>
          <p:cNvSpPr/>
          <p:nvPr/>
        </p:nvSpPr>
        <p:spPr>
          <a:xfrm>
            <a:off x="365724" y="23744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Stand up and hold one hand at waist level.</a:t>
            </a:r>
          </a:p>
        </p:txBody>
      </p:sp>
      <p:sp>
        <p:nvSpPr>
          <p:cNvPr id="194" name="Shape 194"/>
          <p:cNvSpPr/>
          <p:nvPr/>
        </p:nvSpPr>
        <p:spPr>
          <a:xfrm>
            <a:off x="365724" y="304362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Hold your hand inn a fist, palm up, with your index finger pointed towards the ceiling.</a:t>
            </a:r>
          </a:p>
        </p:txBody>
      </p:sp>
      <p:sp>
        <p:nvSpPr>
          <p:cNvPr id="195" name="Shape 195"/>
          <p:cNvSpPr/>
          <p:nvPr/>
        </p:nvSpPr>
        <p:spPr>
          <a:xfrm>
            <a:off x="365724" y="411244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Move your finger in a circle in a clockwise direction without stopping.</a:t>
            </a:r>
          </a:p>
        </p:txBody>
      </p:sp>
      <p:sp>
        <p:nvSpPr>
          <p:cNvPr id="196" name="Shape 196"/>
          <p:cNvSpPr/>
          <p:nvPr/>
        </p:nvSpPr>
        <p:spPr>
          <a:xfrm>
            <a:off x="378424" y="5072543"/>
            <a:ext cx="10467934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Through the whole activity continue to circle your finger in the clockwise direction. </a:t>
            </a:r>
          </a:p>
        </p:txBody>
      </p:sp>
      <p:sp>
        <p:nvSpPr>
          <p:cNvPr id="197" name="Shape 197"/>
          <p:cNvSpPr/>
          <p:nvPr/>
        </p:nvSpPr>
        <p:spPr>
          <a:xfrm>
            <a:off x="368095" y="5990949"/>
            <a:ext cx="1111831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Now slowly move your hand upwards while continuing to make circles.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4" grpId="2"/>
      <p:bldP build="p" bldLvl="5" animBg="1" rev="0" advAuto="0" spid="195" grpId="3"/>
      <p:bldP build="p" bldLvl="5" animBg="1" rev="0" advAuto="0" spid="196" grpId="4"/>
      <p:bldP build="p" bldLvl="5" animBg="1" rev="0" advAuto="0" spid="197" grpId="5"/>
      <p:bldP build="p" bldLvl="5" animBg="1" rev="0" advAuto="0" spid="193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